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058" r:id="rId1"/>
    <p:sldMasterId id="2147485854" r:id="rId2"/>
    <p:sldMasterId id="2147485872" r:id="rId3"/>
    <p:sldMasterId id="2147485896" r:id="rId4"/>
    <p:sldMasterId id="2147485908" r:id="rId5"/>
    <p:sldMasterId id="2147485924" r:id="rId6"/>
    <p:sldMasterId id="2147486064" r:id="rId7"/>
    <p:sldMasterId id="2147486088" r:id="rId8"/>
  </p:sldMasterIdLst>
  <p:notesMasterIdLst>
    <p:notesMasterId r:id="rId81"/>
  </p:notesMasterIdLst>
  <p:handoutMasterIdLst>
    <p:handoutMasterId r:id="rId82"/>
  </p:handoutMasterIdLst>
  <p:sldIdLst>
    <p:sldId id="269" r:id="rId9"/>
    <p:sldId id="260" r:id="rId10"/>
    <p:sldId id="660" r:id="rId11"/>
    <p:sldId id="661" r:id="rId12"/>
    <p:sldId id="516" r:id="rId13"/>
    <p:sldId id="453" r:id="rId14"/>
    <p:sldId id="430" r:id="rId15"/>
    <p:sldId id="424" r:id="rId16"/>
    <p:sldId id="600" r:id="rId17"/>
    <p:sldId id="456" r:id="rId18"/>
    <p:sldId id="562" r:id="rId19"/>
    <p:sldId id="544" r:id="rId20"/>
    <p:sldId id="637" r:id="rId21"/>
    <p:sldId id="634" r:id="rId22"/>
    <p:sldId id="609" r:id="rId23"/>
    <p:sldId id="635" r:id="rId24"/>
    <p:sldId id="636" r:id="rId25"/>
    <p:sldId id="638" r:id="rId26"/>
    <p:sldId id="543" r:id="rId27"/>
    <p:sldId id="517" r:id="rId28"/>
    <p:sldId id="519" r:id="rId29"/>
    <p:sldId id="584" r:id="rId30"/>
    <p:sldId id="518" r:id="rId31"/>
    <p:sldId id="639" r:id="rId32"/>
    <p:sldId id="659" r:id="rId33"/>
    <p:sldId id="626" r:id="rId34"/>
    <p:sldId id="529" r:id="rId35"/>
    <p:sldId id="525" r:id="rId36"/>
    <p:sldId id="548" r:id="rId37"/>
    <p:sldId id="549" r:id="rId38"/>
    <p:sldId id="520" r:id="rId39"/>
    <p:sldId id="643" r:id="rId40"/>
    <p:sldId id="545" r:id="rId41"/>
    <p:sldId id="633" r:id="rId42"/>
    <p:sldId id="586" r:id="rId43"/>
    <p:sldId id="632" r:id="rId44"/>
    <p:sldId id="648" r:id="rId45"/>
    <p:sldId id="573" r:id="rId46"/>
    <p:sldId id="514" r:id="rId47"/>
    <p:sldId id="631" r:id="rId48"/>
    <p:sldId id="623" r:id="rId49"/>
    <p:sldId id="629" r:id="rId50"/>
    <p:sldId id="462" r:id="rId51"/>
    <p:sldId id="598" r:id="rId52"/>
    <p:sldId id="521" r:id="rId53"/>
    <p:sldId id="551" r:id="rId54"/>
    <p:sldId id="552" r:id="rId55"/>
    <p:sldId id="594" r:id="rId56"/>
    <p:sldId id="593" r:id="rId57"/>
    <p:sldId id="656" r:id="rId58"/>
    <p:sldId id="657" r:id="rId59"/>
    <p:sldId id="655" r:id="rId60"/>
    <p:sldId id="645" r:id="rId61"/>
    <p:sldId id="644" r:id="rId62"/>
    <p:sldId id="561" r:id="rId63"/>
    <p:sldId id="575" r:id="rId64"/>
    <p:sldId id="556" r:id="rId65"/>
    <p:sldId id="604" r:id="rId66"/>
    <p:sldId id="557" r:id="rId67"/>
    <p:sldId id="601" r:id="rId68"/>
    <p:sldId id="560" r:id="rId69"/>
    <p:sldId id="534" r:id="rId70"/>
    <p:sldId id="532" r:id="rId71"/>
    <p:sldId id="553" r:id="rId72"/>
    <p:sldId id="530" r:id="rId73"/>
    <p:sldId id="505" r:id="rId74"/>
    <p:sldId id="658" r:id="rId75"/>
    <p:sldId id="433" r:id="rId76"/>
    <p:sldId id="454" r:id="rId77"/>
    <p:sldId id="400" r:id="rId78"/>
    <p:sldId id="576" r:id="rId79"/>
    <p:sldId id="617" r:id="rId8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derso" initials="d"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080C"/>
    <a:srgbClr val="FFFF00"/>
    <a:srgbClr val="0000FF"/>
    <a:srgbClr val="996600"/>
    <a:srgbClr val="66FF33"/>
    <a:srgbClr val="FD0303"/>
    <a:srgbClr val="010F07"/>
    <a:srgbClr val="FF33CC"/>
    <a:srgbClr val="66FF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771" autoAdjust="0"/>
    <p:restoredTop sz="94744" autoAdjust="0"/>
  </p:normalViewPr>
  <p:slideViewPr>
    <p:cSldViewPr>
      <p:cViewPr varScale="1">
        <p:scale>
          <a:sx n="102" d="100"/>
          <a:sy n="102" d="100"/>
        </p:scale>
        <p:origin x="-1182" y="-102"/>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presProps" Target="pres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5138"/>
          </a:xfrm>
          <a:prstGeom prst="rect">
            <a:avLst/>
          </a:prstGeom>
        </p:spPr>
        <p:txBody>
          <a:bodyPr vert="horz" lIns="91440" tIns="45720" rIns="91440" bIns="45720" rtlCol="0"/>
          <a:lstStyle>
            <a:lvl1pPr algn="r">
              <a:defRPr sz="1200"/>
            </a:lvl1pPr>
          </a:lstStyle>
          <a:p>
            <a:fld id="{01F5BD9B-7C68-4746-AB04-10F3657EE3F9}" type="datetimeFigureOut">
              <a:rPr lang="en-US" smtClean="0"/>
              <a:t>9/30/2014</a:t>
            </a:fld>
            <a:endParaRPr lang="en-US" dirty="0"/>
          </a:p>
        </p:txBody>
      </p:sp>
      <p:sp>
        <p:nvSpPr>
          <p:cNvPr id="4" name="Footer Placeholder 3"/>
          <p:cNvSpPr>
            <a:spLocks noGrp="1"/>
          </p:cNvSpPr>
          <p:nvPr>
            <p:ph type="ftr" sz="quarter" idx="2"/>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40" tIns="45720" rIns="91440" bIns="45720" rtlCol="0" anchor="b"/>
          <a:lstStyle>
            <a:lvl1pPr algn="r">
              <a:defRPr sz="1200"/>
            </a:lvl1pPr>
          </a:lstStyle>
          <a:p>
            <a:fld id="{D274CAD9-CF46-429C-B4F0-119C104F077C}" type="slidenum">
              <a:rPr lang="en-US" smtClean="0"/>
              <a:t>‹#›</a:t>
            </a:fld>
            <a:endParaRPr lang="en-US" dirty="0"/>
          </a:p>
        </p:txBody>
      </p:sp>
    </p:spTree>
    <p:extLst>
      <p:ext uri="{BB962C8B-B14F-4D97-AF65-F5344CB8AC3E}">
        <p14:creationId xmlns:p14="http://schemas.microsoft.com/office/powerpoint/2010/main" val="992442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482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5123" name="Rectangle 3"/>
          <p:cNvSpPr>
            <a:spLocks noGrp="1" noChangeArrowheads="1"/>
          </p:cNvSpPr>
          <p:nvPr>
            <p:ph type="dt" idx="1"/>
          </p:nvPr>
        </p:nvSpPr>
        <p:spPr bwMode="auto">
          <a:xfrm>
            <a:off x="3970938" y="0"/>
            <a:ext cx="3037840" cy="46482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1208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1040" y="4415790"/>
            <a:ext cx="5608320" cy="418338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29967"/>
            <a:ext cx="3037840" cy="46482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5127" name="Rectangle 7"/>
          <p:cNvSpPr>
            <a:spLocks noGrp="1" noChangeArrowheads="1"/>
          </p:cNvSpPr>
          <p:nvPr>
            <p:ph type="sldNum" sz="quarter" idx="5"/>
          </p:nvPr>
        </p:nvSpPr>
        <p:spPr bwMode="auto">
          <a:xfrm>
            <a:off x="3970938" y="8829967"/>
            <a:ext cx="3037840" cy="46482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4D39FFA-2CC0-4161-98FE-FD1D6332E33A}" type="slidenum">
              <a:rPr lang="en-US"/>
              <a:pPr>
                <a:defRPr/>
              </a:pPr>
              <a:t>‹#›</a:t>
            </a:fld>
            <a:endParaRPr lang="en-US" dirty="0"/>
          </a:p>
        </p:txBody>
      </p:sp>
    </p:spTree>
    <p:extLst>
      <p:ext uri="{BB962C8B-B14F-4D97-AF65-F5344CB8AC3E}">
        <p14:creationId xmlns:p14="http://schemas.microsoft.com/office/powerpoint/2010/main" val="926379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miter lim="800000"/>
            <a:headEnd/>
            <a:tailEnd/>
          </a:ln>
        </p:spPr>
        <p:txBody>
          <a:bodyPr/>
          <a:lstStyle/>
          <a:p>
            <a:fld id="{02548FD1-E317-412F-B9C7-355C1F28067F}" type="slidenum">
              <a:rPr lang="en-US" smtClean="0"/>
              <a:pPr/>
              <a:t>1</a:t>
            </a:fld>
            <a:endParaRPr lang="en-US" dirty="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r>
              <a:rPr lang="en-US" dirty="0" smtClean="0"/>
              <a:t>Today you are going to hear about the art in using animal behavior to accomplish management goals and some of the methodologies that can be employed.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5650ACF7-3B01-4882-ACDB-7AEE2247F3CE}" type="slidenum">
              <a:rPr lang="en-US" smtClean="0">
                <a:solidFill>
                  <a:srgbClr val="000000"/>
                </a:solidFill>
                <a:latin typeface="Calibri" pitchFamily="34" charset="0"/>
              </a:rPr>
              <a:pPr eaLnBrk="1" hangingPunct="1"/>
              <a:t>14</a:t>
            </a:fld>
            <a:endParaRPr lang="en-US" smtClean="0">
              <a:solidFill>
                <a:srgbClr val="000000"/>
              </a:solidFill>
              <a:latin typeface="Calibri"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FBBDDE7D-8CA5-4BEB-B09A-E2151A807444}" type="slidenum">
              <a:rPr lang="en-US" smtClean="0">
                <a:solidFill>
                  <a:srgbClr val="000000"/>
                </a:solidFill>
                <a:latin typeface="Calibri" pitchFamily="34" charset="0"/>
              </a:rPr>
              <a:pPr eaLnBrk="1" hangingPunct="1"/>
              <a:t>15</a:t>
            </a:fld>
            <a:endParaRPr lang="en-US" dirty="0" smtClean="0">
              <a:solidFill>
                <a:srgbClr val="000000"/>
              </a:solidFill>
              <a:latin typeface="Calibri"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miter lim="800000"/>
            <a:headEnd/>
            <a:tailEnd/>
          </a:ln>
        </p:spPr>
        <p:txBody>
          <a:bodyPr/>
          <a:lstStyle/>
          <a:p>
            <a:fld id="{6903E0B1-CC65-4E0A-8452-3A67220BCFBC}" type="slidenum">
              <a:rPr lang="en-US" smtClean="0">
                <a:solidFill>
                  <a:srgbClr val="000000"/>
                </a:solidFill>
              </a:rPr>
              <a:pPr/>
              <a:t>16</a:t>
            </a:fld>
            <a:endParaRPr lang="en-US" dirty="0" smtClean="0">
              <a:solidFill>
                <a:srgbClr val="000000"/>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miter lim="800000"/>
            <a:headEnd/>
            <a:tailEnd/>
          </a:ln>
        </p:spPr>
        <p:txBody>
          <a:bodyPr/>
          <a:lstStyle/>
          <a:p>
            <a:fld id="{74D7DCC5-0D33-417E-9ECB-FB286E2BBE79}" type="slidenum">
              <a:rPr lang="en-US" smtClean="0">
                <a:solidFill>
                  <a:srgbClr val="000000"/>
                </a:solidFill>
              </a:rPr>
              <a:pPr/>
              <a:t>17</a:t>
            </a:fld>
            <a:endParaRPr lang="en-US" dirty="0" smtClean="0">
              <a:solidFill>
                <a:srgbClr val="000000"/>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miter lim="800000"/>
            <a:headEnd/>
            <a:tailEnd/>
          </a:ln>
        </p:spPr>
        <p:txBody>
          <a:bodyPr/>
          <a:lstStyle/>
          <a:p>
            <a:fld id="{57E5CC42-E983-4842-8A7E-245BE775156E}" type="slidenum">
              <a:rPr lang="en-US" smtClean="0">
                <a:solidFill>
                  <a:srgbClr val="000000"/>
                </a:solidFill>
              </a:rPr>
              <a:pPr/>
              <a:t>18</a:t>
            </a:fld>
            <a:endParaRPr lang="en-US" dirty="0" smtClean="0">
              <a:solidFill>
                <a:srgbClr val="000000"/>
              </a:solidFill>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55B0BB04-740F-4D45-96A9-99320021F961}" type="slidenum">
              <a:rPr lang="en-US">
                <a:latin typeface="Arial" charset="0"/>
              </a:rPr>
              <a:pPr/>
              <a:t>19</a:t>
            </a:fld>
            <a:endParaRPr lang="en-US">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endParaRPr lang="en-US" smtClean="0"/>
          </a:p>
        </p:txBody>
      </p:sp>
      <p:sp>
        <p:nvSpPr>
          <p:cNvPr id="93188" name="Slide Number Placeholder 3"/>
          <p:cNvSpPr>
            <a:spLocks noGrp="1"/>
          </p:cNvSpPr>
          <p:nvPr>
            <p:ph type="sldNum" sz="quarter" idx="5"/>
          </p:nvPr>
        </p:nvSpPr>
        <p:spPr>
          <a:noFill/>
        </p:spPr>
        <p:txBody>
          <a:bodyPr/>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eaLnBrk="1" hangingPunct="1"/>
            <a:fld id="{E556EA4B-94EF-4E20-AA44-74B6DFA3BA20}" type="slidenum">
              <a:rPr lang="en-US" smtClean="0">
                <a:solidFill>
                  <a:prstClr val="black"/>
                </a:solidFill>
                <a:latin typeface="Calibri" pitchFamily="34" charset="0"/>
              </a:rPr>
              <a:pPr eaLnBrk="1" hangingPunct="1"/>
              <a:t>22</a:t>
            </a:fld>
            <a:endParaRPr lang="en-US" smtClean="0">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55B0BB04-740F-4D45-96A9-99320021F961}" type="slidenum">
              <a:rPr lang="en-US">
                <a:latin typeface="Arial" charset="0"/>
              </a:rPr>
              <a:pPr/>
              <a:t>23</a:t>
            </a:fld>
            <a:endParaRPr lang="en-US">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130B1B-C7A8-49D5-ABF3-C1281A336B0C}" type="slidenum">
              <a:rPr lang="en-US">
                <a:solidFill>
                  <a:prstClr val="black"/>
                </a:solidFill>
              </a:rPr>
              <a:pPr/>
              <a:t>25</a:t>
            </a:fld>
            <a:endParaRPr lang="en-US">
              <a:solidFill>
                <a:prstClr val="black"/>
              </a:solidFill>
            </a:endParaRPr>
          </a:p>
        </p:txBody>
      </p:sp>
      <p:sp>
        <p:nvSpPr>
          <p:cNvPr id="784386" name="Rectangle 2"/>
          <p:cNvSpPr>
            <a:spLocks noGrp="1" noRot="1" noChangeAspect="1" noChangeArrowheads="1" noTextEdit="1"/>
          </p:cNvSpPr>
          <p:nvPr>
            <p:ph type="sldImg"/>
          </p:nvPr>
        </p:nvSpPr>
        <p:spPr>
          <a:ln/>
        </p:spPr>
      </p:sp>
      <p:sp>
        <p:nvSpPr>
          <p:cNvPr id="784387" name="Rectangle 3"/>
          <p:cNvSpPr>
            <a:spLocks noGrp="1" noChangeArrowheads="1"/>
          </p:cNvSpPr>
          <p:nvPr>
            <p:ph type="body" idx="1"/>
          </p:nvPr>
        </p:nvSpPr>
        <p:spPr/>
        <p:txBody>
          <a:bodyPr/>
          <a:lstStyle/>
          <a:p>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miter lim="800000"/>
            <a:headEnd/>
            <a:tailEnd/>
          </a:ln>
        </p:spPr>
        <p:txBody>
          <a:bodyPr/>
          <a:lstStyle/>
          <a:p>
            <a:fld id="{EA18E0A3-9635-47E2-A965-A504BD71F6CE}" type="slidenum">
              <a:rPr lang="en-US" smtClean="0"/>
              <a:pPr/>
              <a:t>2</a:t>
            </a:fld>
            <a:endParaRPr lang="en-US" dirty="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dirty="0" smtClean="0"/>
              <a:t>If you are like me when I go to a meeting I always want a little background on the person I am listening to in order to know if they are an expert.  Now for those of you who do not know the defination of an expert, “x” in science generally stand for an unknown quantity and a  “spert” is usually a drip under pressure, so this is who you have invited to speak to you and I do thank your for this opportunity.  OK, now that we have broken the ice lets begin.  Since 1977 I have been with the US Department of Agriculture –Agricultural Research Service as a Research Animal Scientist on the 193,000 acre Jornada Experimental Range located outside Las Cruces, New Mexico about an hours drive north of El Paso, Texas.  This research location is located in the largest desert in North America, the Chihuahuan Desert.  Our annual precipitation is about 9” with the 52% that falls between July August and September coming from intense, convective thunderstorms that are highly localized and of short duration.  The JER represents about 40% of  ARS’s  land holdings in the United States.  The history of the JER dates to the early 1900’s.  Up until 1983 the main research thrust of the JER focused brush management and grazing use of this this semidesert grassland with cattle, then in 1983 sheep were introduced into the research program.  For a complete picture of the history of the JER I would encourage you to go to  usda-ars.nmsu.edu on the web and browse through the past, present and future research directions.  Before moving on to the talk even though the JER research is actively involved in free-ranging animal ecology research we do not have any small ruminants on the facility at the present time.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4D39FFA-2CC0-4161-98FE-FD1D6332E33A}" type="slidenum">
              <a:rPr lang="en-US" smtClean="0"/>
              <a:pPr>
                <a:defRPr/>
              </a:pPr>
              <a:t>29</a:t>
            </a:fld>
            <a:endParaRPr lang="en-US" dirty="0"/>
          </a:p>
        </p:txBody>
      </p:sp>
    </p:spTree>
    <p:extLst>
      <p:ext uri="{BB962C8B-B14F-4D97-AF65-F5344CB8AC3E}">
        <p14:creationId xmlns:p14="http://schemas.microsoft.com/office/powerpoint/2010/main" val="2820242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37087FCB-EFD4-43F2-B1B1-78C38907490A}" type="slidenum">
              <a:rPr lang="en-US">
                <a:latin typeface="Arial" charset="0"/>
              </a:rPr>
              <a:pPr/>
              <a:t>31</a:t>
            </a:fld>
            <a:endParaRPr lang="en-US">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3CAF3F31-3420-4311-AFA5-6B809E335BE2}" type="slidenum">
              <a:rPr lang="en-US">
                <a:latin typeface="Arial" charset="0"/>
              </a:rPr>
              <a:pPr/>
              <a:t>32</a:t>
            </a:fld>
            <a:endParaRPr lang="en-US">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endParaRPr lang="en-US" smtClean="0"/>
          </a:p>
        </p:txBody>
      </p:sp>
      <p:sp>
        <p:nvSpPr>
          <p:cNvPr id="82948" name="Slide Number Placeholder 3"/>
          <p:cNvSpPr>
            <a:spLocks noGrp="1"/>
          </p:cNvSpPr>
          <p:nvPr>
            <p:ph type="sldNum" sz="quarter" idx="5"/>
          </p:nvPr>
        </p:nvSpPr>
        <p:spPr>
          <a:noFill/>
        </p:spPr>
        <p:txBody>
          <a:bodyPr/>
          <a:lstStyle>
            <a:lvl1pPr defTabSz="922338" eaLnBrk="0" hangingPunct="0">
              <a:defRPr>
                <a:solidFill>
                  <a:schemeClr val="tx1"/>
                </a:solidFill>
                <a:latin typeface="Arial" pitchFamily="34" charset="0"/>
              </a:defRPr>
            </a:lvl1pPr>
            <a:lvl2pPr marL="742950" indent="-285750" defTabSz="922338" eaLnBrk="0" hangingPunct="0">
              <a:defRPr>
                <a:solidFill>
                  <a:schemeClr val="tx1"/>
                </a:solidFill>
                <a:latin typeface="Arial" pitchFamily="34" charset="0"/>
              </a:defRPr>
            </a:lvl2pPr>
            <a:lvl3pPr marL="1143000" indent="-228600" defTabSz="922338" eaLnBrk="0" hangingPunct="0">
              <a:defRPr>
                <a:solidFill>
                  <a:schemeClr val="tx1"/>
                </a:solidFill>
                <a:latin typeface="Arial" pitchFamily="34" charset="0"/>
              </a:defRPr>
            </a:lvl3pPr>
            <a:lvl4pPr marL="1600200" indent="-228600" defTabSz="922338" eaLnBrk="0" hangingPunct="0">
              <a:defRPr>
                <a:solidFill>
                  <a:schemeClr val="tx1"/>
                </a:solidFill>
                <a:latin typeface="Arial" pitchFamily="34" charset="0"/>
              </a:defRPr>
            </a:lvl4pPr>
            <a:lvl5pPr marL="2057400" indent="-228600" defTabSz="922338" eaLnBrk="0" hangingPunct="0">
              <a:defRPr>
                <a:solidFill>
                  <a:schemeClr val="tx1"/>
                </a:solidFill>
                <a:latin typeface="Arial" pitchFamily="34" charset="0"/>
              </a:defRPr>
            </a:lvl5pPr>
            <a:lvl6pPr marL="2514600" indent="-228600" defTabSz="922338" eaLnBrk="0" fontAlgn="base" hangingPunct="0">
              <a:spcBef>
                <a:spcPct val="0"/>
              </a:spcBef>
              <a:spcAft>
                <a:spcPct val="0"/>
              </a:spcAft>
              <a:defRPr>
                <a:solidFill>
                  <a:schemeClr val="tx1"/>
                </a:solidFill>
                <a:latin typeface="Arial" pitchFamily="34" charset="0"/>
              </a:defRPr>
            </a:lvl6pPr>
            <a:lvl7pPr marL="2971800" indent="-228600" defTabSz="922338" eaLnBrk="0" fontAlgn="base" hangingPunct="0">
              <a:spcBef>
                <a:spcPct val="0"/>
              </a:spcBef>
              <a:spcAft>
                <a:spcPct val="0"/>
              </a:spcAft>
              <a:defRPr>
                <a:solidFill>
                  <a:schemeClr val="tx1"/>
                </a:solidFill>
                <a:latin typeface="Arial" pitchFamily="34" charset="0"/>
              </a:defRPr>
            </a:lvl7pPr>
            <a:lvl8pPr marL="3429000" indent="-228600" defTabSz="922338" eaLnBrk="0" fontAlgn="base" hangingPunct="0">
              <a:spcBef>
                <a:spcPct val="0"/>
              </a:spcBef>
              <a:spcAft>
                <a:spcPct val="0"/>
              </a:spcAft>
              <a:defRPr>
                <a:solidFill>
                  <a:schemeClr val="tx1"/>
                </a:solidFill>
                <a:latin typeface="Arial" pitchFamily="34" charset="0"/>
              </a:defRPr>
            </a:lvl8pPr>
            <a:lvl9pPr marL="3886200" indent="-228600" defTabSz="922338" eaLnBrk="0" fontAlgn="base" hangingPunct="0">
              <a:spcBef>
                <a:spcPct val="0"/>
              </a:spcBef>
              <a:spcAft>
                <a:spcPct val="0"/>
              </a:spcAft>
              <a:defRPr>
                <a:solidFill>
                  <a:schemeClr val="tx1"/>
                </a:solidFill>
                <a:latin typeface="Arial" pitchFamily="34" charset="0"/>
              </a:defRPr>
            </a:lvl9pPr>
          </a:lstStyle>
          <a:p>
            <a:pPr eaLnBrk="1" hangingPunct="1"/>
            <a:fld id="{D5D002C0-A716-42F8-9815-60626F8BC724}" type="slidenum">
              <a:rPr lang="en-US" smtClean="0">
                <a:latin typeface="Calibri" pitchFamily="34" charset="0"/>
              </a:rPr>
              <a:pPr eaLnBrk="1" hangingPunct="1"/>
              <a:t>33</a:t>
            </a:fld>
            <a:endParaRPr lang="en-US"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AD52DA20-B125-4733-853B-5C09273AF730}" type="slidenum">
              <a:rPr lang="en-US">
                <a:solidFill>
                  <a:prstClr val="black"/>
                </a:solidFill>
                <a:latin typeface="Arial" charset="0"/>
              </a:rPr>
              <a:pPr/>
              <a:t>36</a:t>
            </a:fld>
            <a:endParaRPr lang="en-US">
              <a:solidFill>
                <a:prstClr val="black"/>
              </a:solidFill>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28226-41C7-45AD-97B2-C0EC50EB57B3}" type="slidenum">
              <a:rPr lang="en-US">
                <a:solidFill>
                  <a:prstClr val="black"/>
                </a:solidFill>
              </a:rPr>
              <a:pPr/>
              <a:t>37</a:t>
            </a:fld>
            <a:endParaRPr lang="en-US" dirty="0">
              <a:solidFill>
                <a:prstClr val="black"/>
              </a:solidFill>
            </a:endParaRPr>
          </a:p>
        </p:txBody>
      </p:sp>
      <p:sp>
        <p:nvSpPr>
          <p:cNvPr id="865282" name="Rectangle 2"/>
          <p:cNvSpPr>
            <a:spLocks noGrp="1" noRot="1" noChangeAspect="1" noChangeArrowheads="1" noTextEdit="1"/>
          </p:cNvSpPr>
          <p:nvPr>
            <p:ph type="sldImg"/>
          </p:nvPr>
        </p:nvSpPr>
        <p:spPr>
          <a:ln/>
        </p:spPr>
      </p:sp>
      <p:sp>
        <p:nvSpPr>
          <p:cNvPr id="865283" name="Rectangle 3"/>
          <p:cNvSpPr>
            <a:spLocks noGrp="1" noChangeArrowheads="1"/>
          </p:cNvSpPr>
          <p:nvPr>
            <p:ph type="body" idx="1"/>
          </p:nvPr>
        </p:nvSpPr>
        <p:spPr/>
        <p:txBody>
          <a:bodyPr/>
          <a:lstStyle/>
          <a:p>
            <a:endParaRPr lang="en-A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CD776A-8636-4107-8CDC-1E006421FC88}" type="slidenum">
              <a:rPr lang="en-US">
                <a:solidFill>
                  <a:prstClr val="black"/>
                </a:solidFill>
              </a:rPr>
              <a:pPr/>
              <a:t>38</a:t>
            </a:fld>
            <a:endParaRPr lang="en-US">
              <a:solidFill>
                <a:prstClr val="black"/>
              </a:solidFill>
            </a:endParaRPr>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8860A3BF-5EB7-484B-9A00-230566826771}" type="slidenum">
              <a:rPr lang="en-US">
                <a:latin typeface="Arial" charset="0"/>
              </a:rPr>
              <a:pPr/>
              <a:t>39</a:t>
            </a:fld>
            <a:endParaRPr lang="en-US">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22338" eaLnBrk="0" hangingPunct="0">
              <a:defRPr>
                <a:solidFill>
                  <a:schemeClr val="tx1"/>
                </a:solidFill>
                <a:latin typeface="Arial" pitchFamily="34" charset="0"/>
              </a:defRPr>
            </a:lvl1pPr>
            <a:lvl2pPr marL="742950" indent="-285750" defTabSz="922338" eaLnBrk="0" hangingPunct="0">
              <a:defRPr>
                <a:solidFill>
                  <a:schemeClr val="tx1"/>
                </a:solidFill>
                <a:latin typeface="Arial" pitchFamily="34" charset="0"/>
              </a:defRPr>
            </a:lvl2pPr>
            <a:lvl3pPr marL="1143000" indent="-228600" defTabSz="922338" eaLnBrk="0" hangingPunct="0">
              <a:defRPr>
                <a:solidFill>
                  <a:schemeClr val="tx1"/>
                </a:solidFill>
                <a:latin typeface="Arial" pitchFamily="34" charset="0"/>
              </a:defRPr>
            </a:lvl3pPr>
            <a:lvl4pPr marL="1600200" indent="-228600" defTabSz="922338" eaLnBrk="0" hangingPunct="0">
              <a:defRPr>
                <a:solidFill>
                  <a:schemeClr val="tx1"/>
                </a:solidFill>
                <a:latin typeface="Arial" pitchFamily="34" charset="0"/>
              </a:defRPr>
            </a:lvl4pPr>
            <a:lvl5pPr marL="2057400" indent="-228600" defTabSz="922338" eaLnBrk="0" hangingPunct="0">
              <a:defRPr>
                <a:solidFill>
                  <a:schemeClr val="tx1"/>
                </a:solidFill>
                <a:latin typeface="Arial" pitchFamily="34" charset="0"/>
              </a:defRPr>
            </a:lvl5pPr>
            <a:lvl6pPr marL="2514600" indent="-228600" defTabSz="922338" eaLnBrk="0" fontAlgn="base" hangingPunct="0">
              <a:spcBef>
                <a:spcPct val="0"/>
              </a:spcBef>
              <a:spcAft>
                <a:spcPct val="0"/>
              </a:spcAft>
              <a:defRPr>
                <a:solidFill>
                  <a:schemeClr val="tx1"/>
                </a:solidFill>
                <a:latin typeface="Arial" pitchFamily="34" charset="0"/>
              </a:defRPr>
            </a:lvl6pPr>
            <a:lvl7pPr marL="2971800" indent="-228600" defTabSz="922338" eaLnBrk="0" fontAlgn="base" hangingPunct="0">
              <a:spcBef>
                <a:spcPct val="0"/>
              </a:spcBef>
              <a:spcAft>
                <a:spcPct val="0"/>
              </a:spcAft>
              <a:defRPr>
                <a:solidFill>
                  <a:schemeClr val="tx1"/>
                </a:solidFill>
                <a:latin typeface="Arial" pitchFamily="34" charset="0"/>
              </a:defRPr>
            </a:lvl7pPr>
            <a:lvl8pPr marL="3429000" indent="-228600" defTabSz="922338" eaLnBrk="0" fontAlgn="base" hangingPunct="0">
              <a:spcBef>
                <a:spcPct val="0"/>
              </a:spcBef>
              <a:spcAft>
                <a:spcPct val="0"/>
              </a:spcAft>
              <a:defRPr>
                <a:solidFill>
                  <a:schemeClr val="tx1"/>
                </a:solidFill>
                <a:latin typeface="Arial" pitchFamily="34" charset="0"/>
              </a:defRPr>
            </a:lvl8pPr>
            <a:lvl9pPr marL="3886200" indent="-228600" defTabSz="922338" eaLnBrk="0" fontAlgn="base" hangingPunct="0">
              <a:spcBef>
                <a:spcPct val="0"/>
              </a:spcBef>
              <a:spcAft>
                <a:spcPct val="0"/>
              </a:spcAft>
              <a:defRPr>
                <a:solidFill>
                  <a:schemeClr val="tx1"/>
                </a:solidFill>
                <a:latin typeface="Arial" pitchFamily="34" charset="0"/>
              </a:defRPr>
            </a:lvl9pPr>
          </a:lstStyle>
          <a:p>
            <a:pPr eaLnBrk="1" hangingPunct="1"/>
            <a:fld id="{26820FA8-D9E0-4C42-A455-4B75A957F6F9}" type="slidenum">
              <a:rPr lang="en-US" smtClean="0">
                <a:latin typeface="Calibri" pitchFamily="34" charset="0"/>
              </a:rPr>
              <a:pPr eaLnBrk="1" hangingPunct="1"/>
              <a:t>3</a:t>
            </a:fld>
            <a:endParaRPr lang="en-US" dirty="0" smtClean="0">
              <a:latin typeface="Calibri"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B95F2BDD-7E66-4D88-BBF2-37649429ACC1}" type="slidenum">
              <a:rPr lang="en-US">
                <a:latin typeface="Arial" charset="0"/>
              </a:rPr>
              <a:pPr/>
              <a:t>40</a:t>
            </a:fld>
            <a:endParaRPr lang="en-US">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37C091A9-F51E-4738-9EE9-B12CA824A3E6}" type="slidenum">
              <a:rPr lang="en-US">
                <a:solidFill>
                  <a:prstClr val="black"/>
                </a:solidFill>
                <a:latin typeface="Arial" charset="0"/>
              </a:rPr>
              <a:pPr/>
              <a:t>41</a:t>
            </a:fld>
            <a:endParaRPr lang="en-US">
              <a:solidFill>
                <a:prstClr val="black"/>
              </a:solidFill>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4D39FFA-2CC0-4161-98FE-FD1D6332E33A}" type="slidenum">
              <a:rPr lang="en-US" smtClean="0"/>
              <a:pPr>
                <a:defRPr/>
              </a:pPr>
              <a:t>42</a:t>
            </a:fld>
            <a:endParaRPr lang="en-US" dirty="0"/>
          </a:p>
        </p:txBody>
      </p:sp>
    </p:spTree>
    <p:extLst>
      <p:ext uri="{BB962C8B-B14F-4D97-AF65-F5344CB8AC3E}">
        <p14:creationId xmlns:p14="http://schemas.microsoft.com/office/powerpoint/2010/main" val="1330820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190D6-9AC5-4FE3-A7C8-EA37B083ECF9}" type="slidenum">
              <a:rPr lang="en-US"/>
              <a:pPr/>
              <a:t>45</a:t>
            </a:fld>
            <a:endParaRPr lang="en-US"/>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47D026C0-AD22-47FB-981F-74C45CBF4BA3}" type="slidenum">
              <a:rPr lang="en-US">
                <a:latin typeface="Arial" charset="0"/>
              </a:rPr>
              <a:pPr/>
              <a:t>47</a:t>
            </a:fld>
            <a:endParaRPr lang="en-US">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t>Why two individuals of the same species may be moving differently:</a:t>
            </a:r>
          </a:p>
          <a:p>
            <a:pPr>
              <a:defRPr/>
            </a:pPr>
            <a:endParaRPr lang="en-US" dirty="0" smtClean="0"/>
          </a:p>
          <a:p>
            <a:pPr marL="153734" indent="-153734">
              <a:buFontTx/>
              <a:buAutoNum type="arabicParenR"/>
              <a:defRPr/>
            </a:pPr>
            <a:r>
              <a:rPr lang="en-US" dirty="0" smtClean="0"/>
              <a:t>The two may be experiencing different environments</a:t>
            </a:r>
          </a:p>
          <a:p>
            <a:pPr marL="153734" indent="-153734">
              <a:buFontTx/>
              <a:buAutoNum type="arabicParenR"/>
              <a:defRPr/>
            </a:pPr>
            <a:r>
              <a:rPr lang="en-US" dirty="0" smtClean="0"/>
              <a:t> They may have different phenotypes</a:t>
            </a:r>
          </a:p>
          <a:p>
            <a:pPr marL="153734" indent="-153734">
              <a:buFontTx/>
              <a:buAutoNum type="arabicParenR"/>
              <a:defRPr/>
            </a:pPr>
            <a:r>
              <a:rPr lang="en-US" dirty="0" smtClean="0"/>
              <a:t> They may have different past experiences</a:t>
            </a:r>
          </a:p>
          <a:p>
            <a:pPr marL="153734" indent="-153734">
              <a:buFontTx/>
              <a:buAutoNum type="arabicParenR"/>
              <a:defRPr/>
            </a:pPr>
            <a:r>
              <a:rPr lang="en-US" dirty="0" smtClean="0"/>
              <a:t> They may have different personalities</a:t>
            </a:r>
          </a:p>
          <a:p>
            <a:pPr>
              <a:defRPr/>
            </a:pPr>
            <a:endParaRPr lang="en-US" dirty="0" smtClean="0"/>
          </a:p>
          <a:p>
            <a:pPr>
              <a:defRPr/>
            </a:pPr>
            <a:r>
              <a:rPr lang="en-US" dirty="0" smtClean="0"/>
              <a:t>Morales et al.  2010.  Building the bridge between animal movement and population dynamics.</a:t>
            </a:r>
          </a:p>
          <a:p>
            <a:pPr>
              <a:defRPr/>
            </a:pPr>
            <a:endParaRPr lang="en-US" dirty="0" smtClean="0"/>
          </a:p>
          <a:p>
            <a:pPr>
              <a:defRPr/>
            </a:pPr>
            <a:r>
              <a:rPr lang="en-US" dirty="0" smtClean="0"/>
              <a:t>Philoosophical Transactions of the Royal Society B.  365: 2289-2301.  </a:t>
            </a:r>
          </a:p>
          <a:p>
            <a:pPr>
              <a:defRPr/>
            </a:pPr>
            <a:endParaRPr lang="en-US" dirty="0"/>
          </a:p>
        </p:txBody>
      </p:sp>
      <p:sp>
        <p:nvSpPr>
          <p:cNvPr id="86020" name="Slide Number Placeholder 3"/>
          <p:cNvSpPr>
            <a:spLocks noGrp="1"/>
          </p:cNvSpPr>
          <p:nvPr>
            <p:ph type="sldNum" sz="quarter" idx="5"/>
          </p:nvPr>
        </p:nvSpPr>
        <p:spPr>
          <a:noFill/>
        </p:spPr>
        <p:txBody>
          <a:bodyPr/>
          <a:lstStyle>
            <a:lvl1pPr defTabSz="922338" eaLnBrk="0" hangingPunct="0">
              <a:defRPr>
                <a:solidFill>
                  <a:schemeClr val="tx1"/>
                </a:solidFill>
                <a:latin typeface="Arial" pitchFamily="34" charset="0"/>
              </a:defRPr>
            </a:lvl1pPr>
            <a:lvl2pPr marL="742950" indent="-285750" defTabSz="922338" eaLnBrk="0" hangingPunct="0">
              <a:defRPr>
                <a:solidFill>
                  <a:schemeClr val="tx1"/>
                </a:solidFill>
                <a:latin typeface="Arial" pitchFamily="34" charset="0"/>
              </a:defRPr>
            </a:lvl2pPr>
            <a:lvl3pPr marL="1143000" indent="-228600" defTabSz="922338" eaLnBrk="0" hangingPunct="0">
              <a:defRPr>
                <a:solidFill>
                  <a:schemeClr val="tx1"/>
                </a:solidFill>
                <a:latin typeface="Arial" pitchFamily="34" charset="0"/>
              </a:defRPr>
            </a:lvl3pPr>
            <a:lvl4pPr marL="1600200" indent="-228600" defTabSz="922338" eaLnBrk="0" hangingPunct="0">
              <a:defRPr>
                <a:solidFill>
                  <a:schemeClr val="tx1"/>
                </a:solidFill>
                <a:latin typeface="Arial" pitchFamily="34" charset="0"/>
              </a:defRPr>
            </a:lvl4pPr>
            <a:lvl5pPr marL="2057400" indent="-228600" defTabSz="922338" eaLnBrk="0" hangingPunct="0">
              <a:defRPr>
                <a:solidFill>
                  <a:schemeClr val="tx1"/>
                </a:solidFill>
                <a:latin typeface="Arial" pitchFamily="34" charset="0"/>
              </a:defRPr>
            </a:lvl5pPr>
            <a:lvl6pPr marL="2514600" indent="-228600" defTabSz="922338" eaLnBrk="0" fontAlgn="base" hangingPunct="0">
              <a:spcBef>
                <a:spcPct val="0"/>
              </a:spcBef>
              <a:spcAft>
                <a:spcPct val="0"/>
              </a:spcAft>
              <a:defRPr>
                <a:solidFill>
                  <a:schemeClr val="tx1"/>
                </a:solidFill>
                <a:latin typeface="Arial" pitchFamily="34" charset="0"/>
              </a:defRPr>
            </a:lvl6pPr>
            <a:lvl7pPr marL="2971800" indent="-228600" defTabSz="922338" eaLnBrk="0" fontAlgn="base" hangingPunct="0">
              <a:spcBef>
                <a:spcPct val="0"/>
              </a:spcBef>
              <a:spcAft>
                <a:spcPct val="0"/>
              </a:spcAft>
              <a:defRPr>
                <a:solidFill>
                  <a:schemeClr val="tx1"/>
                </a:solidFill>
                <a:latin typeface="Arial" pitchFamily="34" charset="0"/>
              </a:defRPr>
            </a:lvl7pPr>
            <a:lvl8pPr marL="3429000" indent="-228600" defTabSz="922338" eaLnBrk="0" fontAlgn="base" hangingPunct="0">
              <a:spcBef>
                <a:spcPct val="0"/>
              </a:spcBef>
              <a:spcAft>
                <a:spcPct val="0"/>
              </a:spcAft>
              <a:defRPr>
                <a:solidFill>
                  <a:schemeClr val="tx1"/>
                </a:solidFill>
                <a:latin typeface="Arial" pitchFamily="34" charset="0"/>
              </a:defRPr>
            </a:lvl8pPr>
            <a:lvl9pPr marL="3886200" indent="-228600" defTabSz="922338" eaLnBrk="0" fontAlgn="base" hangingPunct="0">
              <a:spcBef>
                <a:spcPct val="0"/>
              </a:spcBef>
              <a:spcAft>
                <a:spcPct val="0"/>
              </a:spcAft>
              <a:defRPr>
                <a:solidFill>
                  <a:schemeClr val="tx1"/>
                </a:solidFill>
                <a:latin typeface="Arial" pitchFamily="34" charset="0"/>
              </a:defRPr>
            </a:lvl9pPr>
          </a:lstStyle>
          <a:p>
            <a:pPr eaLnBrk="1" hangingPunct="1"/>
            <a:fld id="{063DCFE2-89A1-4EFB-BA42-DB33D6F5E85C}" type="slidenum">
              <a:rPr lang="en-US" smtClean="0">
                <a:solidFill>
                  <a:prstClr val="black"/>
                </a:solidFill>
                <a:latin typeface="Calibri" pitchFamily="34" charset="0"/>
              </a:rPr>
              <a:pPr eaLnBrk="1" hangingPunct="1"/>
              <a:t>48</a:t>
            </a:fld>
            <a:endParaRPr lang="en-US" smtClean="0">
              <a:solidFill>
                <a:prstClr val="black"/>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miter lim="800000"/>
            <a:headEnd/>
            <a:tailEnd/>
          </a:ln>
        </p:spPr>
        <p:txBody>
          <a:bodyPr/>
          <a:lstStyle/>
          <a:p>
            <a:fld id="{7B9A0FF0-A165-4C5B-8B27-C0ED2C04A3CE}" type="slidenum">
              <a:rPr lang="en-US" smtClean="0">
                <a:solidFill>
                  <a:srgbClr val="000000"/>
                </a:solidFill>
              </a:rPr>
              <a:pPr/>
              <a:t>53</a:t>
            </a:fld>
            <a:endParaRPr lang="en-US" dirty="0" smtClean="0">
              <a:solidFill>
                <a:srgbClr val="000000"/>
              </a:solidFill>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miter lim="800000"/>
            <a:headEnd/>
            <a:tailEnd/>
          </a:ln>
        </p:spPr>
        <p:txBody>
          <a:bodyPr/>
          <a:lstStyle/>
          <a:p>
            <a:fld id="{ABCADAF2-22A5-4CB2-9217-996A64EE2BDE}" type="slidenum">
              <a:rPr lang="en-US" smtClean="0">
                <a:solidFill>
                  <a:srgbClr val="000000"/>
                </a:solidFill>
              </a:rPr>
              <a:pPr/>
              <a:t>54</a:t>
            </a:fld>
            <a:endParaRPr lang="en-US" dirty="0" smtClean="0">
              <a:solidFill>
                <a:srgbClr val="000000"/>
              </a:solidFill>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miter lim="800000"/>
            <a:headEnd/>
            <a:tailEnd/>
          </a:ln>
        </p:spPr>
        <p:txBody>
          <a:bodyPr/>
          <a:lstStyle/>
          <a:p>
            <a:fld id="{FE531E25-A4B7-426F-B43B-96910BAF6029}" type="slidenum">
              <a:rPr lang="en-US" smtClean="0">
                <a:solidFill>
                  <a:srgbClr val="000000"/>
                </a:solidFill>
              </a:rPr>
              <a:pPr/>
              <a:t>55</a:t>
            </a:fld>
            <a:endParaRPr lang="en-US" dirty="0" smtClean="0">
              <a:solidFill>
                <a:srgbClr val="000000"/>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defTabSz="931863">
              <a:defRPr>
                <a:solidFill>
                  <a:schemeClr val="tx1"/>
                </a:solidFill>
                <a:latin typeface="Tahoma" pitchFamily="34" charset="0"/>
              </a:defRPr>
            </a:lvl1pPr>
            <a:lvl2pPr marL="742950" indent="-285750" defTabSz="931863">
              <a:defRPr>
                <a:solidFill>
                  <a:schemeClr val="tx1"/>
                </a:solidFill>
                <a:latin typeface="Tahoma" pitchFamily="34" charset="0"/>
              </a:defRPr>
            </a:lvl2pPr>
            <a:lvl3pPr marL="1143000" indent="-228600" defTabSz="931863">
              <a:defRPr>
                <a:solidFill>
                  <a:schemeClr val="tx1"/>
                </a:solidFill>
                <a:latin typeface="Tahoma" pitchFamily="34" charset="0"/>
              </a:defRPr>
            </a:lvl3pPr>
            <a:lvl4pPr marL="1600200" indent="-228600" defTabSz="931863">
              <a:defRPr>
                <a:solidFill>
                  <a:schemeClr val="tx1"/>
                </a:solidFill>
                <a:latin typeface="Tahoma" pitchFamily="34" charset="0"/>
              </a:defRPr>
            </a:lvl4pPr>
            <a:lvl5pPr marL="2057400" indent="-228600" defTabSz="931863">
              <a:defRPr>
                <a:solidFill>
                  <a:schemeClr val="tx1"/>
                </a:solidFill>
                <a:latin typeface="Tahoma" pitchFamily="34" charset="0"/>
              </a:defRPr>
            </a:lvl5pPr>
            <a:lvl6pPr marL="2514600" indent="-228600" defTabSz="931863" eaLnBrk="0" fontAlgn="base" hangingPunct="0">
              <a:spcBef>
                <a:spcPct val="0"/>
              </a:spcBef>
              <a:spcAft>
                <a:spcPct val="0"/>
              </a:spcAft>
              <a:defRPr>
                <a:solidFill>
                  <a:schemeClr val="tx1"/>
                </a:solidFill>
                <a:latin typeface="Tahoma" pitchFamily="34" charset="0"/>
              </a:defRPr>
            </a:lvl6pPr>
            <a:lvl7pPr marL="2971800" indent="-228600" defTabSz="931863" eaLnBrk="0" fontAlgn="base" hangingPunct="0">
              <a:spcBef>
                <a:spcPct val="0"/>
              </a:spcBef>
              <a:spcAft>
                <a:spcPct val="0"/>
              </a:spcAft>
              <a:defRPr>
                <a:solidFill>
                  <a:schemeClr val="tx1"/>
                </a:solidFill>
                <a:latin typeface="Tahoma" pitchFamily="34" charset="0"/>
              </a:defRPr>
            </a:lvl7pPr>
            <a:lvl8pPr marL="3429000" indent="-228600" defTabSz="931863" eaLnBrk="0" fontAlgn="base" hangingPunct="0">
              <a:spcBef>
                <a:spcPct val="0"/>
              </a:spcBef>
              <a:spcAft>
                <a:spcPct val="0"/>
              </a:spcAft>
              <a:defRPr>
                <a:solidFill>
                  <a:schemeClr val="tx1"/>
                </a:solidFill>
                <a:latin typeface="Tahoma" pitchFamily="34" charset="0"/>
              </a:defRPr>
            </a:lvl8pPr>
            <a:lvl9pPr marL="3886200" indent="-228600" defTabSz="931863" eaLnBrk="0" fontAlgn="base" hangingPunct="0">
              <a:spcBef>
                <a:spcPct val="0"/>
              </a:spcBef>
              <a:spcAft>
                <a:spcPct val="0"/>
              </a:spcAft>
              <a:defRPr>
                <a:solidFill>
                  <a:schemeClr val="tx1"/>
                </a:solidFill>
                <a:latin typeface="Tahoma" pitchFamily="34" charset="0"/>
              </a:defRPr>
            </a:lvl9pPr>
          </a:lstStyle>
          <a:p>
            <a:fld id="{99054843-25EF-40FD-B568-6DF4794217C6}" type="slidenum">
              <a:rPr lang="en-US">
                <a:solidFill>
                  <a:prstClr val="black"/>
                </a:solidFill>
                <a:latin typeface="Arial" charset="0"/>
              </a:rPr>
              <a:pPr/>
              <a:t>56</a:t>
            </a:fld>
            <a:endParaRPr lang="en-US">
              <a:solidFill>
                <a:prstClr val="black"/>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miter lim="800000"/>
            <a:headEnd/>
            <a:tailEnd/>
          </a:ln>
        </p:spPr>
        <p:txBody>
          <a:bodyPr/>
          <a:lstStyle/>
          <a:p>
            <a:fld id="{2E9B535B-5CD8-44D5-B928-1240A6AEB793}" type="slidenum">
              <a:rPr lang="en-US" smtClean="0">
                <a:solidFill>
                  <a:srgbClr val="000000"/>
                </a:solidFill>
              </a:rPr>
              <a:pPr/>
              <a:t>8</a:t>
            </a:fld>
            <a:endParaRPr lang="en-US" dirty="0" smtClean="0">
              <a:solidFill>
                <a:srgbClr val="000000"/>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miter lim="800000"/>
            <a:headEnd/>
            <a:tailEnd/>
          </a:ln>
        </p:spPr>
        <p:txBody>
          <a:bodyPr/>
          <a:lstStyle/>
          <a:p>
            <a:fld id="{7D499A6E-E0EA-491F-BD0F-FC34AC0FBE44}" type="slidenum">
              <a:rPr lang="en-US" smtClean="0">
                <a:solidFill>
                  <a:srgbClr val="000000"/>
                </a:solidFill>
              </a:rPr>
              <a:pPr/>
              <a:t>57</a:t>
            </a:fld>
            <a:endParaRPr lang="en-US" dirty="0" smtClean="0">
              <a:solidFill>
                <a:srgbClr val="000000"/>
              </a:solidFill>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42C757-6E1F-42B5-9F34-C5CCE065CD5D}" type="slidenum">
              <a:rPr lang="en-US">
                <a:solidFill>
                  <a:prstClr val="black"/>
                </a:solidFill>
              </a:rPr>
              <a:pPr/>
              <a:t>58</a:t>
            </a:fld>
            <a:endParaRPr lang="en-US">
              <a:solidFill>
                <a:prstClr val="black"/>
              </a:solidFill>
            </a:endParaRPr>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miter lim="800000"/>
            <a:headEnd/>
            <a:tailEnd/>
          </a:ln>
        </p:spPr>
        <p:txBody>
          <a:bodyPr/>
          <a:lstStyle/>
          <a:p>
            <a:fld id="{CF173A08-59FC-410B-83B6-E060A9F31149}" type="slidenum">
              <a:rPr lang="en-US" smtClean="0">
                <a:solidFill>
                  <a:srgbClr val="000000"/>
                </a:solidFill>
              </a:rPr>
              <a:pPr/>
              <a:t>59</a:t>
            </a:fld>
            <a:endParaRPr lang="en-US" dirty="0" smtClean="0">
              <a:solidFill>
                <a:srgbClr val="000000"/>
              </a:solidFill>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13CF8-318E-4228-9CB3-89DE62BFE22F}" type="slidenum">
              <a:rPr lang="en-US">
                <a:solidFill>
                  <a:prstClr val="black"/>
                </a:solidFill>
              </a:rPr>
              <a:pPr/>
              <a:t>60</a:t>
            </a:fld>
            <a:endParaRPr lang="en-US">
              <a:solidFill>
                <a:prstClr val="black"/>
              </a:solidFill>
            </a:endParaRPr>
          </a:p>
        </p:txBody>
      </p:sp>
      <p:sp>
        <p:nvSpPr>
          <p:cNvPr id="861186" name="Rectangle 2"/>
          <p:cNvSpPr>
            <a:spLocks noGrp="1" noRot="1" noChangeAspect="1" noChangeArrowheads="1" noTextEdit="1"/>
          </p:cNvSpPr>
          <p:nvPr>
            <p:ph type="sldImg"/>
          </p:nvPr>
        </p:nvSpPr>
        <p:spPr>
          <a:ln/>
        </p:spPr>
      </p:sp>
      <p:sp>
        <p:nvSpPr>
          <p:cNvPr id="86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DC83E-3EE1-48CC-9CB1-B75C152F0771}" type="slidenum">
              <a:rPr lang="en-US">
                <a:solidFill>
                  <a:prstClr val="black"/>
                </a:solidFill>
              </a:rPr>
              <a:pPr/>
              <a:t>61</a:t>
            </a:fld>
            <a:endParaRPr lang="en-US">
              <a:solidFill>
                <a:prstClr val="black"/>
              </a:solidFill>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FC4F536-2D6F-4F2F-A985-595A75E9289B}" type="slidenum">
              <a:rPr lang="en-US"/>
              <a:pPr/>
              <a:t>62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miter lim="800000"/>
            <a:headEnd/>
            <a:tailEnd/>
          </a:ln>
        </p:spPr>
        <p:txBody>
          <a:bodyPr/>
          <a:lstStyle/>
          <a:p>
            <a:fld id="{1831B8DE-51F8-42BC-B0E8-BF91E2CCE335}" type="slidenum">
              <a:rPr lang="en-US" smtClean="0"/>
              <a:pPr/>
              <a:t>65</a:t>
            </a:fld>
            <a:endParaRPr lang="en-US" dirty="0"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miter lim="800000"/>
            <a:headEnd/>
            <a:tailEnd/>
          </a:ln>
        </p:spPr>
        <p:txBody>
          <a:bodyPr/>
          <a:lstStyle/>
          <a:p>
            <a:fld id="{5FA015E1-A609-4860-82A9-9BA2EAD2AA51}" type="slidenum">
              <a:rPr lang="en-US" smtClean="0">
                <a:solidFill>
                  <a:srgbClr val="000000"/>
                </a:solidFill>
              </a:rPr>
              <a:pPr/>
              <a:t>68</a:t>
            </a:fld>
            <a:endParaRPr lang="en-US" dirty="0" smtClean="0">
              <a:solidFill>
                <a:srgbClr val="000000"/>
              </a:solidFill>
            </a:endParaRPr>
          </a:p>
        </p:txBody>
      </p:sp>
      <p:sp>
        <p:nvSpPr>
          <p:cNvPr id="184323" name="Rectangle 2"/>
          <p:cNvSpPr>
            <a:spLocks noGrp="1" noRot="1" noChangeAspect="1" noChangeArrowheads="1" noTextEdit="1"/>
          </p:cNvSpPr>
          <p:nvPr>
            <p:ph type="sldImg"/>
          </p:nvPr>
        </p:nvSpPr>
        <p:spPr>
          <a:solidFill>
            <a:srgbClr val="FFFFFF"/>
          </a:solidFill>
          <a:ln/>
        </p:spPr>
      </p:sp>
      <p:sp>
        <p:nvSpPr>
          <p:cNvPr id="184324" name="Rectangle 3"/>
          <p:cNvSpPr>
            <a:spLocks noGrp="1" noChangeArrowheads="1"/>
          </p:cNvSpPr>
          <p:nvPr>
            <p:ph type="body" idx="1"/>
          </p:nvPr>
        </p:nvSpPr>
        <p:spPr>
          <a:xfrm>
            <a:off x="701040" y="4415790"/>
            <a:ext cx="5608320" cy="4184994"/>
          </a:xfrm>
          <a:noFill/>
        </p:spPr>
        <p:txBody>
          <a:bodyPr wrap="none" anchor="ctr"/>
          <a:lstStyle/>
          <a:p>
            <a:pPr defTabSz="457200" eaLnBrk="1" hangingPunct="1"/>
            <a:endParaRPr lang="en-AU"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miter lim="800000"/>
            <a:headEnd/>
            <a:tailEnd/>
          </a:ln>
        </p:spPr>
        <p:txBody>
          <a:bodyPr/>
          <a:lstStyle/>
          <a:p>
            <a:fld id="{1FCC13ED-330E-4AB9-A61C-EA0508C73962}" type="slidenum">
              <a:rPr lang="en-US" smtClean="0">
                <a:solidFill>
                  <a:srgbClr val="000000"/>
                </a:solidFill>
              </a:rPr>
              <a:pPr/>
              <a:t>70</a:t>
            </a:fld>
            <a:endParaRPr lang="en-US" dirty="0" smtClean="0">
              <a:solidFill>
                <a:srgbClr val="000000"/>
              </a:solidFill>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xfrm>
            <a:off x="701040" y="4415790"/>
            <a:ext cx="5608320" cy="4184994"/>
          </a:xfrm>
          <a:noFill/>
        </p:spPr>
        <p:txBody>
          <a:bodyPr wrap="none" anchor="ctr"/>
          <a:lstStyle/>
          <a:p>
            <a:pPr defTabSz="457200" eaLnBrk="1" hangingPunct="1"/>
            <a:endParaRPr lang="en-AU"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51C072-1D6C-4519-B269-87BC36170BD7}" type="slidenum">
              <a:rPr lang="en-US">
                <a:solidFill>
                  <a:prstClr val="black"/>
                </a:solidFill>
              </a:rPr>
              <a:pPr/>
              <a:t>9</a:t>
            </a:fld>
            <a:endParaRPr lang="en-US" dirty="0">
              <a:solidFill>
                <a:prstClr val="black"/>
              </a:solidFill>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miter lim="800000"/>
            <a:headEnd/>
            <a:tailEnd/>
          </a:ln>
        </p:spPr>
        <p:txBody>
          <a:bodyPr/>
          <a:lstStyle/>
          <a:p>
            <a:fld id="{40B5C536-E437-40A4-8BA3-D764BD17D76D}" type="slidenum">
              <a:rPr lang="en-US" smtClean="0">
                <a:solidFill>
                  <a:srgbClr val="000000"/>
                </a:solidFill>
              </a:rPr>
              <a:pPr/>
              <a:t>10</a:t>
            </a:fld>
            <a:endParaRPr lang="en-US" dirty="0" smtClean="0">
              <a:solidFill>
                <a:srgbClr val="000000"/>
              </a:solidFill>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miter lim="800000"/>
            <a:headEnd/>
            <a:tailEnd/>
          </a:ln>
        </p:spPr>
        <p:txBody>
          <a:bodyPr/>
          <a:lstStyle/>
          <a:p>
            <a:fld id="{CB1C263C-23CA-44D7-8C7F-72A8C6D90186}" type="slidenum">
              <a:rPr lang="en-US" smtClean="0">
                <a:solidFill>
                  <a:srgbClr val="000000"/>
                </a:solidFill>
              </a:rPr>
              <a:pPr/>
              <a:t>11</a:t>
            </a:fld>
            <a:endParaRPr lang="en-US" dirty="0" smtClean="0">
              <a:solidFill>
                <a:srgbClr val="000000"/>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8EF161-562B-4B5B-82AB-6DCD1EF60130}" type="slidenum">
              <a:rPr lang="en-US"/>
              <a:pPr/>
              <a:t>12</a:t>
            </a:fld>
            <a:endParaRPr lang="en-US" dirty="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AU" dirty="0"/>
              <a:t>Barbed wire fencing has been used to control animals since its </a:t>
            </a:r>
            <a:r>
              <a:rPr lang="en-AU" dirty="0" err="1"/>
              <a:t>patening</a:t>
            </a:r>
            <a:r>
              <a:rPr lang="en-AU"/>
              <a:t> 131 years ago.  While electric fencing has been with us for only about 17 years look at the impact it has had on production agriculture regarding animal containment around the world.  In contrast, virtual fencing has been around for over 31 years yet it was only 16 years ago that the first containment of free-ranging animals was reported using virtual fencing  - Why?  I believe it has to do with technology and in particular GPS.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6C305-4FB7-4B37-AFA3-8047344F24F0}" type="slidenum">
              <a:rPr lang="en-US">
                <a:solidFill>
                  <a:prstClr val="black"/>
                </a:solidFill>
              </a:rPr>
              <a:pPr/>
              <a:t>13</a:t>
            </a:fld>
            <a:endParaRPr lang="en-US">
              <a:solidFill>
                <a:prstClr val="black"/>
              </a:solidFill>
            </a:endParaRPr>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75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77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315F370-3E61-4684-99C6-AAF62FCE185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0649A2E-B4F1-4A89-9F39-2937E422861D}"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44E0052-77C7-462D-8921-63A35484D074}"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490900-51D4-4AC5-AE38-B145F97F451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941914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B4A5AF3-9338-41DB-9EBF-214789984BE7}"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7FD80-C0BE-489F-91EB-63C19906AD0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47265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4C72182-0025-4D34-A4F8-24520AEEC313}" type="datetimeFigureOut">
              <a:rPr lang="en-US">
                <a:solidFill>
                  <a:srgbClr val="FFFFFF"/>
                </a:solidFill>
              </a:rPr>
              <a:pPr>
                <a:defRPr/>
              </a:pPr>
              <a:t>9/30/2014</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04404D-7783-474C-802C-9DBA7E653ED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997923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A96A28E-68DD-4846-AC40-58BAF65FEC5E}" type="datetimeFigureOut">
              <a:rPr lang="en-US">
                <a:solidFill>
                  <a:srgbClr val="FFFFFF"/>
                </a:solidFill>
              </a:rPr>
              <a:pPr>
                <a:defRPr/>
              </a:pPr>
              <a:t>9/30/2014</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B6BF0E-C74F-4D51-A7D1-436A745DDE3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555618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B3AEFC-A765-45AC-8180-822B055AE3EB}" type="datetimeFigureOut">
              <a:rPr lang="en-US">
                <a:solidFill>
                  <a:srgbClr val="FFFFFF"/>
                </a:solidFill>
              </a:rPr>
              <a:pPr>
                <a:defRPr/>
              </a:pPr>
              <a:t>9/30/2014</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B5760C-B66C-474C-9FBF-AEBC3393317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799184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444477-11C3-45DB-8CAF-87955EE664E7}"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6CCC98-A606-4EE0-A266-0DB7D1200D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476530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D7153D0-D342-4A55-8EC9-D4149295C304}"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D7ADB6-23A3-444D-BD07-B6F7D9C6C6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80438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AA63249-97BA-463D-A7F9-0F66139FB554}"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C126A-F204-416B-9944-1010CFCD4AA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74506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FBBB37D-6A32-49EB-BE1B-A344C4002E32}"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737C8-81D9-4A8F-8803-61A21B8F9C9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8637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0516030-409C-4854-BFD9-6B6C4C80F846}"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A45788-292B-4AEC-81C6-CAFB5430CA50}"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650CFAA6-1FE7-4A63-9454-19A046A96D02}"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0D6DD244-D450-4CB8-802C-72F0C920A47C}"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D42010F-9AC6-4FF4-AFD4-6BE9A5F929D3}"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92CA170-870D-445F-B375-BB00998BC237}"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4038600" cy="4114800"/>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E8740E7-0568-479C-87CA-F3756C5D8335}"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75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77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91E5D8-95ED-4149-A36C-512A9FC6CB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196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5E518B-58AA-4BDB-A45E-F22168B581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5556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ABDD5E0-525D-4EEB-93CA-E6AA1F0847B0}"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9E2005-9F94-4062-A5E1-A740935D20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9077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75F701-20FB-4C98-BF81-AB1EA5D19A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6785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C8F6CB-852B-4AD0-8434-F10154DAA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1561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5046A5-C536-4650-890B-7D8E034D4E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1550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18D1CF-BA49-43BB-AE63-2A47BAB2FD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6846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554B0-EAB3-48CA-9BCB-45818DBAAD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6767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1C8A0E-87C4-44C2-971B-E3D344ACB6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638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9089D0-4A43-4E1E-9AFC-86EC0BCFA8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4011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796A54-0106-4E1E-A6CF-ABE489979B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8651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0889D7-1A23-4119-BB0B-8D16CF7F23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5213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7245E06-FF0D-4A1F-98AD-63D8CA1F40DE}"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FC64B25-5C75-445D-8A66-04C4696A58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4194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216CCDF-734E-4F37-904C-51189B5C47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522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14FDB0-D07C-4844-8A95-0403B2DEB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0889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88A9D4-32C8-49AB-A05B-F6B0B4852A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8485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45DC06-5C89-4441-8BB6-5A7398BAFA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3391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2CE9DA2-4729-44F6-97C0-FA7E79736B32}"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7E5E9D-C306-4CD5-9F47-E8B9C3118CC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54465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9F73A5A-1C79-475D-A0DB-3A291081ABAE}"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11540B-DCC5-42DA-81BF-28EFE280E6F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35734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ABBC17C-EEF2-43F1-8601-D779A74CBC30}"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28FDFF-3F35-4281-A5DC-EC3D5D9628A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16435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ECA6788-D261-4DC8-8056-27401A56DA12}"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E1053-13FB-49BD-BD1D-5C08FFC9512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74629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8CEC166-2CEB-4EFB-BBB1-94DD1E1030A0}" type="datetimeFigureOut">
              <a:rPr lang="en-US">
                <a:solidFill>
                  <a:srgbClr val="FFFFFF"/>
                </a:solidFill>
              </a:rPr>
              <a:pPr>
                <a:defRPr/>
              </a:pPr>
              <a:t>9/30/2014</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DC08EF-5FC8-420F-AF9E-7EB7CD5576C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3970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124B570-D58F-4FB6-A929-84D46F062FE1}"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3FDD564-E720-486D-B60F-61D3EC6C32B6}" type="datetimeFigureOut">
              <a:rPr lang="en-US">
                <a:solidFill>
                  <a:srgbClr val="FFFFFF"/>
                </a:solidFill>
              </a:rPr>
              <a:pPr>
                <a:defRPr/>
              </a:pPr>
              <a:t>9/30/2014</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68DEF-25D7-468F-9443-2EC66AF4C22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94641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6B85380-5EB3-4558-AA19-493DC743AAD8}" type="datetimeFigureOut">
              <a:rPr lang="en-US">
                <a:solidFill>
                  <a:srgbClr val="FFFFFF"/>
                </a:solidFill>
              </a:rPr>
              <a:pPr>
                <a:defRPr/>
              </a:pPr>
              <a:t>9/30/2014</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E7D4D5-EFAF-4594-882B-C8D0BD1E086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29429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4AF8B2A-358D-4A78-AF9E-5CF2D26DA7ED}"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21E7D-B2DA-46A6-9F48-F38F34AACB3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6243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131182F-DF6C-4AE5-AB46-1414C8C14B71}"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6399AF-ACFD-4A89-BE0F-90CC0442AC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802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1A165E-FD15-41A8-8758-855BFF9DF37A}"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43BD5E-F0A8-46B2-8B83-EA88B733783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0158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02FD7D6-6193-40BD-A7CB-E29CC1716367}"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17CEF7-40E0-47AD-BE36-0A4C3E6764B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65954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2CE9DA2-4729-44F6-97C0-FA7E79736B32}"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7E5E9D-C306-4CD5-9F47-E8B9C3118CC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70061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9F73A5A-1C79-475D-A0DB-3A291081ABAE}"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11540B-DCC5-42DA-81BF-28EFE280E6F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05926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ABBC17C-EEF2-43F1-8601-D779A74CBC30}"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28FDFF-3F35-4281-A5DC-EC3D5D9628A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66608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ECA6788-D261-4DC8-8056-27401A56DA12}"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E1053-13FB-49BD-BD1D-5C08FFC9512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648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82A33C0-C20B-45F8-8CAE-A80DA1DCA509}"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8CEC166-2CEB-4EFB-BBB1-94DD1E1030A0}" type="datetimeFigureOut">
              <a:rPr lang="en-US">
                <a:solidFill>
                  <a:srgbClr val="FFFFFF"/>
                </a:solidFill>
              </a:rPr>
              <a:pPr>
                <a:defRPr/>
              </a:pPr>
              <a:t>9/30/2014</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DC08EF-5FC8-420F-AF9E-7EB7CD5576C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90810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3FDD564-E720-486D-B60F-61D3EC6C32B6}" type="datetimeFigureOut">
              <a:rPr lang="en-US">
                <a:solidFill>
                  <a:srgbClr val="FFFFFF"/>
                </a:solidFill>
              </a:rPr>
              <a:pPr>
                <a:defRPr/>
              </a:pPr>
              <a:t>9/30/2014</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F68DEF-25D7-468F-9443-2EC66AF4C22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68007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6B85380-5EB3-4558-AA19-493DC743AAD8}" type="datetimeFigureOut">
              <a:rPr lang="en-US">
                <a:solidFill>
                  <a:srgbClr val="FFFFFF"/>
                </a:solidFill>
              </a:rPr>
              <a:pPr>
                <a:defRPr/>
              </a:pPr>
              <a:t>9/30/2014</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E7D4D5-EFAF-4594-882B-C8D0BD1E086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49858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4AF8B2A-358D-4A78-AF9E-5CF2D26DA7ED}"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21E7D-B2DA-46A6-9F48-F38F34AACB3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43586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131182F-DF6C-4AE5-AB46-1414C8C14B71}"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6399AF-ACFD-4A89-BE0F-90CC0442AC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815397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1A165E-FD15-41A8-8758-855BFF9DF37A}"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43BD5E-F0A8-46B2-8B83-EA88B733783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832199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02FD7D6-6193-40BD-A7CB-E29CC1716367}"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17CEF7-40E0-47AD-BE36-0A4C3E6764B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16349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75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77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277508" name="Rectangle 4"/>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27750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277510" name="Rectangle 6"/>
          <p:cNvSpPr>
            <a:spLocks noGrp="1" noChangeArrowheads="1"/>
          </p:cNvSpPr>
          <p:nvPr>
            <p:ph type="sldNum" sz="quarter" idx="4"/>
          </p:nvPr>
        </p:nvSpPr>
        <p:spPr/>
        <p:txBody>
          <a:bodyPr/>
          <a:lstStyle>
            <a:lvl1pPr>
              <a:defRPr/>
            </a:lvl1pPr>
          </a:lstStyle>
          <a:p>
            <a:fld id="{91BF2B43-9DD9-4BFF-960A-FBA7438EC4B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52586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D78B93F-B548-4138-8126-CC75BC13B7D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963421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7B6098-F8CD-4642-BBB6-6A919314738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030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C0D2A95A-2CB0-4B62-9066-896188F0BC11}"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6F7ACC9-F68D-4C4C-9514-FC8F8656D8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4356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1184E95-554B-4395-9052-BC207208588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320007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94A2ACB-00DE-4E1C-8B7F-F627248984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63258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D759537-050D-429E-9D65-E7DE01D12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07953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A18757F-F1E2-4F32-8551-BC9947CA773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4167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31EA487-30A3-4D51-8632-7739F940B6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3064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00A1358-B14E-4E60-B96F-9E12CE2E8A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46617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5BAC7F0-1989-482B-B7A2-671C81B669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17549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4FCA7CA-9524-4742-BBA3-662E645A380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025137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41CEFB1E-5FBE-4066-B6A3-DEE03C6C55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9408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0A3481D7-5C50-497A-8B3F-3304C81F0B21}"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44C9C30-55FC-4354-9B15-94149488CF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59161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3634F78-3412-4A41-A6E1-7F0A1CECFF4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0561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75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775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277508" name="Rectangle 4"/>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277509"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277510" name="Rectangle 6"/>
          <p:cNvSpPr>
            <a:spLocks noGrp="1" noChangeArrowheads="1"/>
          </p:cNvSpPr>
          <p:nvPr>
            <p:ph type="sldNum" sz="quarter" idx="4"/>
          </p:nvPr>
        </p:nvSpPr>
        <p:spPr/>
        <p:txBody>
          <a:bodyPr/>
          <a:lstStyle>
            <a:lvl1pPr>
              <a:defRPr/>
            </a:lvl1pPr>
          </a:lstStyle>
          <a:p>
            <a:fld id="{91BF2B43-9DD9-4BFF-960A-FBA7438EC4B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7474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D78B93F-B548-4138-8126-CC75BC13B7D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46393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17B6098-F8CD-4642-BBB6-6A919314738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83775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6F7ACC9-F68D-4C4C-9514-FC8F8656D80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1523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71184E95-554B-4395-9052-BC207208588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1126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C94A2ACB-00DE-4E1C-8B7F-F627248984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970043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D759537-050D-429E-9D65-E7DE01D12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880355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A18757F-F1E2-4F32-8551-BC9947CA773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9419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8295DC2-32BB-402C-B0A8-5517B317A739}"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31EA487-30A3-4D51-8632-7739F940B6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864138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00A1358-B14E-4E60-B96F-9E12CE2E8A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3096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5BAC7F0-1989-482B-B7A2-671C81B669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752988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4FCA7CA-9524-4742-BBA3-662E645A380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451100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41CEFB1E-5FBE-4066-B6A3-DEE03C6C55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175911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44C9C30-55FC-4354-9B15-94149488CF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313085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3634F78-3412-4A41-A6E1-7F0A1CECFF4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35456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060269A-4881-41F3-B441-79FA095CC1CD}"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84FD3-095A-4008-B9B6-686616B9685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613970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D8EBC6E-874E-4B43-8302-EA6AA5AAE4E0}"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6D992-4549-4487-9E41-3D55EB0E98E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4553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44E0052-77C7-462D-8921-63A35484D074}"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490900-51D4-4AC5-AE38-B145F97F451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3408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648FA69-A743-4798-867F-F203BC56DA6A}" type="slidenum">
              <a:rPr lang="en-US"/>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B4A5AF3-9338-41DB-9EBF-214789984BE7}"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7FD80-C0BE-489F-91EB-63C19906AD0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40316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4C72182-0025-4D34-A4F8-24520AEEC313}" type="datetimeFigureOut">
              <a:rPr lang="en-US">
                <a:solidFill>
                  <a:srgbClr val="FFFFFF"/>
                </a:solidFill>
              </a:rPr>
              <a:pPr>
                <a:defRPr/>
              </a:pPr>
              <a:t>9/30/2014</a:t>
            </a:fld>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04404D-7783-474C-802C-9DBA7E653ED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514173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A96A28E-68DD-4846-AC40-58BAF65FEC5E}" type="datetimeFigureOut">
              <a:rPr lang="en-US">
                <a:solidFill>
                  <a:srgbClr val="FFFFFF"/>
                </a:solidFill>
              </a:rPr>
              <a:pPr>
                <a:defRPr/>
              </a:pPr>
              <a:t>9/30/2014</a:t>
            </a:fld>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B6BF0E-C74F-4D51-A7D1-436A745DDE3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51121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B3AEFC-A765-45AC-8180-822B055AE3EB}" type="datetimeFigureOut">
              <a:rPr lang="en-US">
                <a:solidFill>
                  <a:srgbClr val="FFFFFF"/>
                </a:solidFill>
              </a:rPr>
              <a:pPr>
                <a:defRPr/>
              </a:pPr>
              <a:t>9/30/2014</a:t>
            </a:fld>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B5760C-B66C-474C-9FBF-AEBC3393317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228387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444477-11C3-45DB-8CAF-87955EE664E7}"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6CCC98-A606-4EE0-A266-0DB7D1200D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60729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D7153D0-D342-4A55-8EC9-D4149295C304}" type="datetimeFigureOut">
              <a:rPr lang="en-US">
                <a:solidFill>
                  <a:srgbClr val="FFFFFF"/>
                </a:solidFill>
              </a:rPr>
              <a:pPr>
                <a:defRPr/>
              </a:pPr>
              <a:t>9/30/2014</a:t>
            </a:fld>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D7ADB6-23A3-444D-BD07-B6F7D9C6C6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9466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AA63249-97BA-463D-A7F9-0F66139FB554}"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C126A-F204-416B-9944-1010CFCD4AA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879102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FBBB37D-6A32-49EB-BE1B-A344C4002E32}"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737C8-81D9-4A8F-8803-61A21B8F9C9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732904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smtClean="0"/>
              <a:t>Click to edit Master title style</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060269A-4881-41F3-B441-79FA095CC1CD}"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84FD3-095A-4008-B9B6-686616B9685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02279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D8EBC6E-874E-4B43-8302-EA6AA5AAE4E0}" type="datetimeFigureOut">
              <a:rPr lang="en-US">
                <a:solidFill>
                  <a:srgbClr val="FFFFFF"/>
                </a:solidFill>
              </a:rPr>
              <a:pPr>
                <a:defRPr/>
              </a:pPr>
              <a:t>9/30/2014</a:t>
            </a:fld>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6D992-4549-4487-9E41-3D55EB0E98E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5717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457200" y="381000"/>
            <a:ext cx="8229600" cy="13716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483" name="Rectangle 3"/>
          <p:cNvSpPr>
            <a:spLocks noGrp="1" noChangeArrowheads="1"/>
          </p:cNvSpPr>
          <p:nvPr>
            <p:ph type="body" idx="1"/>
          </p:nvPr>
        </p:nvSpPr>
        <p:spPr bwMode="auto">
          <a:xfrm>
            <a:off x="457200" y="1981200"/>
            <a:ext cx="82296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dirty="0"/>
          </a:p>
        </p:txBody>
      </p:sp>
      <p:sp>
        <p:nvSpPr>
          <p:cNvPr id="27648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dirty="0"/>
          </a:p>
        </p:txBody>
      </p:sp>
      <p:sp>
        <p:nvSpPr>
          <p:cNvPr id="27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4B7649A0-E35F-497C-B5CA-1073A05C972C}"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5780" r:id="rId1"/>
    <p:sldLayoutId id="2147485781" r:id="rId2"/>
    <p:sldLayoutId id="2147485782" r:id="rId3"/>
    <p:sldLayoutId id="2147485783" r:id="rId4"/>
    <p:sldLayoutId id="2147485784" r:id="rId5"/>
    <p:sldLayoutId id="2147485785" r:id="rId6"/>
    <p:sldLayoutId id="2147485786" r:id="rId7"/>
    <p:sldLayoutId id="2147485787" r:id="rId8"/>
    <p:sldLayoutId id="2147485788" r:id="rId9"/>
    <p:sldLayoutId id="2147485789" r:id="rId10"/>
    <p:sldLayoutId id="2147485790" r:id="rId11"/>
    <p:sldLayoutId id="2147485791" r:id="rId12"/>
    <p:sldLayoutId id="2147485792" r:id="rId13"/>
    <p:sldLayoutId id="2147485793" r:id="rId14"/>
    <p:sldLayoutId id="2147485794" r:id="rId15"/>
    <p:sldLayoutId id="2147485795" r:id="rId16"/>
    <p:sldLayoutId id="2147485796"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483"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2764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27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a:defRPr/>
            </a:pPr>
            <a:fld id="{2670D898-290C-45F8-9A59-B9CC8F398F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0500767"/>
      </p:ext>
    </p:extLst>
  </p:cSld>
  <p:clrMap bg1="dk2" tx1="lt1" bg2="dk1" tx2="lt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 id="2147485866" r:id="rId12"/>
    <p:sldLayoutId id="2147485867" r:id="rId13"/>
    <p:sldLayoutId id="2147485868" r:id="rId14"/>
    <p:sldLayoutId id="2147485869" r:id="rId15"/>
    <p:sldLayoutId id="2147485870" r:id="rId16"/>
    <p:sldLayoutId id="2147485871"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eaLnBrk="1" hangingPunct="1">
              <a:defRPr/>
            </a:pPr>
            <a:fld id="{2E173014-1113-490E-9A6B-C59377E4A8A6}" type="datetimeFigureOut">
              <a:rPr lang="en-US">
                <a:solidFill>
                  <a:srgbClr val="FFFFFF"/>
                </a:solidFill>
                <a:latin typeface="Arial" charset="0"/>
              </a:rPr>
              <a:pPr eaLnBrk="1" hangingPunct="1">
                <a:defRPr/>
              </a:pPr>
              <a:t>9/30/2014</a:t>
            </a:fld>
            <a:endParaRPr lang="en-US" dirty="0">
              <a:solidFill>
                <a:srgbClr val="FFFFFF"/>
              </a:solidFill>
              <a:latin typeface="Arial" charset="0"/>
            </a:endParaRPr>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defRPr/>
            </a:pPr>
            <a:endParaRPr lang="en-US">
              <a:solidFill>
                <a:srgbClr val="FFFFFF"/>
              </a:solidFill>
              <a:latin typeface="Arial" charset="0"/>
            </a:endParaRPr>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defRPr/>
            </a:pPr>
            <a:fld id="{534C22A7-6240-4649-8D32-DF97013C3311}" type="slidenum">
              <a:rPr lang="en-US">
                <a:solidFill>
                  <a:srgbClr val="FFFFFF"/>
                </a:solidFill>
                <a:latin typeface="Arial" charset="0"/>
              </a:rPr>
              <a:pPr eaLnBrk="1" hangingPunct="1">
                <a:defRPr/>
              </a:pPr>
              <a:t>‹#›</a:t>
            </a:fld>
            <a:endParaRPr lang="en-US" dirty="0">
              <a:solidFill>
                <a:srgbClr val="FFFFFF"/>
              </a:solidFill>
              <a:latin typeface="Arial" charset="0"/>
            </a:endParaRPr>
          </a:p>
        </p:txBody>
      </p:sp>
    </p:spTree>
    <p:extLst>
      <p:ext uri="{BB962C8B-B14F-4D97-AF65-F5344CB8AC3E}">
        <p14:creationId xmlns:p14="http://schemas.microsoft.com/office/powerpoint/2010/main" val="1946551173"/>
      </p:ext>
    </p:extLst>
  </p:cSld>
  <p:clrMap bg1="dk2" tx1="lt1" bg2="dk1" tx2="lt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eaLnBrk="1" hangingPunct="1">
              <a:defRPr/>
            </a:pPr>
            <a:fld id="{2E173014-1113-490E-9A6B-C59377E4A8A6}" type="datetimeFigureOut">
              <a:rPr lang="en-US">
                <a:solidFill>
                  <a:srgbClr val="FFFFFF"/>
                </a:solidFill>
                <a:latin typeface="Arial" charset="0"/>
              </a:rPr>
              <a:pPr eaLnBrk="1" hangingPunct="1">
                <a:defRPr/>
              </a:pPr>
              <a:t>9/30/2014</a:t>
            </a:fld>
            <a:endParaRPr lang="en-US" dirty="0">
              <a:solidFill>
                <a:srgbClr val="FFFFFF"/>
              </a:solidFill>
              <a:latin typeface="Arial" charset="0"/>
            </a:endParaRPr>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defRPr/>
            </a:pPr>
            <a:endParaRPr lang="en-US">
              <a:solidFill>
                <a:srgbClr val="FFFFFF"/>
              </a:solidFill>
              <a:latin typeface="Arial" charset="0"/>
            </a:endParaRPr>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defRPr/>
            </a:pPr>
            <a:fld id="{534C22A7-6240-4649-8D32-DF97013C3311}" type="slidenum">
              <a:rPr lang="en-US">
                <a:solidFill>
                  <a:srgbClr val="FFFFFF"/>
                </a:solidFill>
                <a:latin typeface="Arial" charset="0"/>
              </a:rPr>
              <a:pPr eaLnBrk="1" hangingPunct="1">
                <a:defRPr/>
              </a:pPr>
              <a:t>‹#›</a:t>
            </a:fld>
            <a:endParaRPr lang="en-US" dirty="0">
              <a:solidFill>
                <a:srgbClr val="FFFFFF"/>
              </a:solidFill>
              <a:latin typeface="Arial" charset="0"/>
            </a:endParaRPr>
          </a:p>
        </p:txBody>
      </p:sp>
    </p:spTree>
    <p:extLst>
      <p:ext uri="{BB962C8B-B14F-4D97-AF65-F5344CB8AC3E}">
        <p14:creationId xmlns:p14="http://schemas.microsoft.com/office/powerpoint/2010/main" val="1252271013"/>
      </p:ext>
    </p:extLst>
  </p:cSld>
  <p:clrMap bg1="dk2" tx1="lt1" bg2="dk1" tx2="lt2" accent1="accent1" accent2="accent2" accent3="accent3" accent4="accent4" accent5="accent5" accent6="accent6" hlink="hlink" folHlink="folHlink"/>
  <p:sldLayoutIdLst>
    <p:sldLayoutId id="2147485897" r:id="rId1"/>
    <p:sldLayoutId id="2147485898" r:id="rId2"/>
    <p:sldLayoutId id="2147485899" r:id="rId3"/>
    <p:sldLayoutId id="2147485900" r:id="rId4"/>
    <p:sldLayoutId id="2147485901" r:id="rId5"/>
    <p:sldLayoutId id="2147485902" r:id="rId6"/>
    <p:sldLayoutId id="2147485903" r:id="rId7"/>
    <p:sldLayoutId id="2147485904" r:id="rId8"/>
    <p:sldLayoutId id="2147485905" r:id="rId9"/>
    <p:sldLayoutId id="2147485906" r:id="rId10"/>
    <p:sldLayoutId id="21474859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483"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endParaRPr lang="en-US" smtClean="0">
              <a:solidFill>
                <a:srgbClr val="FFFFFF"/>
              </a:solidFill>
            </a:endParaRPr>
          </a:p>
        </p:txBody>
      </p:sp>
      <p:sp>
        <p:nvSpPr>
          <p:cNvPr id="2764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endParaRPr lang="en-US" smtClean="0">
              <a:solidFill>
                <a:srgbClr val="FFFFFF"/>
              </a:solidFill>
            </a:endParaRPr>
          </a:p>
        </p:txBody>
      </p:sp>
      <p:sp>
        <p:nvSpPr>
          <p:cNvPr id="27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99095236-2AA2-4A38-B5BB-16C74419D487}" type="slidenum">
              <a:rPr lang="en-US" smtClean="0">
                <a:solidFill>
                  <a:srgbClr val="FFFFFF"/>
                </a:solidFill>
              </a:rPr>
              <a:pPr/>
              <a:t>‹#›</a:t>
            </a:fld>
            <a:endParaRPr lang="en-US" smtClean="0">
              <a:solidFill>
                <a:srgbClr val="FFFFFF"/>
              </a:solidFill>
            </a:endParaRPr>
          </a:p>
        </p:txBody>
      </p:sp>
    </p:spTree>
    <p:extLst>
      <p:ext uri="{BB962C8B-B14F-4D97-AF65-F5344CB8AC3E}">
        <p14:creationId xmlns:p14="http://schemas.microsoft.com/office/powerpoint/2010/main" val="2673179535"/>
      </p:ext>
    </p:extLst>
  </p:cSld>
  <p:clrMap bg1="dk2" tx1="lt1" bg2="dk1" tx2="lt2" accent1="accent1" accent2="accent2" accent3="accent3" accent4="accent4" accent5="accent5" accent6="accent6" hlink="hlink" folHlink="folHlink"/>
  <p:sldLayoutIdLst>
    <p:sldLayoutId id="2147485909" r:id="rId1"/>
    <p:sldLayoutId id="2147485910" r:id="rId2"/>
    <p:sldLayoutId id="2147485911" r:id="rId3"/>
    <p:sldLayoutId id="2147485912" r:id="rId4"/>
    <p:sldLayoutId id="2147485913" r:id="rId5"/>
    <p:sldLayoutId id="2147485914" r:id="rId6"/>
    <p:sldLayoutId id="2147485915" r:id="rId7"/>
    <p:sldLayoutId id="2147485916" r:id="rId8"/>
    <p:sldLayoutId id="2147485917" r:id="rId9"/>
    <p:sldLayoutId id="2147485918" r:id="rId10"/>
    <p:sldLayoutId id="2147485919" r:id="rId11"/>
    <p:sldLayoutId id="2147485920" r:id="rId12"/>
    <p:sldLayoutId id="2147485921" r:id="rId13"/>
    <p:sldLayoutId id="2147485922" r:id="rId14"/>
    <p:sldLayoutId id="2147485923" r:id="rId15"/>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699FF"/>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483"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endParaRPr lang="en-US" smtClean="0">
              <a:solidFill>
                <a:srgbClr val="FFFFFF"/>
              </a:solidFill>
            </a:endParaRPr>
          </a:p>
        </p:txBody>
      </p:sp>
      <p:sp>
        <p:nvSpPr>
          <p:cNvPr id="2764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endParaRPr lang="en-US" smtClean="0">
              <a:solidFill>
                <a:srgbClr val="FFFFFF"/>
              </a:solidFill>
            </a:endParaRPr>
          </a:p>
        </p:txBody>
      </p:sp>
      <p:sp>
        <p:nvSpPr>
          <p:cNvPr id="2764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fld id="{99095236-2AA2-4A38-B5BB-16C74419D487}" type="slidenum">
              <a:rPr lang="en-US" smtClean="0">
                <a:solidFill>
                  <a:srgbClr val="FFFFFF"/>
                </a:solidFill>
              </a:rPr>
              <a:pPr/>
              <a:t>‹#›</a:t>
            </a:fld>
            <a:endParaRPr lang="en-US" smtClean="0">
              <a:solidFill>
                <a:srgbClr val="FFFFFF"/>
              </a:solidFill>
            </a:endParaRPr>
          </a:p>
        </p:txBody>
      </p:sp>
    </p:spTree>
    <p:extLst>
      <p:ext uri="{BB962C8B-B14F-4D97-AF65-F5344CB8AC3E}">
        <p14:creationId xmlns:p14="http://schemas.microsoft.com/office/powerpoint/2010/main" val="3731954312"/>
      </p:ext>
    </p:extLst>
  </p:cSld>
  <p:clrMap bg1="dk2" tx1="lt1" bg2="dk1" tx2="lt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 id="2147485936" r:id="rId12"/>
    <p:sldLayoutId id="2147485937" r:id="rId13"/>
    <p:sldLayoutId id="2147485938" r:id="rId14"/>
    <p:sldLayoutId id="2147485939" r:id="rId15"/>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eaLnBrk="1" hangingPunct="1">
              <a:defRPr/>
            </a:pPr>
            <a:fld id="{18734B72-73AC-4D96-8258-8878B049BC1E}" type="datetimeFigureOut">
              <a:rPr lang="en-US">
                <a:solidFill>
                  <a:srgbClr val="FFFFFF"/>
                </a:solidFill>
                <a:latin typeface="Arial" charset="0"/>
              </a:rPr>
              <a:pPr eaLnBrk="1" hangingPunct="1">
                <a:defRPr/>
              </a:pPr>
              <a:t>9/30/2014</a:t>
            </a:fld>
            <a:endParaRPr lang="en-US" dirty="0">
              <a:solidFill>
                <a:srgbClr val="FFFFFF"/>
              </a:solidFill>
              <a:latin typeface="Arial" charset="0"/>
            </a:endParaRPr>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defRPr/>
            </a:pPr>
            <a:endParaRPr lang="en-US">
              <a:solidFill>
                <a:srgbClr val="FFFFFF"/>
              </a:solidFill>
              <a:latin typeface="Arial" charset="0"/>
            </a:endParaRPr>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defRPr/>
            </a:pPr>
            <a:fld id="{6A28B5C6-94CC-47C1-8906-8279D26E419E}" type="slidenum">
              <a:rPr lang="en-US">
                <a:solidFill>
                  <a:srgbClr val="FFFFFF"/>
                </a:solidFill>
                <a:latin typeface="Arial" charset="0"/>
              </a:rPr>
              <a:pPr eaLnBrk="1" hangingPunct="1">
                <a:defRPr/>
              </a:pPr>
              <a:t>‹#›</a:t>
            </a:fld>
            <a:endParaRPr lang="en-US" dirty="0">
              <a:solidFill>
                <a:srgbClr val="FFFFFF"/>
              </a:solidFill>
              <a:latin typeface="Arial" charset="0"/>
            </a:endParaRPr>
          </a:p>
        </p:txBody>
      </p:sp>
    </p:spTree>
    <p:extLst>
      <p:ext uri="{BB962C8B-B14F-4D97-AF65-F5344CB8AC3E}">
        <p14:creationId xmlns:p14="http://schemas.microsoft.com/office/powerpoint/2010/main" val="654362097"/>
      </p:ext>
    </p:extLst>
  </p:cSld>
  <p:clrMap bg1="dk2" tx1="lt1" bg2="dk1" tx2="lt2" accent1="accent1" accent2="accent2" accent3="accent3" accent4="accent4" accent5="accent5" accent6="accent6" hlink="hlink" folHlink="folHlink"/>
  <p:sldLayoutIdLst>
    <p:sldLayoutId id="2147486065" r:id="rId1"/>
    <p:sldLayoutId id="2147486066" r:id="rId2"/>
    <p:sldLayoutId id="2147486067" r:id="rId3"/>
    <p:sldLayoutId id="2147486068" r:id="rId4"/>
    <p:sldLayoutId id="2147486069" r:id="rId5"/>
    <p:sldLayoutId id="2147486070" r:id="rId6"/>
    <p:sldLayoutId id="2147486071" r:id="rId7"/>
    <p:sldLayoutId id="2147486072" r:id="rId8"/>
    <p:sldLayoutId id="2147486073" r:id="rId9"/>
    <p:sldLayoutId id="2147486074" r:id="rId10"/>
    <p:sldLayoutId id="214748607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973AD"/>
            </a:gs>
            <a:gs pos="100000">
              <a:srgbClr val="DDDDDD"/>
            </a:gs>
          </a:gsLst>
          <a:lin ang="5400000" scaled="1"/>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eaLnBrk="1" hangingPunct="1">
              <a:defRPr/>
            </a:pPr>
            <a:fld id="{18734B72-73AC-4D96-8258-8878B049BC1E}" type="datetimeFigureOut">
              <a:rPr lang="en-US">
                <a:solidFill>
                  <a:srgbClr val="FFFFFF"/>
                </a:solidFill>
                <a:latin typeface="Arial" charset="0"/>
              </a:rPr>
              <a:pPr eaLnBrk="1" hangingPunct="1">
                <a:defRPr/>
              </a:pPr>
              <a:t>9/30/2014</a:t>
            </a:fld>
            <a:endParaRPr lang="en-US" dirty="0">
              <a:solidFill>
                <a:srgbClr val="FFFFFF"/>
              </a:solidFill>
              <a:latin typeface="Arial" charset="0"/>
            </a:endParaRPr>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eaLnBrk="1" hangingPunct="1">
              <a:defRPr/>
            </a:pPr>
            <a:endParaRPr lang="en-US">
              <a:solidFill>
                <a:srgbClr val="FFFFFF"/>
              </a:solidFill>
              <a:latin typeface="Arial" charset="0"/>
            </a:endParaRPr>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eaLnBrk="1" hangingPunct="1">
              <a:defRPr/>
            </a:pPr>
            <a:fld id="{6A28B5C6-94CC-47C1-8906-8279D26E419E}" type="slidenum">
              <a:rPr lang="en-US">
                <a:solidFill>
                  <a:srgbClr val="FFFFFF"/>
                </a:solidFill>
                <a:latin typeface="Arial" charset="0"/>
              </a:rPr>
              <a:pPr eaLnBrk="1" hangingPunct="1">
                <a:defRPr/>
              </a:pPr>
              <a:t>‹#›</a:t>
            </a:fld>
            <a:endParaRPr lang="en-US" dirty="0">
              <a:solidFill>
                <a:srgbClr val="FFFFFF"/>
              </a:solidFill>
              <a:latin typeface="Arial" charset="0"/>
            </a:endParaRPr>
          </a:p>
        </p:txBody>
      </p:sp>
    </p:spTree>
    <p:extLst>
      <p:ext uri="{BB962C8B-B14F-4D97-AF65-F5344CB8AC3E}">
        <p14:creationId xmlns:p14="http://schemas.microsoft.com/office/powerpoint/2010/main" val="2444377763"/>
      </p:ext>
    </p:extLst>
  </p:cSld>
  <p:clrMap bg1="dk2" tx1="lt1" bg2="dk1" tx2="lt2" accent1="accent1" accent2="accent2" accent3="accent3" accent4="accent4" accent5="accent5" accent6="accent6" hlink="hlink" folHlink="folHlink"/>
  <p:sldLayoutIdLst>
    <p:sldLayoutId id="2147486089" r:id="rId1"/>
    <p:sldLayoutId id="2147486090" r:id="rId2"/>
    <p:sldLayoutId id="2147486091" r:id="rId3"/>
    <p:sldLayoutId id="2147486092" r:id="rId4"/>
    <p:sldLayoutId id="2147486093" r:id="rId5"/>
    <p:sldLayoutId id="2147486094" r:id="rId6"/>
    <p:sldLayoutId id="2147486095" r:id="rId7"/>
    <p:sldLayoutId id="2147486096" r:id="rId8"/>
    <p:sldLayoutId id="2147486097" r:id="rId9"/>
    <p:sldLayoutId id="2147486098" r:id="rId10"/>
    <p:sldLayoutId id="21474860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jornada.nmsu.edu/" TargetMode="External"/><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www.ars.usda.gov/main/main.htm" TargetMode="External"/><Relationship Id="rId7" Type="http://schemas.openxmlformats.org/officeDocument/2006/relationships/hyperlink" Target="http://classroomclipart.com/cgi-bin/kids/imageFolio.cgi?direct=Clipart/Animals/Cow_Clipart&amp;img=1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wmf"/><Relationship Id="rId7" Type="http://schemas.openxmlformats.org/officeDocument/2006/relationships/hyperlink" Target="http://www.usda.gov/"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www.ars.usda.gov/main/main.htm" TargetMode="External"/><Relationship Id="rId4" Type="http://schemas.openxmlformats.org/officeDocument/2006/relationships/image" Target="../media/image26.wmf"/></Relationships>
</file>

<file path=ppt/slides/_rels/slide19.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usda.gov/" TargetMode="External"/><Relationship Id="rId3" Type="http://schemas.openxmlformats.org/officeDocument/2006/relationships/image" Target="../media/image28.jpeg"/><Relationship Id="rId7"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hyperlink" Target="http://www.ars.usda.gov/main/main.htm" TargetMode="External"/><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hyperlink" Target="http://www.ars.usda.gov/main/main.htm" TargetMode="External"/><Relationship Id="rId7"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hyperlink" Target="http://www.usda.gov/" TargetMode="External"/><Relationship Id="rId3" Type="http://schemas.openxmlformats.org/officeDocument/2006/relationships/image" Target="../media/image34.jpe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www.ars.usda.gov/main/main.htm" TargetMode="External"/><Relationship Id="rId11" Type="http://schemas.openxmlformats.org/officeDocument/2006/relationships/image" Target="../media/image38.wmf"/><Relationship Id="rId5" Type="http://schemas.openxmlformats.org/officeDocument/2006/relationships/image" Target="../media/image36.png"/><Relationship Id="rId10" Type="http://schemas.openxmlformats.org/officeDocument/2006/relationships/image" Target="../media/image37.jpeg"/><Relationship Id="rId4" Type="http://schemas.openxmlformats.org/officeDocument/2006/relationships/image" Target="../media/image35.png"/><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png"/><Relationship Id="rId7" Type="http://schemas.openxmlformats.org/officeDocument/2006/relationships/hyperlink" Target="http://www.usda.gov/"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www.ars.usda.gov/main/main.htm" TargetMode="Externa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jpeg"/><Relationship Id="rId7" Type="http://schemas.openxmlformats.org/officeDocument/2006/relationships/hyperlink" Target="http://www.usda.gov/" TargetMode="External"/><Relationship Id="rId2" Type="http://schemas.openxmlformats.org/officeDocument/2006/relationships/notesSlide" Target="../notesSlides/notesSlide20.xml"/><Relationship Id="rId1" Type="http://schemas.openxmlformats.org/officeDocument/2006/relationships/slideLayout" Target="../slideLayouts/slideLayout88.xml"/><Relationship Id="rId6" Type="http://schemas.openxmlformats.org/officeDocument/2006/relationships/image" Target="../media/image2.png"/><Relationship Id="rId5" Type="http://schemas.openxmlformats.org/officeDocument/2006/relationships/hyperlink" Target="http://www.ars.usda.gov/main/main.htm" TargetMode="External"/><Relationship Id="rId4" Type="http://schemas.openxmlformats.org/officeDocument/2006/relationships/image" Target="../media/image43.jpeg"/><Relationship Id="rId9"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www.ars.usda.gov/main/main.htm" TargetMode="Externa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9.jpeg"/><Relationship Id="rId5" Type="http://schemas.openxmlformats.org/officeDocument/2006/relationships/hyperlink" Target="http://www.usda.gov/" TargetMode="External"/><Relationship Id="rId10" Type="http://schemas.openxmlformats.org/officeDocument/2006/relationships/image" Target="../media/image48.jpeg"/><Relationship Id="rId4" Type="http://schemas.openxmlformats.org/officeDocument/2006/relationships/image" Target="../media/image2.png"/><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2.emf"/><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hyperlink" Target="http://www.usda.gov/" TargetMode="External"/><Relationship Id="rId12"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8.jpeg"/><Relationship Id="rId5" Type="http://schemas.openxmlformats.org/officeDocument/2006/relationships/hyperlink" Target="http://www.ars.usda.gov/main/main.htm" TargetMode="External"/><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jornada.nmsu.edu/bibliography/10-045.pdf" TargetMode="External"/><Relationship Id="rId3" Type="http://schemas.openxmlformats.org/officeDocument/2006/relationships/hyperlink" Target="http://www.ars.usda.gov/main/main.htm" TargetMode="External"/><Relationship Id="rId7"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hyperlink" Target="http://www.usda.gov/" TargetMode="External"/><Relationship Id="rId3" Type="http://schemas.openxmlformats.org/officeDocument/2006/relationships/image" Target="../media/image56.jpe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www.ars.usda.gov/main/main.htm" TargetMode="External"/><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oleObject" Target="../embeddings/oleObject3.bin"/><Relationship Id="rId18" Type="http://schemas.openxmlformats.org/officeDocument/2006/relationships/hyperlink" Target="http://www.usda.gov/" TargetMode="External"/><Relationship Id="rId3" Type="http://schemas.openxmlformats.org/officeDocument/2006/relationships/notesSlide" Target="../notesSlides/notesSlide24.xml"/><Relationship Id="rId21" Type="http://schemas.openxmlformats.org/officeDocument/2006/relationships/image" Target="../media/image69.jpeg"/><Relationship Id="rId7" Type="http://schemas.openxmlformats.org/officeDocument/2006/relationships/image" Target="../media/image63.jpeg"/><Relationship Id="rId12" Type="http://schemas.openxmlformats.org/officeDocument/2006/relationships/image" Target="../media/image66.png"/><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ars.usda.gov/main/main.htm" TargetMode="External"/><Relationship Id="rId20" Type="http://schemas.openxmlformats.org/officeDocument/2006/relationships/image" Target="../media/image68.jpeg"/><Relationship Id="rId1" Type="http://schemas.openxmlformats.org/officeDocument/2006/relationships/vmlDrawing" Target="../drawings/vmlDrawing1.vml"/><Relationship Id="rId6" Type="http://schemas.openxmlformats.org/officeDocument/2006/relationships/image" Target="../media/image59.wmf"/><Relationship Id="rId11" Type="http://schemas.openxmlformats.org/officeDocument/2006/relationships/image" Target="../media/image60.png"/><Relationship Id="rId5" Type="http://schemas.openxmlformats.org/officeDocument/2006/relationships/oleObject" Target="../embeddings/oleObject1.bin"/><Relationship Id="rId15" Type="http://schemas.openxmlformats.org/officeDocument/2006/relationships/image" Target="../media/image67.jpeg"/><Relationship Id="rId10" Type="http://schemas.openxmlformats.org/officeDocument/2006/relationships/oleObject" Target="../embeddings/oleObject2.bin"/><Relationship Id="rId19" Type="http://schemas.openxmlformats.org/officeDocument/2006/relationships/image" Target="../media/image3.png"/><Relationship Id="rId4" Type="http://schemas.openxmlformats.org/officeDocument/2006/relationships/image" Target="../media/image62.png"/><Relationship Id="rId9" Type="http://schemas.openxmlformats.org/officeDocument/2006/relationships/image" Target="../media/image65.jpeg"/><Relationship Id="rId14" Type="http://schemas.openxmlformats.org/officeDocument/2006/relationships/image" Target="../media/image61.png"/><Relationship Id="rId22" Type="http://schemas.openxmlformats.org/officeDocument/2006/relationships/image" Target="../media/image70.jpe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1.jpeg"/><Relationship Id="rId7" Type="http://schemas.openxmlformats.org/officeDocument/2006/relationships/hyperlink" Target="http://www.usda.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4.png"/><Relationship Id="rId5" Type="http://schemas.openxmlformats.org/officeDocument/2006/relationships/hyperlink" Target="http://www.ars.usda.gov/main/main.htm" TargetMode="External"/><Relationship Id="rId10" Type="http://schemas.openxmlformats.org/officeDocument/2006/relationships/hyperlink" Target="http://repository.tamu.edu/bitstream/handle/1969.1/86125/TR334%20Environmental%20Managment%20of%20Grazing%20Lands%2010-08..pdf?sequence=1" TargetMode="External"/><Relationship Id="rId4" Type="http://schemas.openxmlformats.org/officeDocument/2006/relationships/image" Target="../media/image72.jpe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hyperlink" Target="http://www.theatlantic.com/technology/archive/2013/02/the-land-of-the-free-how-virtual-fences-will-transform-rural-america/272957/" TargetMode="Externa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www.ars.usda.gov/main/main.htm" TargetMode="External"/><Relationship Id="rId7"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hyperlink" Target="http://www.ars.usda.gov/main/main.htm" TargetMode="External"/><Relationship Id="rId3" Type="http://schemas.openxmlformats.org/officeDocument/2006/relationships/notesSlide" Target="../notesSlides/notesSlide28.xml"/><Relationship Id="rId7" Type="http://schemas.openxmlformats.org/officeDocument/2006/relationships/image" Target="../media/image82.wmf"/><Relationship Id="rId12" Type="http://schemas.openxmlformats.org/officeDocument/2006/relationships/oleObject" Target="../embeddings/oleObject8.bin"/><Relationship Id="rId2" Type="http://schemas.openxmlformats.org/officeDocument/2006/relationships/slideLayout" Target="../slideLayouts/slideLayout6.xml"/><Relationship Id="rId16" Type="http://schemas.openxmlformats.org/officeDocument/2006/relationships/image" Target="../media/image3.png"/><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84.wmf"/><Relationship Id="rId5" Type="http://schemas.openxmlformats.org/officeDocument/2006/relationships/image" Target="../media/image81.wmf"/><Relationship Id="rId15" Type="http://schemas.openxmlformats.org/officeDocument/2006/relationships/hyperlink" Target="http://www.usda.gov/" TargetMode="External"/><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83.wmf"/><Relationship Id="rId1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www.usda.gov/" TargetMode="External"/><Relationship Id="rId3" Type="http://schemas.openxmlformats.org/officeDocument/2006/relationships/notesSlide" Target="../notesSlides/notesSlide30.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hyperlink" Target="http://www.ars.usda.gov/main/main.htm" TargetMode="External"/><Relationship Id="rId5" Type="http://schemas.openxmlformats.org/officeDocument/2006/relationships/image" Target="../media/image86.emf"/><Relationship Id="rId4" Type="http://schemas.openxmlformats.org/officeDocument/2006/relationships/oleObject" Target="../embeddings/Microsoft_Excel_97-2003_Worksheet1.xls"/><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7"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1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emf"/><Relationship Id="rId2" Type="http://schemas.openxmlformats.org/officeDocument/2006/relationships/hyperlink" Target="http://www.ars.usda.gov/main/main.htm" TargetMode="External"/><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3.png"/><Relationship Id="rId4" Type="http://schemas.openxmlformats.org/officeDocument/2006/relationships/hyperlink" Target="http://www.usda.gov/"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1.png"/><Relationship Id="rId7" Type="http://schemas.openxmlformats.org/officeDocument/2006/relationships/hyperlink" Target="http://www.usda.gov/"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www.ars.usda.gov/main/main.htm" TargetMode="Externa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hyperlink" Target="http://www.ars.usda.gov/main/main.htm" TargetMode="External"/><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image" Target="../media/image3.png"/><Relationship Id="rId4" Type="http://schemas.openxmlformats.org/officeDocument/2006/relationships/hyperlink" Target="http://www.usda.gov/"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6.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hyperlink" Target="http://www.usda.gov/" TargetMode="External"/><Relationship Id="rId5" Type="http://schemas.openxmlformats.org/officeDocument/2006/relationships/image" Target="../media/image110.png"/><Relationship Id="rId10" Type="http://schemas.openxmlformats.org/officeDocument/2006/relationships/image" Target="../media/image2.png"/><Relationship Id="rId4" Type="http://schemas.openxmlformats.org/officeDocument/2006/relationships/image" Target="../media/image109.png"/><Relationship Id="rId9" Type="http://schemas.openxmlformats.org/officeDocument/2006/relationships/hyperlink" Target="http://www.ars.usda.gov/main/main.ht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7"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5.gif"/><Relationship Id="rId7" Type="http://schemas.openxmlformats.org/officeDocument/2006/relationships/hyperlink" Target="http://www.usda.gov/" TargetMode="External"/><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hyperlink" Target="http://www.ars.usda.gov/main/main.htm" TargetMode="External"/><Relationship Id="rId4" Type="http://schemas.openxmlformats.org/officeDocument/2006/relationships/image" Target="../media/image116.wmf"/></Relationships>
</file>

<file path=ppt/slides/_rels/slide57.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78.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9.jpeg"/><Relationship Id="rId7"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 Id="rId9"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3.wdp"/><Relationship Id="rId2" Type="http://schemas.openxmlformats.org/officeDocument/2006/relationships/hyperlink" Target="http://www.ars.usda.gov/main/main.htm" TargetMode="Externa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hyperlink" Target="http://www.usda.gov/"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58.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3.jpeg"/><Relationship Id="rId7" Type="http://schemas.openxmlformats.org/officeDocument/2006/relationships/hyperlink" Target="http://www.usda.gov/"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ars.usda.gov/main/main.htm" TargetMode="External"/><Relationship Id="rId4" Type="http://schemas.openxmlformats.org/officeDocument/2006/relationships/hyperlink" Target="http://www.wickesphoto.com/"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127.jpeg"/><Relationship Id="rId3" Type="http://schemas.microsoft.com/office/2007/relationships/hdphoto" Target="../media/hdphoto5.wdp"/><Relationship Id="rId7" Type="http://schemas.microsoft.com/office/2007/relationships/hdphoto" Target="../media/hdphoto7.wdp"/><Relationship Id="rId12" Type="http://schemas.openxmlformats.org/officeDocument/2006/relationships/image" Target="../media/image3.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hyperlink" Target="http://www.usda.gov/" TargetMode="External"/><Relationship Id="rId5" Type="http://schemas.microsoft.com/office/2007/relationships/hdphoto" Target="../media/hdphoto6.wdp"/><Relationship Id="rId10" Type="http://schemas.openxmlformats.org/officeDocument/2006/relationships/image" Target="../media/image2.png"/><Relationship Id="rId4" Type="http://schemas.openxmlformats.org/officeDocument/2006/relationships/image" Target="../media/image125.png"/><Relationship Id="rId9" Type="http://schemas.openxmlformats.org/officeDocument/2006/relationships/hyperlink" Target="http://www.ars.usda.gov/main/main.htm"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usda.gov/" TargetMode="External"/><Relationship Id="rId3" Type="http://schemas.openxmlformats.org/officeDocument/2006/relationships/image" Target="../media/image129.png"/><Relationship Id="rId7" Type="http://schemas.openxmlformats.org/officeDocument/2006/relationships/image" Target="../media/image2.png"/><Relationship Id="rId2"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hyperlink" Target="http://www.ars.usda.gov/main/main.htm" TargetMode="External"/><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3.png"/><Relationship Id="rId3" Type="http://schemas.openxmlformats.org/officeDocument/2006/relationships/image" Target="../media/image132.jpeg"/><Relationship Id="rId7" Type="http://schemas.openxmlformats.org/officeDocument/2006/relationships/image" Target="../media/image136.jpeg"/><Relationship Id="rId12" Type="http://schemas.openxmlformats.org/officeDocument/2006/relationships/hyperlink" Target="http://www.usda.gov/"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135.jpeg"/><Relationship Id="rId11" Type="http://schemas.openxmlformats.org/officeDocument/2006/relationships/image" Target="../media/image2.png"/><Relationship Id="rId5" Type="http://schemas.openxmlformats.org/officeDocument/2006/relationships/image" Target="../media/image134.jpeg"/><Relationship Id="rId10" Type="http://schemas.openxmlformats.org/officeDocument/2006/relationships/hyperlink" Target="http://www.ars.usda.gov/main/main.htm" TargetMode="External"/><Relationship Id="rId4" Type="http://schemas.openxmlformats.org/officeDocument/2006/relationships/image" Target="../media/image133.jpeg"/><Relationship Id="rId9" Type="http://schemas.openxmlformats.org/officeDocument/2006/relationships/image" Target="../media/image138.jpeg"/></Relationships>
</file>

<file path=ppt/slides/_rels/slide66.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7"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rs.usda.gov/main/main.ht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usda.gov/"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rs.usda.gov/main/main.ht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usda.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hyperlink" Target="http://www.ars.usda.gov/main/main.htm" TargetMode="Externa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hyperlink" Target="http://www.usda.gov/"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www.usda.gov/" TargetMode="External"/><Relationship Id="rId5" Type="http://schemas.openxmlformats.org/officeDocument/2006/relationships/image" Target="../media/image2.png"/><Relationship Id="rId4" Type="http://schemas.openxmlformats.org/officeDocument/2006/relationships/hyperlink" Target="http://www.ars.usda.gov/main/main.htm"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mailto:deanders@nmsu.edu" TargetMode="External"/><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hyperlink" Target="http://www.usda.gov/" TargetMode="External"/><Relationship Id="rId5" Type="http://schemas.openxmlformats.org/officeDocument/2006/relationships/image" Target="../media/image2.png"/><Relationship Id="rId10" Type="http://schemas.openxmlformats.org/officeDocument/2006/relationships/image" Target="../media/image143.png"/><Relationship Id="rId4" Type="http://schemas.openxmlformats.org/officeDocument/2006/relationships/hyperlink" Target="http://www.ars.usda.gov/main/main.htm" TargetMode="External"/><Relationship Id="rId9" Type="http://schemas.openxmlformats.org/officeDocument/2006/relationships/hyperlink" Target="http://Jornada@nmsu.edu/"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rs.usda.gov/main/main.htm" TargetMode="External"/><Relationship Id="rId1" Type="http://schemas.openxmlformats.org/officeDocument/2006/relationships/slideLayout" Target="../slideLayouts/slideLayout99.xml"/><Relationship Id="rId5" Type="http://schemas.openxmlformats.org/officeDocument/2006/relationships/image" Target="../media/image3.png"/><Relationship Id="rId4" Type="http://schemas.openxmlformats.org/officeDocument/2006/relationships/hyperlink" Target="http://www.usda.go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hyperlink" Target="http://www.ars.usda.gov/main/main.htm" TargetMode="External"/><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hyperlink" Target="http://www.usda.gov/"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descr="snowy organ mountains 012107"/>
          <p:cNvPicPr>
            <a:picLocks noChangeAspect="1" noChangeArrowheads="1"/>
          </p:cNvPicPr>
          <p:nvPr/>
        </p:nvPicPr>
        <p:blipFill>
          <a:blip r:embed="rId3" cstate="print"/>
          <a:srcRect/>
          <a:stretch>
            <a:fillRect/>
          </a:stretch>
        </p:blipFill>
        <p:spPr bwMode="auto">
          <a:xfrm>
            <a:off x="0" y="-77788"/>
            <a:ext cx="9144000" cy="6935788"/>
          </a:xfrm>
          <a:prstGeom prst="rect">
            <a:avLst/>
          </a:prstGeom>
          <a:noFill/>
          <a:ln w="9525">
            <a:noFill/>
            <a:miter lim="800000"/>
            <a:headEnd/>
            <a:tailEnd/>
          </a:ln>
        </p:spPr>
      </p:pic>
      <p:sp>
        <p:nvSpPr>
          <p:cNvPr id="47108" name="Rectangle 4"/>
          <p:cNvSpPr>
            <a:spLocks noGrp="1" noChangeArrowheads="1"/>
          </p:cNvSpPr>
          <p:nvPr>
            <p:ph type="ctrTitle" sz="quarter"/>
          </p:nvPr>
        </p:nvSpPr>
        <p:spPr>
          <a:xfrm>
            <a:off x="0" y="228600"/>
            <a:ext cx="9144000" cy="990600"/>
          </a:xfrm>
        </p:spPr>
        <p:txBody>
          <a:bodyPr/>
          <a:lstStyle/>
          <a:p>
            <a:pPr eaLnBrk="1" hangingPunct="1">
              <a:defRPr/>
            </a:pPr>
            <a:r>
              <a:rPr lang="en-US" sz="4000" dirty="0" smtClean="0">
                <a:solidFill>
                  <a:srgbClr val="FFFF00"/>
                </a:solidFill>
              </a:rPr>
              <a:t/>
            </a:r>
            <a:br>
              <a:rPr lang="en-US" sz="4000" dirty="0" smtClean="0">
                <a:solidFill>
                  <a:srgbClr val="FFFF00"/>
                </a:solidFill>
              </a:rPr>
            </a:br>
            <a:r>
              <a:rPr lang="en-US" sz="6600" dirty="0" smtClean="0">
                <a:solidFill>
                  <a:srgbClr val="FFFF00"/>
                </a:solidFill>
              </a:rPr>
              <a:t/>
            </a:r>
            <a:br>
              <a:rPr lang="en-US" sz="6600" dirty="0" smtClean="0">
                <a:solidFill>
                  <a:srgbClr val="FFFF00"/>
                </a:solidFill>
              </a:rPr>
            </a:br>
            <a:endParaRPr lang="en-US" sz="6600" dirty="0" smtClean="0">
              <a:solidFill>
                <a:srgbClr val="FFFF00"/>
              </a:solidFill>
            </a:endParaRPr>
          </a:p>
        </p:txBody>
      </p:sp>
      <p:grpSp>
        <p:nvGrpSpPr>
          <p:cNvPr id="2" name="Group 5"/>
          <p:cNvGrpSpPr>
            <a:grpSpLocks/>
          </p:cNvGrpSpPr>
          <p:nvPr/>
        </p:nvGrpSpPr>
        <p:grpSpPr bwMode="auto">
          <a:xfrm>
            <a:off x="8077200" y="6396038"/>
            <a:ext cx="1066800" cy="461962"/>
            <a:chOff x="3216" y="4027"/>
            <a:chExt cx="672" cy="291"/>
          </a:xfrm>
        </p:grpSpPr>
        <p:grpSp>
          <p:nvGrpSpPr>
            <p:cNvPr id="47110" name="Group 6"/>
            <p:cNvGrpSpPr>
              <a:grpSpLocks/>
            </p:cNvGrpSpPr>
            <p:nvPr/>
          </p:nvGrpSpPr>
          <p:grpSpPr bwMode="auto">
            <a:xfrm>
              <a:off x="3216" y="4027"/>
              <a:ext cx="263" cy="291"/>
              <a:chOff x="288" y="3840"/>
              <a:chExt cx="282" cy="384"/>
            </a:xfrm>
          </p:grpSpPr>
          <p:pic>
            <p:nvPicPr>
              <p:cNvPr id="47112"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47113"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47111"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3" name="TextBox 2"/>
          <p:cNvSpPr txBox="1"/>
          <p:nvPr/>
        </p:nvSpPr>
        <p:spPr>
          <a:xfrm>
            <a:off x="76200" y="152400"/>
            <a:ext cx="8991600" cy="3354765"/>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latin typeface="+mj-lt"/>
              </a:rPr>
              <a:t>LIVESTOCK CONTROL </a:t>
            </a:r>
            <a:r>
              <a:rPr lang="en-US" sz="2800" b="1" dirty="0" smtClean="0">
                <a:solidFill>
                  <a:srgbClr val="FFFF00"/>
                </a:solidFill>
                <a:effectLst>
                  <a:outerShdw blurRad="38100" dist="38100" dir="2700000" algn="tl">
                    <a:srgbClr val="000000">
                      <a:alpha val="43137"/>
                    </a:srgbClr>
                  </a:outerShdw>
                </a:effectLst>
                <a:latin typeface="+mj-lt"/>
              </a:rPr>
              <a:t>IN THE FUTURE</a:t>
            </a:r>
          </a:p>
          <a:p>
            <a:pPr algn="ctr"/>
            <a:r>
              <a:rPr lang="en-US" sz="2800" b="1" dirty="0" smtClean="0">
                <a:solidFill>
                  <a:srgbClr val="FFFF00"/>
                </a:solidFill>
                <a:effectLst>
                  <a:outerShdw blurRad="38100" dist="38100" dir="2700000" algn="tl">
                    <a:srgbClr val="000000">
                      <a:alpha val="43137"/>
                    </a:srgbClr>
                  </a:outerShdw>
                </a:effectLst>
                <a:latin typeface="+mj-lt"/>
              </a:rPr>
              <a:t> -</a:t>
            </a:r>
          </a:p>
          <a:p>
            <a:pPr algn="ctr"/>
            <a:r>
              <a:rPr lang="en-US" sz="2800" b="1" dirty="0" smtClean="0">
                <a:solidFill>
                  <a:srgbClr val="FFFF00"/>
                </a:solidFill>
                <a:effectLst>
                  <a:outerShdw blurRad="38100" dist="38100" dir="2700000" algn="tl">
                    <a:srgbClr val="000000">
                      <a:alpha val="43137"/>
                    </a:srgbClr>
                  </a:outerShdw>
                </a:effectLst>
                <a:latin typeface="+mj-lt"/>
              </a:rPr>
              <a:t>VIRTUAL FENCING</a:t>
            </a:r>
          </a:p>
          <a:p>
            <a:pPr algn="ctr"/>
            <a:r>
              <a:rPr lang="en-US" sz="1400" b="1" dirty="0" smtClean="0">
                <a:solidFill>
                  <a:srgbClr val="FFFF00"/>
                </a:solidFill>
                <a:effectLst>
                  <a:outerShdw blurRad="38100" dist="38100" dir="2700000" algn="tl">
                    <a:srgbClr val="000000">
                      <a:alpha val="43137"/>
                    </a:srgbClr>
                  </a:outerShdw>
                </a:effectLst>
                <a:latin typeface="+mj-lt"/>
              </a:rPr>
              <a:t>  </a:t>
            </a:r>
            <a:endParaRPr lang="en-US" sz="1100" b="1" dirty="0">
              <a:solidFill>
                <a:srgbClr val="FFFF00"/>
              </a:solidFill>
              <a:effectLst>
                <a:outerShdw blurRad="38100" dist="38100" dir="2700000" algn="tl">
                  <a:srgbClr val="000000">
                    <a:alpha val="43137"/>
                  </a:srgbClr>
                </a:outerShdw>
              </a:effectLst>
              <a:latin typeface="+mj-lt"/>
            </a:endParaRPr>
          </a:p>
          <a:p>
            <a:pPr algn="ctr"/>
            <a:r>
              <a:rPr lang="en-US" b="1" dirty="0" smtClean="0">
                <a:solidFill>
                  <a:srgbClr val="FFFF00"/>
                </a:solidFill>
                <a:effectLst>
                  <a:outerShdw blurRad="38100" dist="38100" dir="2700000" algn="tl">
                    <a:srgbClr val="000000">
                      <a:alpha val="43137"/>
                    </a:srgbClr>
                  </a:outerShdw>
                </a:effectLst>
                <a:latin typeface="+mj-lt"/>
              </a:rPr>
              <a:t>Pembina Sheep Grazing Symposium 2014 </a:t>
            </a:r>
          </a:p>
          <a:p>
            <a:pPr algn="ctr"/>
            <a:r>
              <a:rPr lang="en-US" sz="1400" b="1" dirty="0" smtClean="0">
                <a:solidFill>
                  <a:srgbClr val="FFFF00"/>
                </a:solidFill>
                <a:effectLst>
                  <a:outerShdw blurRad="38100" dist="38100" dir="2700000" algn="tl">
                    <a:srgbClr val="000000">
                      <a:alpha val="43137"/>
                    </a:srgbClr>
                  </a:outerShdw>
                </a:effectLst>
                <a:latin typeface="+mj-lt"/>
              </a:rPr>
              <a:t>15-16 October, 2014  Thorsby, Canada </a:t>
            </a:r>
          </a:p>
          <a:p>
            <a:pPr algn="ctr"/>
            <a:r>
              <a:rPr lang="en-US" sz="3200" b="1" dirty="0">
                <a:solidFill>
                  <a:srgbClr val="FFFF00"/>
                </a:solidFill>
                <a:effectLst>
                  <a:outerShdw blurRad="38100" dist="38100" dir="2700000" algn="tl">
                    <a:srgbClr val="000000">
                      <a:alpha val="43137"/>
                    </a:srgbClr>
                  </a:outerShdw>
                </a:effectLst>
              </a:rPr>
              <a:t/>
            </a:r>
            <a:br>
              <a:rPr lang="en-US" sz="3200" b="1" dirty="0">
                <a:solidFill>
                  <a:srgbClr val="FFFF00"/>
                </a:solidFill>
                <a:effectLst>
                  <a:outerShdw blurRad="38100" dist="38100" dir="2700000" algn="tl">
                    <a:srgbClr val="000000">
                      <a:alpha val="43137"/>
                    </a:srgbClr>
                  </a:outerShdw>
                </a:effectLst>
              </a:rPr>
            </a:br>
            <a:r>
              <a:rPr lang="en-US" b="1" dirty="0" smtClean="0">
                <a:solidFill>
                  <a:srgbClr val="FFFF00"/>
                </a:solidFill>
                <a:effectLst>
                  <a:outerShdw blurRad="38100" dist="38100" dir="2700000" algn="tl">
                    <a:srgbClr val="000000">
                      <a:alpha val="43137"/>
                    </a:srgbClr>
                  </a:outerShdw>
                </a:effectLst>
                <a:latin typeface="+mj-lt"/>
              </a:rPr>
              <a:t>  </a:t>
            </a:r>
            <a:r>
              <a:rPr lang="en-US" b="1" dirty="0">
                <a:solidFill>
                  <a:srgbClr val="FFFF00"/>
                </a:solidFill>
                <a:effectLst>
                  <a:outerShdw blurRad="38100" dist="38100" dir="2700000" algn="tl">
                    <a:srgbClr val="000000">
                      <a:alpha val="43137"/>
                    </a:srgbClr>
                  </a:outerShdw>
                </a:effectLst>
              </a:rPr>
              <a:t/>
            </a:r>
            <a:br>
              <a:rPr lang="en-US" b="1" dirty="0">
                <a:solidFill>
                  <a:srgbClr val="FFFF00"/>
                </a:solidFill>
                <a:effectLst>
                  <a:outerShdw blurRad="38100" dist="38100" dir="2700000" algn="tl">
                    <a:srgbClr val="000000">
                      <a:alpha val="43137"/>
                    </a:srgbClr>
                  </a:outerShdw>
                </a:effectLst>
              </a:rPr>
            </a:br>
            <a:endParaRPr lang="en-US" sz="3200" b="1" dirty="0">
              <a:effectLst>
                <a:outerShdw blurRad="38100" dist="38100" dir="2700000" algn="tl">
                  <a:srgbClr val="000000">
                    <a:alpha val="43137"/>
                  </a:srgbClr>
                </a:outerShdw>
              </a:effectLst>
            </a:endParaRPr>
          </a:p>
        </p:txBody>
      </p:sp>
      <p:sp>
        <p:nvSpPr>
          <p:cNvPr id="4" name="TextBox 3"/>
          <p:cNvSpPr txBox="1"/>
          <p:nvPr/>
        </p:nvSpPr>
        <p:spPr>
          <a:xfrm>
            <a:off x="537928" y="4648200"/>
            <a:ext cx="7668318" cy="923330"/>
          </a:xfrm>
          <a:prstGeom prst="rect">
            <a:avLst/>
          </a:prstGeom>
          <a:no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“…natural resources and their proper use constitute the fundamental </a:t>
            </a:r>
          </a:p>
          <a:p>
            <a:r>
              <a:rPr lang="en-US" dirty="0" smtClean="0">
                <a:solidFill>
                  <a:srgbClr val="FFFF00"/>
                </a:solidFill>
                <a:effectLst>
                  <a:outerShdw blurRad="38100" dist="38100" dir="2700000" algn="tl">
                    <a:srgbClr val="000000">
                      <a:alpha val="43137"/>
                    </a:srgbClr>
                  </a:outerShdw>
                </a:effectLst>
              </a:rPr>
              <a:t>problem which underlies almost every other problem of our national life.”</a:t>
            </a:r>
          </a:p>
          <a:p>
            <a:r>
              <a:rPr lang="en-US" dirty="0" smtClean="0">
                <a:solidFill>
                  <a:srgbClr val="FFFF00"/>
                </a:solidFill>
                <a:effectLst>
                  <a:outerShdw blurRad="38100" dist="38100" dir="2700000" algn="tl">
                    <a:srgbClr val="000000">
                      <a:alpha val="43137"/>
                    </a:srgbClr>
                  </a:outerShdw>
                </a:effectLst>
              </a:rPr>
              <a:t>	(</a:t>
            </a:r>
            <a:r>
              <a:rPr lang="en-US" sz="1400" dirty="0" smtClean="0">
                <a:solidFill>
                  <a:srgbClr val="FFFF00"/>
                </a:solidFill>
                <a:effectLst>
                  <a:outerShdw blurRad="38100" dist="38100" dir="2700000" algn="tl">
                    <a:srgbClr val="000000">
                      <a:alpha val="43137"/>
                    </a:srgbClr>
                  </a:outerShdw>
                </a:effectLst>
              </a:rPr>
              <a:t>Theodore Roosevelt December 3, 1907)</a:t>
            </a:r>
            <a:endParaRPr lang="en-US" sz="1400" dirty="0">
              <a:solidFill>
                <a:srgbClr val="FFFF00"/>
              </a:solidFill>
              <a:effectLst>
                <a:outerShdw blurRad="38100" dist="38100" dir="2700000" algn="tl">
                  <a:srgbClr val="000000">
                    <a:alpha val="43137"/>
                  </a:srgbClr>
                </a:outerShdw>
              </a:effectLst>
            </a:endParaRPr>
          </a:p>
        </p:txBody>
      </p:sp>
      <p:grpSp>
        <p:nvGrpSpPr>
          <p:cNvPr id="7" name="Group 6"/>
          <p:cNvGrpSpPr/>
          <p:nvPr/>
        </p:nvGrpSpPr>
        <p:grpSpPr>
          <a:xfrm>
            <a:off x="2971800" y="5641934"/>
            <a:ext cx="3695268" cy="679928"/>
            <a:chOff x="2971800" y="5641934"/>
            <a:chExt cx="3695268" cy="679928"/>
          </a:xfrm>
        </p:grpSpPr>
        <p:sp>
          <p:nvSpPr>
            <p:cNvPr id="5" name="TextBox 4"/>
            <p:cNvSpPr txBox="1"/>
            <p:nvPr/>
          </p:nvSpPr>
          <p:spPr>
            <a:xfrm>
              <a:off x="2971800" y="5952530"/>
              <a:ext cx="2800575" cy="369332"/>
            </a:xfrm>
            <a:prstGeom prst="rect">
              <a:avLst/>
            </a:prstGeom>
            <a:noFill/>
            <a:ln>
              <a:solidFill>
                <a:srgbClr val="FFFF00"/>
              </a:solidFill>
            </a:ln>
          </p:spPr>
          <p:txBody>
            <a:bodyPr wrap="none" rtlCol="0">
              <a:spAutoFit/>
            </a:bodyPr>
            <a:lstStyle/>
            <a:p>
              <a:r>
                <a:rPr lang="en-US" dirty="0" smtClean="0">
                  <a:hlinkClick r:id="rId8"/>
                </a:rPr>
                <a:t>http://Jornada.nmsu.edu</a:t>
              </a:r>
              <a:r>
                <a:rPr lang="en-US" dirty="0" smtClean="0"/>
                <a:t> </a:t>
              </a:r>
              <a:endParaRPr lang="en-US" dirty="0"/>
            </a:p>
          </p:txBody>
        </p:sp>
        <p:sp>
          <p:nvSpPr>
            <p:cNvPr id="6" name="Down Arrow 5"/>
            <p:cNvSpPr/>
            <p:nvPr/>
          </p:nvSpPr>
          <p:spPr bwMode="auto">
            <a:xfrm rot="4380345">
              <a:off x="6025708" y="5381574"/>
              <a:ext cx="381000" cy="901720"/>
            </a:xfrm>
            <a:prstGeom prst="downArrow">
              <a:avLst/>
            </a:prstGeom>
            <a:solidFill>
              <a:srgbClr val="FF0000"/>
            </a:solidFill>
            <a:ln w="9525" cap="flat" cmpd="sng" algn="ctr">
              <a:solidFill>
                <a:srgbClr val="04080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title"/>
          </p:nvPr>
        </p:nvSpPr>
        <p:spPr>
          <a:xfrm>
            <a:off x="0" y="-76200"/>
            <a:ext cx="9144000" cy="1371600"/>
          </a:xfrm>
        </p:spPr>
        <p:txBody>
          <a:bodyPr/>
          <a:lstStyle/>
          <a:p>
            <a:pPr eaLnBrk="1" hangingPunct="1"/>
            <a:r>
              <a:rPr lang="en-US" sz="3600" b="1" cap="all" dirty="0" smtClean="0">
                <a:solidFill>
                  <a:srgbClr val="000000"/>
                </a:solidFill>
                <a:effectLst>
                  <a:outerShdw blurRad="38100" dist="38100" dir="2700000" algn="tl">
                    <a:srgbClr val="000000">
                      <a:alpha val="43137"/>
                    </a:srgbClr>
                  </a:outerShdw>
                </a:effectLst>
              </a:rPr>
              <a:t>Conventional Fences Are:</a:t>
            </a:r>
            <a:endParaRPr lang="en-US" sz="3600" cap="all" dirty="0" smtClean="0">
              <a:solidFill>
                <a:srgbClr val="000000"/>
              </a:solidFill>
              <a:effectLst>
                <a:outerShdw blurRad="38100" dist="38100" dir="2700000" algn="tl">
                  <a:srgbClr val="000000">
                    <a:alpha val="43137"/>
                  </a:srgbClr>
                </a:outerShdw>
              </a:effectLst>
            </a:endParaRPr>
          </a:p>
        </p:txBody>
      </p:sp>
      <p:sp>
        <p:nvSpPr>
          <p:cNvPr id="854020" name="Rectangle 4"/>
          <p:cNvSpPr>
            <a:spLocks noGrp="1" noChangeArrowheads="1"/>
          </p:cNvSpPr>
          <p:nvPr>
            <p:ph type="body" sz="half" idx="1"/>
          </p:nvPr>
        </p:nvSpPr>
        <p:spPr>
          <a:xfrm>
            <a:off x="990600" y="1117600"/>
            <a:ext cx="7620000" cy="4114800"/>
          </a:xfrm>
        </p:spPr>
        <p:txBody>
          <a:bodyPr/>
          <a:lstStyle/>
          <a:p>
            <a:pPr eaLnBrk="1" hangingPunct="1">
              <a:lnSpc>
                <a:spcPct val="90000"/>
              </a:lnSpc>
              <a:buClr>
                <a:srgbClr val="000000"/>
              </a:buClr>
              <a:defRPr/>
            </a:pPr>
            <a:r>
              <a:rPr lang="en-US" sz="2000" dirty="0" smtClean="0">
                <a:solidFill>
                  <a:srgbClr val="000000"/>
                </a:solidFill>
                <a:effectLst>
                  <a:outerShdw blurRad="38100" dist="38100" dir="2700000" algn="tl">
                    <a:srgbClr val="FFFFFF"/>
                  </a:outerShdw>
                </a:effectLst>
              </a:rPr>
              <a:t>Uneconomical to build and maintain </a:t>
            </a:r>
          </a:p>
          <a:p>
            <a:pPr eaLnBrk="1" hangingPunct="1">
              <a:lnSpc>
                <a:spcPct val="90000"/>
              </a:lnSpc>
              <a:buClr>
                <a:srgbClr val="000000"/>
              </a:buClr>
              <a:defRPr/>
            </a:pPr>
            <a:endParaRPr lang="en-US" sz="2000" dirty="0" smtClean="0">
              <a:solidFill>
                <a:srgbClr val="000000"/>
              </a:solidFill>
              <a:effectLst>
                <a:outerShdw blurRad="38100" dist="38100" dir="2700000" algn="tl">
                  <a:srgbClr val="FFFFFF"/>
                </a:outerShdw>
              </a:effectLst>
            </a:endParaRPr>
          </a:p>
          <a:p>
            <a:pPr eaLnBrk="1" hangingPunct="1">
              <a:lnSpc>
                <a:spcPct val="90000"/>
              </a:lnSpc>
              <a:buClr>
                <a:srgbClr val="000000"/>
              </a:buClr>
              <a:defRPr/>
            </a:pPr>
            <a:r>
              <a:rPr lang="en-US" sz="2000" dirty="0" smtClean="0">
                <a:solidFill>
                  <a:srgbClr val="000000"/>
                </a:solidFill>
                <a:effectLst>
                  <a:outerShdw blurRad="38100" dist="38100" dir="2700000" algn="tl">
                    <a:srgbClr val="FFFFFF"/>
                  </a:outerShdw>
                </a:effectLst>
              </a:rPr>
              <a:t>Undesirable aesthetically to some persons</a:t>
            </a:r>
          </a:p>
          <a:p>
            <a:pPr eaLnBrk="1" hangingPunct="1">
              <a:lnSpc>
                <a:spcPct val="90000"/>
              </a:lnSpc>
              <a:buClr>
                <a:srgbClr val="000000"/>
              </a:buClr>
              <a:defRPr/>
            </a:pPr>
            <a:endParaRPr lang="en-US" sz="2000" dirty="0" smtClean="0">
              <a:solidFill>
                <a:srgbClr val="000000"/>
              </a:solidFill>
              <a:effectLst>
                <a:outerShdw blurRad="38100" dist="38100" dir="2700000" algn="tl">
                  <a:srgbClr val="FFFFFF"/>
                </a:outerShdw>
              </a:effectLst>
            </a:endParaRPr>
          </a:p>
          <a:p>
            <a:pPr eaLnBrk="1" hangingPunct="1">
              <a:lnSpc>
                <a:spcPct val="90000"/>
              </a:lnSpc>
              <a:buClr>
                <a:srgbClr val="000000"/>
              </a:buClr>
              <a:defRPr/>
            </a:pPr>
            <a:r>
              <a:rPr lang="en-US" sz="2000" dirty="0" smtClean="0">
                <a:solidFill>
                  <a:srgbClr val="000000"/>
                </a:solidFill>
                <a:effectLst>
                  <a:outerShdw blurRad="38100" dist="38100" dir="2700000" algn="tl">
                    <a:srgbClr val="FFFFFF"/>
                  </a:outerShdw>
                </a:effectLst>
              </a:rPr>
              <a:t>Inflexible for managing herbivory, especially on heterogeneous landscapes</a:t>
            </a:r>
          </a:p>
          <a:p>
            <a:pPr eaLnBrk="1" hangingPunct="1">
              <a:lnSpc>
                <a:spcPct val="90000"/>
              </a:lnSpc>
              <a:buClr>
                <a:srgbClr val="000000"/>
              </a:buClr>
              <a:defRPr/>
            </a:pPr>
            <a:endParaRPr lang="en-US" sz="2000" dirty="0" smtClean="0">
              <a:solidFill>
                <a:srgbClr val="000000"/>
              </a:solidFill>
              <a:effectLst>
                <a:outerShdw blurRad="38100" dist="38100" dir="2700000" algn="tl">
                  <a:srgbClr val="FFFFFF"/>
                </a:outerShdw>
              </a:effectLst>
            </a:endParaRPr>
          </a:p>
          <a:p>
            <a:pPr eaLnBrk="1" hangingPunct="1">
              <a:lnSpc>
                <a:spcPct val="90000"/>
              </a:lnSpc>
              <a:buClr>
                <a:srgbClr val="000000"/>
              </a:buClr>
              <a:defRPr/>
            </a:pPr>
            <a:r>
              <a:rPr lang="en-US" sz="2000" dirty="0" smtClean="0">
                <a:solidFill>
                  <a:srgbClr val="000000"/>
                </a:solidFill>
                <a:effectLst>
                  <a:outerShdw blurRad="38100" dist="38100" dir="2700000" algn="tl">
                    <a:srgbClr val="FFFFFF"/>
                  </a:outerShdw>
                </a:effectLst>
              </a:rPr>
              <a:t>Challenging to the free movement of some wildlife</a:t>
            </a:r>
          </a:p>
          <a:p>
            <a:pPr eaLnBrk="1" hangingPunct="1">
              <a:lnSpc>
                <a:spcPct val="90000"/>
              </a:lnSpc>
              <a:buClr>
                <a:srgbClr val="000000"/>
              </a:buClr>
              <a:defRPr/>
            </a:pPr>
            <a:endParaRPr lang="en-US" sz="2000" dirty="0" smtClean="0">
              <a:solidFill>
                <a:srgbClr val="000000"/>
              </a:solidFill>
              <a:effectLst>
                <a:outerShdw blurRad="38100" dist="38100" dir="2700000" algn="tl">
                  <a:srgbClr val="FFFFFF"/>
                </a:outerShdw>
              </a:effectLst>
            </a:endParaRPr>
          </a:p>
          <a:p>
            <a:pPr eaLnBrk="1" hangingPunct="1">
              <a:lnSpc>
                <a:spcPct val="90000"/>
              </a:lnSpc>
              <a:buClr>
                <a:srgbClr val="000000"/>
              </a:buClr>
              <a:buFont typeface="Wingdings" pitchFamily="2" charset="2"/>
              <a:buNone/>
              <a:defRPr/>
            </a:pPr>
            <a:endParaRPr lang="en-US" sz="2400" i="1" dirty="0" smtClean="0">
              <a:solidFill>
                <a:srgbClr val="000000"/>
              </a:solidFill>
              <a:effectLst>
                <a:outerShdw blurRad="38100" dist="38100" dir="2700000" algn="tl">
                  <a:srgbClr val="FFFFFF"/>
                </a:outerShdw>
              </a:effectLst>
            </a:endParaRPr>
          </a:p>
        </p:txBody>
      </p:sp>
      <p:pic>
        <p:nvPicPr>
          <p:cNvPr id="90114" name="Picture 2" descr="Fence post"/>
          <p:cNvPicPr>
            <a:picLocks noGrp="1" noChangeAspect="1" noChangeArrowheads="1"/>
          </p:cNvPicPr>
          <p:nvPr>
            <p:ph sz="half" idx="2"/>
          </p:nvPr>
        </p:nvPicPr>
        <p:blipFill>
          <a:blip r:embed="rId3" cstate="print">
            <a:lum bright="30000"/>
          </a:blip>
          <a:srcRect l="1541" t="1563" r="1541" b="1563"/>
          <a:stretch>
            <a:fillRect/>
          </a:stretch>
        </p:blipFill>
        <p:spPr>
          <a:xfrm>
            <a:off x="0" y="-17106"/>
            <a:ext cx="9144000" cy="6883400"/>
          </a:xfrm>
          <a:noFill/>
        </p:spPr>
      </p:pic>
      <p:grpSp>
        <p:nvGrpSpPr>
          <p:cNvPr id="90117" name="Group 5"/>
          <p:cNvGrpSpPr>
            <a:grpSpLocks/>
          </p:cNvGrpSpPr>
          <p:nvPr/>
        </p:nvGrpSpPr>
        <p:grpSpPr bwMode="auto">
          <a:xfrm>
            <a:off x="8077200" y="6396038"/>
            <a:ext cx="1066800" cy="461962"/>
            <a:chOff x="3216" y="4027"/>
            <a:chExt cx="672" cy="291"/>
          </a:xfrm>
        </p:grpSpPr>
        <p:grpSp>
          <p:nvGrpSpPr>
            <p:cNvPr id="90119" name="Group 6"/>
            <p:cNvGrpSpPr>
              <a:grpSpLocks/>
            </p:cNvGrpSpPr>
            <p:nvPr/>
          </p:nvGrpSpPr>
          <p:grpSpPr bwMode="auto">
            <a:xfrm>
              <a:off x="3216" y="4027"/>
              <a:ext cx="263" cy="291"/>
              <a:chOff x="288" y="3840"/>
              <a:chExt cx="282" cy="384"/>
            </a:xfrm>
          </p:grpSpPr>
          <p:pic>
            <p:nvPicPr>
              <p:cNvPr id="90121" name="Picture 7"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90122" name="Picture 8"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90120"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90118" name="WordArt 10"/>
          <p:cNvSpPr>
            <a:spLocks noChangeArrowheads="1" noChangeShapeType="1" noTextEdit="1"/>
          </p:cNvSpPr>
          <p:nvPr/>
        </p:nvSpPr>
        <p:spPr bwMode="auto">
          <a:xfrm>
            <a:off x="298450" y="4686298"/>
            <a:ext cx="8467725" cy="1000125"/>
          </a:xfrm>
          <a:prstGeom prst="rect">
            <a:avLst/>
          </a:prstGeom>
        </p:spPr>
        <p:txBody>
          <a:bodyPr wrap="none" fromWordArt="1">
            <a:prstTxWarp prst="textCanUp">
              <a:avLst>
                <a:gd name="adj" fmla="val 85713"/>
              </a:avLst>
            </a:prstTxWarp>
          </a:bodyPr>
          <a:lstStyle/>
          <a:p>
            <a:pPr algn="ctr"/>
            <a:r>
              <a:rPr lang="en-US" sz="2400" kern="10" dirty="0">
                <a:ln w="9525">
                  <a:solidFill>
                    <a:srgbClr val="000000"/>
                  </a:solidFill>
                  <a:round/>
                  <a:headEnd/>
                  <a:tailEnd/>
                </a:ln>
                <a:solidFill>
                  <a:srgbClr val="FF0000">
                    <a:alpha val="43137"/>
                  </a:srgbClr>
                </a:solidFill>
                <a:latin typeface="Arial Black"/>
              </a:rPr>
              <a:t>Static</a:t>
            </a:r>
            <a:r>
              <a:rPr lang="en-US" sz="2400" kern="10" dirty="0">
                <a:ln w="9525">
                  <a:solidFill>
                    <a:srgbClr val="000000"/>
                  </a:solidFill>
                  <a:round/>
                  <a:headEnd/>
                  <a:tailEnd/>
                </a:ln>
                <a:solidFill>
                  <a:srgbClr val="FFFF00">
                    <a:alpha val="43137"/>
                  </a:srgbClr>
                </a:solidFill>
                <a:latin typeface="Arial Black"/>
              </a:rPr>
              <a:t>, yet are used to manage dynamic resources!</a:t>
            </a:r>
          </a:p>
        </p:txBody>
      </p:sp>
      <p:sp>
        <p:nvSpPr>
          <p:cNvPr id="2" name="TextBox 1"/>
          <p:cNvSpPr txBox="1"/>
          <p:nvPr/>
        </p:nvSpPr>
        <p:spPr>
          <a:xfrm>
            <a:off x="-39688" y="76200"/>
            <a:ext cx="9144000" cy="1200329"/>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latin typeface="+mj-lt"/>
              </a:rPr>
              <a:t>IS THERE A PROBLEM WITH CONVENTIONAL FENCING?</a:t>
            </a:r>
            <a:endParaRPr lang="en-US" sz="3600" b="1"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39316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1519" y="-185206"/>
            <a:ext cx="9067800" cy="1600200"/>
          </a:xfrm>
        </p:spPr>
        <p:txBody>
          <a:bodyPr/>
          <a:lstStyle/>
          <a:p>
            <a:pPr eaLnBrk="1" hangingPunct="1"/>
            <a:r>
              <a:rPr lang="en-US" sz="2800" b="1" cap="all" dirty="0" smtClean="0">
                <a:solidFill>
                  <a:srgbClr val="FFFF00"/>
                </a:solidFill>
                <a:effectLst>
                  <a:outerShdw blurRad="38100" dist="38100" dir="2700000" algn="tl">
                    <a:srgbClr val="000000">
                      <a:alpha val="43137"/>
                    </a:srgbClr>
                  </a:outerShdw>
                </a:effectLst>
              </a:rPr>
              <a:t>After determining a proper STOCKING RATE -- THEN WHAT?</a:t>
            </a:r>
          </a:p>
        </p:txBody>
      </p:sp>
      <p:grpSp>
        <p:nvGrpSpPr>
          <p:cNvPr id="92163" name="Group 23"/>
          <p:cNvGrpSpPr>
            <a:grpSpLocks/>
          </p:cNvGrpSpPr>
          <p:nvPr/>
        </p:nvGrpSpPr>
        <p:grpSpPr bwMode="auto">
          <a:xfrm>
            <a:off x="227992" y="1389594"/>
            <a:ext cx="8592775" cy="5272087"/>
            <a:chOff x="163" y="1047"/>
            <a:chExt cx="5339" cy="3321"/>
          </a:xfrm>
        </p:grpSpPr>
        <p:sp>
          <p:nvSpPr>
            <p:cNvPr id="92169" name="AutoShape 4"/>
            <p:cNvSpPr>
              <a:spLocks noChangeAspect="1" noChangeArrowheads="1" noTextEdit="1"/>
            </p:cNvSpPr>
            <p:nvPr/>
          </p:nvSpPr>
          <p:spPr bwMode="auto">
            <a:xfrm>
              <a:off x="818" y="1231"/>
              <a:ext cx="4632" cy="3137"/>
            </a:xfrm>
            <a:prstGeom prst="rect">
              <a:avLst/>
            </a:prstGeom>
            <a:noFill/>
            <a:ln w="9525">
              <a:noFill/>
              <a:miter lim="800000"/>
              <a:headEnd/>
              <a:tailEnd/>
            </a:ln>
          </p:spPr>
          <p:txBody>
            <a:bodyPr/>
            <a:lstStyle/>
            <a:p>
              <a:endParaRPr lang="en-US" dirty="0">
                <a:solidFill>
                  <a:srgbClr val="FFFFFF"/>
                </a:solidFill>
              </a:endParaRPr>
            </a:p>
          </p:txBody>
        </p:sp>
        <p:sp>
          <p:nvSpPr>
            <p:cNvPr id="92170" name="Rectangle 5"/>
            <p:cNvSpPr>
              <a:spLocks noChangeArrowheads="1"/>
            </p:cNvSpPr>
            <p:nvPr/>
          </p:nvSpPr>
          <p:spPr bwMode="auto">
            <a:xfrm>
              <a:off x="444" y="1374"/>
              <a:ext cx="408" cy="192"/>
            </a:xfrm>
            <a:prstGeom prst="rect">
              <a:avLst/>
            </a:prstGeom>
            <a:noFill/>
            <a:ln w="9525">
              <a:noFill/>
              <a:miter lim="800000"/>
              <a:headEnd/>
              <a:tailEnd/>
            </a:ln>
          </p:spPr>
          <p:txBody>
            <a:bodyPr wrap="none" lIns="0" tIns="0" rIns="0" bIns="0">
              <a:spAutoFit/>
            </a:bodyPr>
            <a:lstStyle/>
            <a:p>
              <a:r>
                <a:rPr lang="en-US" sz="2000" b="1" dirty="0">
                  <a:solidFill>
                    <a:srgbClr val="000000"/>
                  </a:solidFill>
                </a:rPr>
                <a:t>1919</a:t>
              </a:r>
            </a:p>
          </p:txBody>
        </p:sp>
        <p:sp>
          <p:nvSpPr>
            <p:cNvPr id="92171" name="Rectangle 6"/>
            <p:cNvSpPr>
              <a:spLocks noChangeArrowheads="1"/>
            </p:cNvSpPr>
            <p:nvPr/>
          </p:nvSpPr>
          <p:spPr bwMode="auto">
            <a:xfrm>
              <a:off x="4464" y="3656"/>
              <a:ext cx="412" cy="194"/>
            </a:xfrm>
            <a:prstGeom prst="rect">
              <a:avLst/>
            </a:prstGeom>
            <a:noFill/>
            <a:ln w="9525">
              <a:noFill/>
              <a:miter lim="800000"/>
              <a:headEnd/>
              <a:tailEnd/>
            </a:ln>
          </p:spPr>
          <p:txBody>
            <a:bodyPr wrap="none" lIns="0" tIns="0" rIns="0" bIns="0">
              <a:spAutoFit/>
            </a:bodyPr>
            <a:lstStyle/>
            <a:p>
              <a:r>
                <a:rPr lang="en-US" sz="2000" b="1" dirty="0" smtClean="0">
                  <a:solidFill>
                    <a:srgbClr val="000000"/>
                  </a:solidFill>
                </a:rPr>
                <a:t>2011</a:t>
              </a:r>
              <a:endParaRPr lang="en-US" sz="2000" b="1" dirty="0">
                <a:solidFill>
                  <a:srgbClr val="000000"/>
                </a:solidFill>
              </a:endParaRPr>
            </a:p>
          </p:txBody>
        </p:sp>
        <p:sp>
          <p:nvSpPr>
            <p:cNvPr id="92172" name="Rectangle 7"/>
            <p:cNvSpPr>
              <a:spLocks noChangeArrowheads="1"/>
            </p:cNvSpPr>
            <p:nvPr/>
          </p:nvSpPr>
          <p:spPr bwMode="auto">
            <a:xfrm>
              <a:off x="791" y="1063"/>
              <a:ext cx="4711" cy="288"/>
            </a:xfrm>
            <a:prstGeom prst="rect">
              <a:avLst/>
            </a:prstGeom>
            <a:noFill/>
            <a:ln w="9525">
              <a:noFill/>
              <a:miter lim="800000"/>
              <a:headEnd/>
              <a:tailEnd/>
            </a:ln>
          </p:spPr>
          <p:txBody>
            <a:bodyPr wrap="square" lIns="0" tIns="0" rIns="0" bIns="0">
              <a:spAutoFit/>
            </a:bodyPr>
            <a:lstStyle/>
            <a:p>
              <a:r>
                <a:rPr lang="en-US" sz="1500" dirty="0">
                  <a:solidFill>
                    <a:srgbClr val="000000"/>
                  </a:solidFill>
                </a:rPr>
                <a:t>“Next to proper stocking, </a:t>
              </a:r>
              <a:r>
                <a:rPr lang="en-US" sz="1500" b="1" dirty="0">
                  <a:solidFill>
                    <a:srgbClr val="FFFF00"/>
                  </a:solidFill>
                  <a:effectLst>
                    <a:outerShdw blurRad="38100" dist="38100" dir="2700000" algn="tl">
                      <a:srgbClr val="000000">
                        <a:alpha val="43137"/>
                      </a:srgbClr>
                    </a:outerShdw>
                  </a:effectLst>
                </a:rPr>
                <a:t>distribution</a:t>
              </a:r>
              <a:r>
                <a:rPr lang="en-US" sz="1500" b="1" dirty="0">
                  <a:solidFill>
                    <a:srgbClr val="000000"/>
                  </a:solidFill>
                </a:rPr>
                <a:t> </a:t>
              </a:r>
              <a:r>
                <a:rPr lang="en-US" sz="1500" dirty="0">
                  <a:solidFill>
                    <a:srgbClr val="000000"/>
                  </a:solidFill>
                </a:rPr>
                <a:t>of stock on the range </a:t>
              </a:r>
              <a:r>
                <a:rPr lang="en-US" sz="1500" dirty="0" smtClean="0">
                  <a:solidFill>
                    <a:srgbClr val="000000"/>
                  </a:solidFill>
                </a:rPr>
                <a:t>is </a:t>
              </a:r>
              <a:r>
                <a:rPr lang="en-US" sz="1500" dirty="0">
                  <a:solidFill>
                    <a:srgbClr val="000000"/>
                  </a:solidFill>
                </a:rPr>
                <a:t>the most important </a:t>
              </a:r>
              <a:r>
                <a:rPr lang="en-US" sz="1500" dirty="0" smtClean="0">
                  <a:solidFill>
                    <a:srgbClr val="000000"/>
                  </a:solidFill>
                </a:rPr>
                <a:t>	feature </a:t>
              </a:r>
              <a:r>
                <a:rPr lang="en-US" sz="1500" dirty="0">
                  <a:solidFill>
                    <a:srgbClr val="000000"/>
                  </a:solidFill>
                </a:rPr>
                <a:t>of range management.” </a:t>
              </a:r>
              <a:endParaRPr lang="en-US" sz="1600" i="1" u="sng" dirty="0">
                <a:solidFill>
                  <a:srgbClr val="000000"/>
                </a:solidFill>
              </a:endParaRPr>
            </a:p>
          </p:txBody>
        </p:sp>
        <p:sp>
          <p:nvSpPr>
            <p:cNvPr id="92173" name="Rectangle 10"/>
            <p:cNvSpPr>
              <a:spLocks noChangeArrowheads="1"/>
            </p:cNvSpPr>
            <p:nvPr/>
          </p:nvSpPr>
          <p:spPr bwMode="auto">
            <a:xfrm>
              <a:off x="1158" y="1449"/>
              <a:ext cx="4344" cy="174"/>
            </a:xfrm>
            <a:prstGeom prst="rect">
              <a:avLst/>
            </a:prstGeom>
            <a:noFill/>
            <a:ln w="9525">
              <a:noFill/>
              <a:miter lim="800000"/>
              <a:headEnd/>
              <a:tailEnd/>
            </a:ln>
          </p:spPr>
          <p:txBody>
            <a:bodyPr wrap="square" lIns="0" tIns="0" rIns="0" bIns="0">
              <a:spAutoFit/>
            </a:bodyPr>
            <a:lstStyle/>
            <a:p>
              <a:r>
                <a:rPr lang="en-US" sz="900" dirty="0" err="1" smtClean="0">
                  <a:solidFill>
                    <a:srgbClr val="000000"/>
                  </a:solidFill>
                </a:rPr>
                <a:t>Jardine</a:t>
              </a:r>
              <a:r>
                <a:rPr lang="en-US" sz="900" dirty="0" smtClean="0">
                  <a:solidFill>
                    <a:srgbClr val="000000"/>
                  </a:solidFill>
                </a:rPr>
                <a:t> J. T., and Anderson, M. (1919). Range management on the National Forest.  U. S. Department of Agriculture Forest Service 	Bulletin No. 790. </a:t>
              </a:r>
              <a:endParaRPr lang="en-US" sz="900" dirty="0">
                <a:solidFill>
                  <a:srgbClr val="000000"/>
                </a:solidFill>
              </a:endParaRPr>
            </a:p>
          </p:txBody>
        </p:sp>
        <p:sp>
          <p:nvSpPr>
            <p:cNvPr id="92174" name="Rectangle 12"/>
            <p:cNvSpPr>
              <a:spLocks noChangeArrowheads="1"/>
            </p:cNvSpPr>
            <p:nvPr/>
          </p:nvSpPr>
          <p:spPr bwMode="auto">
            <a:xfrm rot="10800000" flipV="1">
              <a:off x="258" y="3898"/>
              <a:ext cx="4122" cy="145"/>
            </a:xfrm>
            <a:prstGeom prst="rect">
              <a:avLst/>
            </a:prstGeom>
            <a:noFill/>
            <a:ln w="9525">
              <a:noFill/>
              <a:miter lim="800000"/>
              <a:headEnd/>
              <a:tailEnd/>
            </a:ln>
          </p:spPr>
          <p:txBody>
            <a:bodyPr wrap="square" lIns="0" tIns="0" rIns="0" bIns="0">
              <a:spAutoFit/>
            </a:bodyPr>
            <a:lstStyle/>
            <a:p>
              <a:r>
                <a:rPr lang="en-US" sz="1500" dirty="0" smtClean="0">
                  <a:solidFill>
                    <a:srgbClr val="000000"/>
                  </a:solidFill>
                </a:rPr>
                <a:t>“</a:t>
              </a:r>
              <a:r>
                <a:rPr lang="en-US" sz="1500" b="1" dirty="0" smtClean="0">
                  <a:solidFill>
                    <a:srgbClr val="FFFF00"/>
                  </a:solidFill>
                  <a:effectLst>
                    <a:outerShdw blurRad="38100" dist="38100" dir="2700000" algn="tl">
                      <a:srgbClr val="000000">
                        <a:alpha val="43137"/>
                      </a:srgbClr>
                    </a:outerShdw>
                  </a:effectLst>
                </a:rPr>
                <a:t>Uneven use </a:t>
              </a:r>
              <a:r>
                <a:rPr lang="en-US" sz="1500" dirty="0" smtClean="0">
                  <a:solidFill>
                    <a:srgbClr val="000000"/>
                  </a:solidFill>
                </a:rPr>
                <a:t>of </a:t>
              </a:r>
              <a:r>
                <a:rPr lang="en-US" sz="1500" dirty="0">
                  <a:solidFill>
                    <a:srgbClr val="000000"/>
                  </a:solidFill>
                </a:rPr>
                <a:t>rangeland by livestock continues to </a:t>
              </a:r>
              <a:r>
                <a:rPr lang="en-US" sz="1500" dirty="0" smtClean="0">
                  <a:solidFill>
                    <a:srgbClr val="000000"/>
                  </a:solidFill>
                </a:rPr>
                <a:t>be a </a:t>
              </a:r>
              <a:r>
                <a:rPr lang="en-US" sz="1500" dirty="0">
                  <a:solidFill>
                    <a:srgbClr val="000000"/>
                  </a:solidFill>
                </a:rPr>
                <a:t>major problem . . . “</a:t>
              </a:r>
              <a:endParaRPr lang="en-US" sz="1600" dirty="0">
                <a:solidFill>
                  <a:srgbClr val="000000"/>
                </a:solidFill>
              </a:endParaRPr>
            </a:p>
          </p:txBody>
        </p:sp>
        <p:sp>
          <p:nvSpPr>
            <p:cNvPr id="92175" name="Rectangle 14"/>
            <p:cNvSpPr>
              <a:spLocks noChangeArrowheads="1"/>
            </p:cNvSpPr>
            <p:nvPr/>
          </p:nvSpPr>
          <p:spPr bwMode="auto">
            <a:xfrm>
              <a:off x="163" y="4264"/>
              <a:ext cx="4877" cy="87"/>
            </a:xfrm>
            <a:prstGeom prst="rect">
              <a:avLst/>
            </a:prstGeom>
            <a:noFill/>
            <a:ln w="9525">
              <a:noFill/>
              <a:miter lim="800000"/>
              <a:headEnd/>
              <a:tailEnd/>
            </a:ln>
          </p:spPr>
          <p:txBody>
            <a:bodyPr wrap="square" lIns="0" tIns="0" rIns="0" bIns="0">
              <a:spAutoFit/>
            </a:bodyPr>
            <a:lstStyle/>
            <a:p>
              <a:r>
                <a:rPr lang="en-US" sz="900" dirty="0">
                  <a:solidFill>
                    <a:srgbClr val="000000"/>
                  </a:solidFill>
                </a:rPr>
                <a:t>Holechek</a:t>
              </a:r>
              <a:r>
                <a:rPr lang="en-US" sz="900" dirty="0" smtClean="0">
                  <a:solidFill>
                    <a:srgbClr val="000000"/>
                  </a:solidFill>
                </a:rPr>
                <a:t>, J. L.,  </a:t>
              </a:r>
              <a:r>
                <a:rPr lang="en-US" sz="900" dirty="0">
                  <a:solidFill>
                    <a:srgbClr val="000000"/>
                  </a:solidFill>
                </a:rPr>
                <a:t>Pieper</a:t>
              </a:r>
              <a:r>
                <a:rPr lang="en-US" sz="900" dirty="0" smtClean="0">
                  <a:solidFill>
                    <a:srgbClr val="000000"/>
                  </a:solidFill>
                </a:rPr>
                <a:t>, R. D., and  </a:t>
              </a:r>
              <a:r>
                <a:rPr lang="en-US" sz="900" dirty="0" err="1" smtClean="0">
                  <a:solidFill>
                    <a:srgbClr val="000000"/>
                  </a:solidFill>
                </a:rPr>
                <a:t>Herbel</a:t>
              </a:r>
              <a:r>
                <a:rPr lang="en-US" sz="900" dirty="0" smtClean="0">
                  <a:solidFill>
                    <a:srgbClr val="000000"/>
                  </a:solidFill>
                </a:rPr>
                <a:t>, C. H.  (2011). ‘Range Management: Principles and Practices.’ 6</a:t>
              </a:r>
              <a:r>
                <a:rPr lang="en-US" sz="900" baseline="30000" dirty="0" smtClean="0">
                  <a:solidFill>
                    <a:srgbClr val="000000"/>
                  </a:solidFill>
                </a:rPr>
                <a:t>th</a:t>
              </a:r>
              <a:r>
                <a:rPr lang="en-US" sz="900" dirty="0" smtClean="0">
                  <a:solidFill>
                    <a:srgbClr val="000000"/>
                  </a:solidFill>
                </a:rPr>
                <a:t> Ed. (Pearson Education, Inc.: New Jersey.)</a:t>
              </a:r>
              <a:endParaRPr lang="en-US" sz="900" dirty="0">
                <a:solidFill>
                  <a:srgbClr val="000000"/>
                </a:solidFill>
              </a:endParaRPr>
            </a:p>
          </p:txBody>
        </p:sp>
        <p:sp>
          <p:nvSpPr>
            <p:cNvPr id="92176" name="Freeform 16"/>
            <p:cNvSpPr>
              <a:spLocks/>
            </p:cNvSpPr>
            <p:nvPr/>
          </p:nvSpPr>
          <p:spPr bwMode="auto">
            <a:xfrm>
              <a:off x="432" y="1047"/>
              <a:ext cx="4332" cy="3058"/>
            </a:xfrm>
            <a:custGeom>
              <a:avLst/>
              <a:gdLst>
                <a:gd name="T0" fmla="*/ 23 w 4335"/>
                <a:gd name="T1" fmla="*/ 0 h 3097"/>
                <a:gd name="T2" fmla="*/ 4290 w 4335"/>
                <a:gd name="T3" fmla="*/ 2531 h 3097"/>
                <a:gd name="T4" fmla="*/ 4267 w 4335"/>
                <a:gd name="T5" fmla="*/ 2560 h 3097"/>
                <a:gd name="T6" fmla="*/ 0 w 4335"/>
                <a:gd name="T7" fmla="*/ 35 h 3097"/>
                <a:gd name="T8" fmla="*/ 23 w 4335"/>
                <a:gd name="T9" fmla="*/ 0 h 3097"/>
                <a:gd name="T10" fmla="*/ 0 60000 65536"/>
                <a:gd name="T11" fmla="*/ 0 60000 65536"/>
                <a:gd name="T12" fmla="*/ 0 60000 65536"/>
                <a:gd name="T13" fmla="*/ 0 60000 65536"/>
                <a:gd name="T14" fmla="*/ 0 60000 65536"/>
                <a:gd name="T15" fmla="*/ 0 w 4335"/>
                <a:gd name="T16" fmla="*/ 0 h 3097"/>
                <a:gd name="T17" fmla="*/ 4335 w 4335"/>
                <a:gd name="T18" fmla="*/ 3097 h 3097"/>
              </a:gdLst>
              <a:ahLst/>
              <a:cxnLst>
                <a:cxn ang="T10">
                  <a:pos x="T0" y="T1"/>
                </a:cxn>
                <a:cxn ang="T11">
                  <a:pos x="T2" y="T3"/>
                </a:cxn>
                <a:cxn ang="T12">
                  <a:pos x="T4" y="T5"/>
                </a:cxn>
                <a:cxn ang="T13">
                  <a:pos x="T6" y="T7"/>
                </a:cxn>
                <a:cxn ang="T14">
                  <a:pos x="T8" y="T9"/>
                </a:cxn>
              </a:cxnLst>
              <a:rect l="T15" t="T16" r="T17" b="T18"/>
              <a:pathLst>
                <a:path w="4335" h="3097">
                  <a:moveTo>
                    <a:pt x="23" y="0"/>
                  </a:moveTo>
                  <a:lnTo>
                    <a:pt x="4335" y="3062"/>
                  </a:lnTo>
                  <a:lnTo>
                    <a:pt x="4312" y="3097"/>
                  </a:lnTo>
                  <a:lnTo>
                    <a:pt x="0" y="35"/>
                  </a:lnTo>
                  <a:lnTo>
                    <a:pt x="23" y="0"/>
                  </a:lnTo>
                  <a:close/>
                </a:path>
              </a:pathLst>
            </a:custGeom>
            <a:solidFill>
              <a:srgbClr val="000F0F"/>
            </a:solidFill>
            <a:ln w="9525">
              <a:noFill/>
              <a:round/>
              <a:headEnd/>
              <a:tailEnd/>
            </a:ln>
          </p:spPr>
          <p:txBody>
            <a:bodyPr/>
            <a:lstStyle/>
            <a:p>
              <a:endParaRPr lang="en-US" dirty="0">
                <a:solidFill>
                  <a:srgbClr val="FFFFFF"/>
                </a:solidFill>
              </a:endParaRPr>
            </a:p>
          </p:txBody>
        </p:sp>
        <p:sp>
          <p:nvSpPr>
            <p:cNvPr id="92177" name="Text Box 17"/>
            <p:cNvSpPr txBox="1">
              <a:spLocks noChangeArrowheads="1"/>
            </p:cNvSpPr>
            <p:nvPr/>
          </p:nvSpPr>
          <p:spPr bwMode="auto">
            <a:xfrm rot="2115740">
              <a:off x="1262" y="2300"/>
              <a:ext cx="1670" cy="233"/>
            </a:xfrm>
            <a:prstGeom prst="rect">
              <a:avLst/>
            </a:prstGeom>
            <a:noFill/>
            <a:ln w="9525">
              <a:noFill/>
              <a:miter lim="800000"/>
              <a:headEnd/>
              <a:tailEnd/>
            </a:ln>
          </p:spPr>
          <p:txBody>
            <a:bodyPr wrap="none">
              <a:spAutoFit/>
            </a:bodyPr>
            <a:lstStyle/>
            <a:p>
              <a:r>
                <a:rPr lang="en-US" dirty="0" smtClean="0">
                  <a:solidFill>
                    <a:srgbClr val="04080C"/>
                  </a:solidFill>
                </a:rPr>
                <a:t>92 </a:t>
              </a:r>
              <a:r>
                <a:rPr lang="en-US" dirty="0">
                  <a:solidFill>
                    <a:srgbClr val="04080C"/>
                  </a:solidFill>
                </a:rPr>
                <a:t>YEARS &amp; COUNTING </a:t>
              </a:r>
            </a:p>
          </p:txBody>
        </p:sp>
      </p:grpSp>
      <p:grpSp>
        <p:nvGrpSpPr>
          <p:cNvPr id="92164" name="Group 18"/>
          <p:cNvGrpSpPr>
            <a:grpSpLocks/>
          </p:cNvGrpSpPr>
          <p:nvPr/>
        </p:nvGrpSpPr>
        <p:grpSpPr bwMode="auto">
          <a:xfrm>
            <a:off x="8077200" y="6396038"/>
            <a:ext cx="1066800" cy="461962"/>
            <a:chOff x="3216" y="4027"/>
            <a:chExt cx="672" cy="291"/>
          </a:xfrm>
        </p:grpSpPr>
        <p:grpSp>
          <p:nvGrpSpPr>
            <p:cNvPr id="92165" name="Group 19"/>
            <p:cNvGrpSpPr>
              <a:grpSpLocks/>
            </p:cNvGrpSpPr>
            <p:nvPr/>
          </p:nvGrpSpPr>
          <p:grpSpPr bwMode="auto">
            <a:xfrm>
              <a:off x="3216" y="4027"/>
              <a:ext cx="263" cy="291"/>
              <a:chOff x="288" y="3840"/>
              <a:chExt cx="282" cy="384"/>
            </a:xfrm>
          </p:grpSpPr>
          <p:pic>
            <p:nvPicPr>
              <p:cNvPr id="92167" name="Picture 20"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92168" name="Picture 21"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92166" name="Text Box 22"/>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extLst>
      <p:ext uri="{BB962C8B-B14F-4D97-AF65-F5344CB8AC3E}">
        <p14:creationId xmlns:p14="http://schemas.microsoft.com/office/powerpoint/2010/main" val="3128582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52400"/>
            <a:ext cx="9144000" cy="1371600"/>
          </a:xfrm>
        </p:spPr>
        <p:txBody>
          <a:bodyPr/>
          <a:lstStyle/>
          <a:p>
            <a:r>
              <a:rPr lang="en-US" sz="2400" b="1" cap="all" dirty="0">
                <a:solidFill>
                  <a:srgbClr val="FFFF00"/>
                </a:solidFill>
              </a:rPr>
              <a:t>An abbreviated timeline for animal control</a:t>
            </a:r>
          </a:p>
        </p:txBody>
      </p:sp>
      <p:sp>
        <p:nvSpPr>
          <p:cNvPr id="28675" name="Rectangle 3"/>
          <p:cNvSpPr>
            <a:spLocks noGrp="1" noChangeArrowheads="1"/>
          </p:cNvSpPr>
          <p:nvPr>
            <p:ph type="body" idx="1"/>
          </p:nvPr>
        </p:nvSpPr>
        <p:spPr>
          <a:xfrm>
            <a:off x="304800" y="1066799"/>
            <a:ext cx="8686800" cy="5675709"/>
          </a:xfrm>
        </p:spPr>
        <p:txBody>
          <a:bodyPr/>
          <a:lstStyle/>
          <a:p>
            <a:pPr marL="0" indent="0">
              <a:spcBef>
                <a:spcPct val="0"/>
              </a:spcBef>
              <a:buClr>
                <a:srgbClr val="000000"/>
              </a:buClr>
              <a:buNone/>
            </a:pPr>
            <a:endParaRPr lang="en-US" sz="1600" dirty="0" smtClean="0">
              <a:solidFill>
                <a:srgbClr val="000000"/>
              </a:solidFill>
              <a:effectLst/>
            </a:endParaRPr>
          </a:p>
          <a:p>
            <a:pPr>
              <a:spcBef>
                <a:spcPct val="0"/>
              </a:spcBef>
              <a:buClr>
                <a:srgbClr val="000000"/>
              </a:buClr>
            </a:pPr>
            <a:r>
              <a:rPr lang="en-US" sz="1600" dirty="0" smtClean="0">
                <a:solidFill>
                  <a:srgbClr val="000000"/>
                </a:solidFill>
                <a:effectLst/>
              </a:rPr>
              <a:t>2009 – Cattle gathered autonomously for the first time using DVF™ methodology</a:t>
            </a:r>
          </a:p>
          <a:p>
            <a:pPr>
              <a:spcBef>
                <a:spcPct val="0"/>
              </a:spcBef>
              <a:buClr>
                <a:srgbClr val="000000"/>
              </a:buClr>
            </a:pPr>
            <a:endParaRPr lang="en-US" sz="1600" dirty="0">
              <a:solidFill>
                <a:srgbClr val="000000"/>
              </a:solidFill>
              <a:effectLst/>
            </a:endParaRPr>
          </a:p>
          <a:p>
            <a:pPr>
              <a:spcBef>
                <a:spcPct val="0"/>
              </a:spcBef>
              <a:buClr>
                <a:srgbClr val="000000"/>
              </a:buClr>
            </a:pPr>
            <a:r>
              <a:rPr lang="en-US" sz="1600" dirty="0">
                <a:solidFill>
                  <a:srgbClr val="000000"/>
                </a:solidFill>
                <a:effectLst/>
              </a:rPr>
              <a:t>2004 – </a:t>
            </a:r>
            <a:r>
              <a:rPr lang="en-US" sz="1600" dirty="0" smtClean="0">
                <a:solidFill>
                  <a:srgbClr val="000000"/>
                </a:solidFill>
                <a:effectLst/>
              </a:rPr>
              <a:t>Began cooperation 4 May among USDA- </a:t>
            </a:r>
            <a:r>
              <a:rPr lang="en-US" sz="1600" dirty="0">
                <a:solidFill>
                  <a:srgbClr val="000000"/>
                </a:solidFill>
                <a:effectLst/>
              </a:rPr>
              <a:t>ARS, Future Segue, MIT, RIT, Dartmouth, </a:t>
            </a:r>
            <a:r>
              <a:rPr lang="en-US" sz="1600" dirty="0" smtClean="0">
                <a:solidFill>
                  <a:srgbClr val="000000"/>
                </a:solidFill>
                <a:effectLst/>
              </a:rPr>
              <a:t>		and CSIRO on virtual fencing research </a:t>
            </a:r>
          </a:p>
          <a:p>
            <a:pPr>
              <a:spcBef>
                <a:spcPct val="0"/>
              </a:spcBef>
              <a:buClr>
                <a:srgbClr val="000000"/>
              </a:buClr>
            </a:pPr>
            <a:endParaRPr lang="en-US" sz="1600" dirty="0">
              <a:solidFill>
                <a:srgbClr val="000000"/>
              </a:solidFill>
              <a:effectLst/>
            </a:endParaRPr>
          </a:p>
          <a:p>
            <a:pPr>
              <a:spcBef>
                <a:spcPct val="0"/>
              </a:spcBef>
              <a:buClr>
                <a:srgbClr val="000000"/>
              </a:buClr>
            </a:pPr>
            <a:r>
              <a:rPr lang="en-US" sz="1600" dirty="0" smtClean="0">
                <a:solidFill>
                  <a:srgbClr val="000000"/>
                </a:solidFill>
                <a:effectLst/>
              </a:rPr>
              <a:t>2003 – Proof-of-concept that directional virtual fencing (DVF™) can move animals 			over the landscape (Anderson et al.)</a:t>
            </a:r>
            <a:endParaRPr lang="en-US" sz="1600" dirty="0">
              <a:solidFill>
                <a:srgbClr val="000000"/>
              </a:solidFill>
              <a:effectLst/>
            </a:endParaRPr>
          </a:p>
          <a:p>
            <a:pPr>
              <a:spcBef>
                <a:spcPct val="0"/>
              </a:spcBef>
              <a:buClr>
                <a:srgbClr val="000000"/>
              </a:buClr>
            </a:pPr>
            <a:endParaRPr lang="en-US" sz="1600" dirty="0">
              <a:solidFill>
                <a:srgbClr val="000000"/>
              </a:solidFill>
              <a:effectLst/>
            </a:endParaRPr>
          </a:p>
          <a:p>
            <a:pPr>
              <a:spcBef>
                <a:spcPct val="0"/>
              </a:spcBef>
              <a:buClr>
                <a:srgbClr val="000000"/>
              </a:buClr>
            </a:pPr>
            <a:r>
              <a:rPr lang="en-US" sz="1600" dirty="0">
                <a:solidFill>
                  <a:srgbClr val="000000"/>
                </a:solidFill>
                <a:effectLst/>
              </a:rPr>
              <a:t>2001- 2002 – Proof-of-concept that DVF™ can hold animals (Anderson et al</a:t>
            </a:r>
            <a:r>
              <a:rPr lang="en-US" sz="1600" dirty="0" smtClean="0">
                <a:solidFill>
                  <a:srgbClr val="000000"/>
                </a:solidFill>
                <a:effectLst/>
              </a:rPr>
              <a:t>.)</a:t>
            </a:r>
          </a:p>
          <a:p>
            <a:pPr>
              <a:spcBef>
                <a:spcPct val="0"/>
              </a:spcBef>
              <a:buClr>
                <a:srgbClr val="000000"/>
              </a:buClr>
            </a:pPr>
            <a:endParaRPr lang="en-US" sz="1600" dirty="0">
              <a:solidFill>
                <a:srgbClr val="000000"/>
              </a:solidFill>
              <a:effectLst/>
            </a:endParaRPr>
          </a:p>
          <a:p>
            <a:pPr>
              <a:spcBef>
                <a:spcPct val="0"/>
              </a:spcBef>
              <a:buClr>
                <a:srgbClr val="000000"/>
              </a:buClr>
            </a:pPr>
            <a:r>
              <a:rPr lang="en-US" sz="1600" dirty="0" smtClean="0">
                <a:solidFill>
                  <a:srgbClr val="0000FF"/>
                </a:solidFill>
                <a:effectLst/>
              </a:rPr>
              <a:t>2001 – </a:t>
            </a:r>
            <a:r>
              <a:rPr lang="en-US" sz="1600" dirty="0">
                <a:solidFill>
                  <a:srgbClr val="0000FF"/>
                </a:solidFill>
                <a:effectLst/>
              </a:rPr>
              <a:t>F</a:t>
            </a:r>
            <a:r>
              <a:rPr lang="en-US" sz="1600" dirty="0" smtClean="0">
                <a:solidFill>
                  <a:srgbClr val="0000FF"/>
                </a:solidFill>
                <a:effectLst/>
              </a:rPr>
              <a:t>irst time (April) cuing based on using global satellite navigation system (GPS)</a:t>
            </a:r>
            <a:endParaRPr lang="en-US" sz="1600" dirty="0">
              <a:solidFill>
                <a:srgbClr val="0000FF"/>
              </a:solidFill>
              <a:effectLst/>
            </a:endParaRPr>
          </a:p>
          <a:p>
            <a:pPr>
              <a:spcBef>
                <a:spcPct val="0"/>
              </a:spcBef>
              <a:buClr>
                <a:srgbClr val="000000"/>
              </a:buClr>
              <a:buFont typeface="Wingdings" pitchFamily="2" charset="2"/>
              <a:buNone/>
            </a:pPr>
            <a:r>
              <a:rPr lang="en-US" sz="1600" dirty="0">
                <a:solidFill>
                  <a:srgbClr val="000000"/>
                </a:solidFill>
                <a:effectLst/>
              </a:rPr>
              <a:t> </a:t>
            </a:r>
          </a:p>
          <a:p>
            <a:pPr>
              <a:spcBef>
                <a:spcPct val="0"/>
              </a:spcBef>
              <a:buClr>
                <a:srgbClr val="000000"/>
              </a:buClr>
            </a:pPr>
            <a:r>
              <a:rPr lang="en-US" sz="1600" dirty="0">
                <a:solidFill>
                  <a:srgbClr val="000000"/>
                </a:solidFill>
                <a:effectLst/>
              </a:rPr>
              <a:t>1999 – First large scale study involving virtual fencing and cattle (Tiedemann et al.)</a:t>
            </a:r>
          </a:p>
          <a:p>
            <a:pPr>
              <a:spcBef>
                <a:spcPct val="0"/>
              </a:spcBef>
              <a:buClr>
                <a:srgbClr val="000000"/>
              </a:buClr>
            </a:pPr>
            <a:endParaRPr lang="en-US" sz="1600" dirty="0">
              <a:solidFill>
                <a:srgbClr val="000000"/>
              </a:solidFill>
              <a:effectLst/>
            </a:endParaRPr>
          </a:p>
          <a:p>
            <a:pPr>
              <a:spcBef>
                <a:spcPct val="0"/>
              </a:spcBef>
              <a:buClr>
                <a:srgbClr val="000000"/>
              </a:buClr>
            </a:pPr>
            <a:r>
              <a:rPr lang="en-US" sz="1600" dirty="0">
                <a:solidFill>
                  <a:srgbClr val="000000"/>
                </a:solidFill>
                <a:effectLst/>
              </a:rPr>
              <a:t>1989 – First report on livestock containment using virtual fencing (Fay et al.)</a:t>
            </a:r>
          </a:p>
          <a:p>
            <a:pPr>
              <a:spcBef>
                <a:spcPct val="0"/>
              </a:spcBef>
              <a:buClr>
                <a:srgbClr val="000000"/>
              </a:buClr>
              <a:buFont typeface="Wingdings" pitchFamily="2" charset="2"/>
              <a:buNone/>
            </a:pPr>
            <a:endParaRPr lang="en-US" sz="1600" dirty="0">
              <a:solidFill>
                <a:srgbClr val="000000"/>
              </a:solidFill>
              <a:effectLst/>
            </a:endParaRPr>
          </a:p>
          <a:p>
            <a:pPr>
              <a:spcBef>
                <a:spcPct val="0"/>
              </a:spcBef>
              <a:buClr>
                <a:srgbClr val="000000"/>
              </a:buClr>
            </a:pPr>
            <a:r>
              <a:rPr lang="en-US" sz="1600" dirty="0">
                <a:solidFill>
                  <a:srgbClr val="000000"/>
                </a:solidFill>
                <a:effectLst/>
              </a:rPr>
              <a:t>1974 – First commercial virtual fencing for pets (Richard Peck)</a:t>
            </a:r>
          </a:p>
          <a:p>
            <a:pPr>
              <a:spcBef>
                <a:spcPct val="0"/>
              </a:spcBef>
              <a:buClr>
                <a:srgbClr val="000000"/>
              </a:buClr>
            </a:pPr>
            <a:endParaRPr lang="en-US" sz="1600" dirty="0">
              <a:solidFill>
                <a:srgbClr val="000000"/>
              </a:solidFill>
              <a:effectLst/>
            </a:endParaRPr>
          </a:p>
          <a:p>
            <a:pPr>
              <a:spcBef>
                <a:spcPct val="0"/>
              </a:spcBef>
              <a:buClr>
                <a:srgbClr val="000000"/>
              </a:buClr>
            </a:pPr>
            <a:r>
              <a:rPr lang="en-US" sz="1600" dirty="0">
                <a:solidFill>
                  <a:srgbClr val="000000"/>
                </a:solidFill>
                <a:effectLst/>
              </a:rPr>
              <a:t>1938 – Early use of electric fencing (Bill Gallagher) </a:t>
            </a:r>
          </a:p>
          <a:p>
            <a:pPr>
              <a:spcBef>
                <a:spcPct val="0"/>
              </a:spcBef>
              <a:buClr>
                <a:srgbClr val="000000"/>
              </a:buClr>
            </a:pPr>
            <a:endParaRPr lang="en-US" sz="1600" dirty="0">
              <a:solidFill>
                <a:srgbClr val="000000"/>
              </a:solidFill>
              <a:effectLst/>
            </a:endParaRPr>
          </a:p>
          <a:p>
            <a:pPr>
              <a:spcBef>
                <a:spcPct val="0"/>
              </a:spcBef>
              <a:buClr>
                <a:srgbClr val="000000"/>
              </a:buClr>
            </a:pPr>
            <a:r>
              <a:rPr lang="en-US" sz="1600" dirty="0">
                <a:solidFill>
                  <a:srgbClr val="000000"/>
                </a:solidFill>
                <a:effectLst/>
              </a:rPr>
              <a:t>1874 – Barbed wire patented (Joseph Glidden)</a:t>
            </a:r>
          </a:p>
          <a:p>
            <a:pPr>
              <a:spcBef>
                <a:spcPct val="0"/>
              </a:spcBef>
              <a:buClr>
                <a:srgbClr val="000000"/>
              </a:buClr>
              <a:buFont typeface="Wingdings" pitchFamily="2" charset="2"/>
              <a:buNone/>
            </a:pPr>
            <a:endParaRPr lang="en-US" sz="1600" dirty="0">
              <a:solidFill>
                <a:srgbClr val="000000"/>
              </a:solidFill>
              <a:effectLst/>
            </a:endParaRPr>
          </a:p>
        </p:txBody>
      </p:sp>
      <p:grpSp>
        <p:nvGrpSpPr>
          <p:cNvPr id="28676" name="Group 4"/>
          <p:cNvGrpSpPr>
            <a:grpSpLocks/>
          </p:cNvGrpSpPr>
          <p:nvPr/>
        </p:nvGrpSpPr>
        <p:grpSpPr bwMode="auto">
          <a:xfrm>
            <a:off x="8077200" y="6396038"/>
            <a:ext cx="1066800" cy="461962"/>
            <a:chOff x="3216" y="4027"/>
            <a:chExt cx="672" cy="291"/>
          </a:xfrm>
        </p:grpSpPr>
        <p:grpSp>
          <p:nvGrpSpPr>
            <p:cNvPr id="28677" name="Group 5"/>
            <p:cNvGrpSpPr>
              <a:grpSpLocks/>
            </p:cNvGrpSpPr>
            <p:nvPr/>
          </p:nvGrpSpPr>
          <p:grpSpPr bwMode="auto">
            <a:xfrm>
              <a:off x="3216" y="4027"/>
              <a:ext cx="263" cy="291"/>
              <a:chOff x="288" y="3840"/>
              <a:chExt cx="282" cy="384"/>
            </a:xfrm>
          </p:grpSpPr>
          <p:pic>
            <p:nvPicPr>
              <p:cNvPr id="28678" name="Picture 6"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extLst>
                <a:ext uri="{909E8E84-426E-40DD-AFC4-6F175D3DCCD1}">
                  <a14:hiddenFill xmlns:a14="http://schemas.microsoft.com/office/drawing/2010/main">
                    <a:solidFill>
                      <a:srgbClr val="FFFFFF"/>
                    </a:solidFill>
                  </a14:hiddenFill>
                </a:ext>
              </a:extLst>
            </p:spPr>
          </p:pic>
          <p:pic>
            <p:nvPicPr>
              <p:cNvPr id="28679" name="Picture 7"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28680"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AU" dirty="0">
                  <a:latin typeface="Comic Sans MS" pitchFamily="66" charset="0"/>
                </a:rPr>
                <a:t>JER</a:t>
              </a:r>
            </a:p>
          </p:txBody>
        </p:sp>
      </p:grpSp>
    </p:spTree>
    <p:extLst>
      <p:ext uri="{BB962C8B-B14F-4D97-AF65-F5344CB8AC3E}">
        <p14:creationId xmlns:p14="http://schemas.microsoft.com/office/powerpoint/2010/main" val="3270918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Rot="1" noChangeArrowheads="1"/>
          </p:cNvSpPr>
          <p:nvPr>
            <p:ph type="title"/>
          </p:nvPr>
        </p:nvSpPr>
        <p:spPr>
          <a:xfrm>
            <a:off x="-5499" y="304800"/>
            <a:ext cx="9144000" cy="1143000"/>
          </a:xfrm>
        </p:spPr>
        <p:txBody>
          <a:bodyPr/>
          <a:lstStyle/>
          <a:p>
            <a:r>
              <a:rPr lang="en-US" sz="3200" b="1" i="1" dirty="0">
                <a:solidFill>
                  <a:srgbClr val="FFFF00"/>
                </a:solidFill>
              </a:rPr>
              <a:t>“AS THE </a:t>
            </a:r>
            <a:r>
              <a:rPr lang="en-US" sz="3200" b="1" i="1" dirty="0" smtClean="0">
                <a:solidFill>
                  <a:srgbClr val="FFFF00"/>
                </a:solidFill>
              </a:rPr>
              <a:t> EYES AND HEAD GO --- SO </a:t>
            </a:r>
            <a:r>
              <a:rPr lang="en-US" sz="3200" b="1" i="1" dirty="0">
                <a:solidFill>
                  <a:srgbClr val="FFFF00"/>
                </a:solidFill>
              </a:rPr>
              <a:t>SHALL THE BODY FOLLOW “</a:t>
            </a:r>
            <a:endParaRPr lang="en-US" b="1" i="1" dirty="0">
              <a:solidFill>
                <a:srgbClr val="FFFF00"/>
              </a:solidFill>
            </a:endParaRPr>
          </a:p>
        </p:txBody>
      </p:sp>
      <p:pic>
        <p:nvPicPr>
          <p:cNvPr id="72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03600"/>
            <a:ext cx="0" cy="4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20902" name="Group 6"/>
          <p:cNvGrpSpPr>
            <a:grpSpLocks/>
          </p:cNvGrpSpPr>
          <p:nvPr/>
        </p:nvGrpSpPr>
        <p:grpSpPr bwMode="auto">
          <a:xfrm>
            <a:off x="8077200" y="6396038"/>
            <a:ext cx="1066800" cy="461962"/>
            <a:chOff x="3216" y="4027"/>
            <a:chExt cx="672" cy="291"/>
          </a:xfrm>
        </p:grpSpPr>
        <p:grpSp>
          <p:nvGrpSpPr>
            <p:cNvPr id="720903" name="Group 7"/>
            <p:cNvGrpSpPr>
              <a:grpSpLocks/>
            </p:cNvGrpSpPr>
            <p:nvPr/>
          </p:nvGrpSpPr>
          <p:grpSpPr bwMode="auto">
            <a:xfrm>
              <a:off x="3216" y="4027"/>
              <a:ext cx="263" cy="291"/>
              <a:chOff x="288" y="3840"/>
              <a:chExt cx="282" cy="384"/>
            </a:xfrm>
          </p:grpSpPr>
          <p:pic>
            <p:nvPicPr>
              <p:cNvPr id="720904" name="Picture 8"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extLst>
                <a:ext uri="{909E8E84-426E-40DD-AFC4-6F175D3DCCD1}">
                  <a14:hiddenFill xmlns:a14="http://schemas.microsoft.com/office/drawing/2010/main">
                    <a:solidFill>
                      <a:srgbClr val="FFFFFF"/>
                    </a:solidFill>
                  </a14:hiddenFill>
                </a:ext>
              </a:extLst>
            </p:spPr>
          </p:pic>
          <p:pic>
            <p:nvPicPr>
              <p:cNvPr id="720905" name="Picture 9"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720906" name="Text Box 10"/>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smtClean="0">
                  <a:solidFill>
                    <a:srgbClr val="FFFFFF"/>
                  </a:solidFill>
                  <a:latin typeface="Comic Sans MS" pitchFamily="66" charset="0"/>
                </a:rPr>
                <a:t>JER</a:t>
              </a:r>
            </a:p>
          </p:txBody>
        </p:sp>
      </p:grpSp>
      <p:sp>
        <p:nvSpPr>
          <p:cNvPr id="2" name="Rectangle 1"/>
          <p:cNvSpPr/>
          <p:nvPr/>
        </p:nvSpPr>
        <p:spPr>
          <a:xfrm>
            <a:off x="762000" y="2617766"/>
            <a:ext cx="3101975" cy="1708160"/>
          </a:xfrm>
          <a:prstGeom prst="rect">
            <a:avLst/>
          </a:prstGeom>
        </p:spPr>
        <p:txBody>
          <a:bodyPr wrap="square">
            <a:spAutoFit/>
          </a:bodyPr>
          <a:lstStyle/>
          <a:p>
            <a:r>
              <a:rPr lang="en-US" sz="1200" b="1" dirty="0">
                <a:effectLst>
                  <a:outerShdw blurRad="38100" dist="38100" dir="2700000" algn="tl">
                    <a:srgbClr val="000000">
                      <a:alpha val="43137"/>
                    </a:srgbClr>
                  </a:outerShdw>
                </a:effectLst>
              </a:rPr>
              <a:t>“...TO HANDLE SEVERAL YOKES THE </a:t>
            </a:r>
          </a:p>
          <a:p>
            <a:r>
              <a:rPr lang="en-US" sz="1200" b="1" dirty="0">
                <a:effectLst>
                  <a:outerShdw blurRad="38100" dist="38100" dir="2700000" algn="tl">
                    <a:srgbClr val="000000">
                      <a:alpha val="43137"/>
                    </a:srgbClr>
                  </a:outerShdw>
                </a:effectLst>
              </a:rPr>
              <a:t>DRIVER WOULD SNAP THE WHIP </a:t>
            </a:r>
            <a:r>
              <a:rPr lang="en-US" sz="1200" b="1" dirty="0" smtClean="0">
                <a:effectLst>
                  <a:outerShdw blurRad="38100" dist="38100" dir="2700000" algn="tl">
                    <a:srgbClr val="000000">
                      <a:alpha val="43137"/>
                    </a:srgbClr>
                  </a:outerShdw>
                </a:effectLst>
              </a:rPr>
              <a:t>OFF TO </a:t>
            </a:r>
            <a:r>
              <a:rPr lang="en-US" sz="1200" b="1" dirty="0">
                <a:effectLst>
                  <a:outerShdw blurRad="38100" dist="38100" dir="2700000" algn="tl">
                    <a:srgbClr val="000000">
                      <a:alpha val="43137"/>
                    </a:srgbClr>
                  </a:outerShdw>
                </a:effectLst>
              </a:rPr>
              <a:t>ONE SIDE OF THE LEAD YOKE AND THEY WOULD VEER (SHY) TOWARD THE OPPOSITE SIDE...”</a:t>
            </a:r>
          </a:p>
          <a:p>
            <a:r>
              <a:rPr lang="en-US" sz="1200" b="1" dirty="0">
                <a:effectLst>
                  <a:outerShdw blurRad="38100" dist="38100" dir="2700000" algn="tl">
                    <a:srgbClr val="000000">
                      <a:alpha val="43137"/>
                    </a:srgbClr>
                  </a:outerShdw>
                </a:effectLst>
              </a:rPr>
              <a:t> 		</a:t>
            </a:r>
          </a:p>
          <a:p>
            <a:r>
              <a:rPr lang="en-US" sz="1100" dirty="0" smtClean="0">
                <a:solidFill>
                  <a:srgbClr val="04080C"/>
                </a:solidFill>
              </a:rPr>
              <a:t>Davis, C. G.  (1996).  The Oskaloosa company:  </a:t>
            </a:r>
            <a:r>
              <a:rPr lang="en-US" sz="1100" dirty="0">
                <a:solidFill>
                  <a:srgbClr val="04080C"/>
                </a:solidFill>
              </a:rPr>
              <a:t>L</a:t>
            </a:r>
            <a:r>
              <a:rPr lang="en-US" sz="1100" dirty="0" smtClean="0">
                <a:solidFill>
                  <a:srgbClr val="04080C"/>
                </a:solidFill>
              </a:rPr>
              <a:t>ast wagon train to Skinners in </a:t>
            </a:r>
            <a:r>
              <a:rPr lang="en-US" sz="1100" b="1" dirty="0" smtClean="0">
                <a:solidFill>
                  <a:srgbClr val="0000FF"/>
                </a:solidFill>
              </a:rPr>
              <a:t>1847</a:t>
            </a:r>
            <a:r>
              <a:rPr lang="en-US" sz="1100" dirty="0" smtClean="0"/>
              <a:t>.  </a:t>
            </a:r>
            <a:r>
              <a:rPr lang="en-US" sz="1100" dirty="0" smtClean="0">
                <a:solidFill>
                  <a:srgbClr val="04080C"/>
                </a:solidFill>
              </a:rPr>
              <a:t>(Frontier Publications:  Portland OR.)  </a:t>
            </a:r>
            <a:endParaRPr lang="en-US" sz="1100" dirty="0">
              <a:solidFill>
                <a:srgbClr val="04080C"/>
              </a:solidFill>
            </a:endParaRPr>
          </a:p>
        </p:txBody>
      </p:sp>
      <p:pic>
        <p:nvPicPr>
          <p:cNvPr id="14339" name="Picture 3" descr="C:\Documents and Settings\danderso\Desktop\JER CRIOLLO COW HEADS 9-6-13\IMG_217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9018" r="11340" b="20036"/>
          <a:stretch/>
        </p:blipFill>
        <p:spPr bwMode="auto">
          <a:xfrm>
            <a:off x="4191000" y="3485021"/>
            <a:ext cx="3675197" cy="18947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02070" y="5146192"/>
            <a:ext cx="2036135" cy="261610"/>
          </a:xfrm>
          <a:prstGeom prst="rect">
            <a:avLst/>
          </a:prstGeom>
          <a:noFill/>
        </p:spPr>
        <p:txBody>
          <a:bodyPr wrap="none" rtlCol="0">
            <a:spAutoFit/>
          </a:bodyPr>
          <a:lstStyle/>
          <a:p>
            <a:r>
              <a:rPr lang="en-US" sz="1100" dirty="0" smtClean="0"/>
              <a:t>Sept. 6, 2013 JER </a:t>
            </a:r>
            <a:r>
              <a:rPr lang="en-US" sz="1100" dirty="0" err="1" smtClean="0"/>
              <a:t>Criollo</a:t>
            </a:r>
            <a:r>
              <a:rPr lang="en-US" sz="1100" dirty="0" smtClean="0"/>
              <a:t> Cow</a:t>
            </a:r>
            <a:endParaRPr lang="en-US" sz="1100" dirty="0"/>
          </a:p>
        </p:txBody>
      </p:sp>
      <p:sp>
        <p:nvSpPr>
          <p:cNvPr id="5" name="Bent Arrow 4"/>
          <p:cNvSpPr/>
          <p:nvPr/>
        </p:nvSpPr>
        <p:spPr bwMode="auto">
          <a:xfrm rot="5400000">
            <a:off x="5093622" y="3199737"/>
            <a:ext cx="1070171" cy="589421"/>
          </a:xfrm>
          <a:prstGeom prst="bentArrow">
            <a:avLst/>
          </a:prstGeom>
          <a:solidFill>
            <a:srgbClr val="FD0303"/>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ahoma" pitchFamily="34" charset="0"/>
              </a:rPr>
              <a:t> </a:t>
            </a:r>
          </a:p>
        </p:txBody>
      </p:sp>
      <p:sp>
        <p:nvSpPr>
          <p:cNvPr id="6" name="Flowchart: Process 5"/>
          <p:cNvSpPr/>
          <p:nvPr/>
        </p:nvSpPr>
        <p:spPr bwMode="auto">
          <a:xfrm>
            <a:off x="3810000" y="2959361"/>
            <a:ext cx="1523997" cy="155411"/>
          </a:xfrm>
          <a:prstGeom prst="flowChartProcess">
            <a:avLst/>
          </a:prstGeom>
          <a:solidFill>
            <a:srgbClr val="FD0303"/>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452369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0" y="162611"/>
            <a:ext cx="9067800" cy="909638"/>
          </a:xfrm>
        </p:spPr>
        <p:txBody>
          <a:bodyPr/>
          <a:lstStyle/>
          <a:p>
            <a:pPr eaLnBrk="1" hangingPunct="1">
              <a:defRPr/>
            </a:pPr>
            <a:r>
              <a:rPr lang="en-US" sz="2400" b="1" cap="all" dirty="0" smtClean="0">
                <a:solidFill>
                  <a:srgbClr val="FFFF00"/>
                </a:solidFill>
                <a:effectLst>
                  <a:outerShdw blurRad="38100" dist="38100" dir="2700000" algn="tl">
                    <a:srgbClr val="000000">
                      <a:alpha val="43137"/>
                    </a:srgbClr>
                  </a:outerShdw>
                </a:effectLst>
              </a:rPr>
              <a:t>Everything we do to animals teaches them “something” – the choice is ours on what we want them to learn.</a:t>
            </a:r>
            <a:endParaRPr lang="en-US" sz="3200" b="1" cap="all" dirty="0" smtClean="0">
              <a:solidFill>
                <a:srgbClr val="FFFF00"/>
              </a:solidFill>
              <a:effectLst>
                <a:outerShdw blurRad="38100" dist="38100" dir="2700000" algn="tl">
                  <a:srgbClr val="000000">
                    <a:alpha val="43137"/>
                  </a:srgbClr>
                </a:outerShdw>
              </a:effectLst>
            </a:endParaRPr>
          </a:p>
        </p:txBody>
      </p:sp>
      <p:sp>
        <p:nvSpPr>
          <p:cNvPr id="942083" name="Rectangle 3"/>
          <p:cNvSpPr>
            <a:spLocks noGrp="1" noChangeArrowheads="1"/>
          </p:cNvSpPr>
          <p:nvPr>
            <p:ph type="body" sz="half" idx="1"/>
          </p:nvPr>
        </p:nvSpPr>
        <p:spPr/>
        <p:txBody>
          <a:bodyPr/>
          <a:lstStyle/>
          <a:p>
            <a:pPr>
              <a:spcBef>
                <a:spcPct val="0"/>
              </a:spcBef>
              <a:buClrTx/>
              <a:buSzTx/>
              <a:buFontTx/>
              <a:buNone/>
              <a:defRPr/>
            </a:pPr>
            <a:endParaRPr lang="en-US" sz="4000" b="1" smtClean="0">
              <a:effectLst/>
            </a:endParaRPr>
          </a:p>
          <a:p>
            <a:pPr eaLnBrk="1" hangingPunct="1">
              <a:defRPr/>
            </a:pPr>
            <a:endParaRPr lang="en-US" sz="2800" smtClean="0"/>
          </a:p>
        </p:txBody>
      </p:sp>
      <p:grpSp>
        <p:nvGrpSpPr>
          <p:cNvPr id="29700" name="Group 4"/>
          <p:cNvGrpSpPr>
            <a:grpSpLocks/>
          </p:cNvGrpSpPr>
          <p:nvPr/>
        </p:nvGrpSpPr>
        <p:grpSpPr bwMode="auto">
          <a:xfrm>
            <a:off x="8077200" y="6396038"/>
            <a:ext cx="1066800" cy="461962"/>
            <a:chOff x="3216" y="4027"/>
            <a:chExt cx="672" cy="291"/>
          </a:xfrm>
        </p:grpSpPr>
        <p:grpSp>
          <p:nvGrpSpPr>
            <p:cNvPr id="29703" name="Group 5"/>
            <p:cNvGrpSpPr>
              <a:grpSpLocks/>
            </p:cNvGrpSpPr>
            <p:nvPr/>
          </p:nvGrpSpPr>
          <p:grpSpPr bwMode="auto">
            <a:xfrm>
              <a:off x="3216" y="4027"/>
              <a:ext cx="263" cy="291"/>
              <a:chOff x="288" y="3840"/>
              <a:chExt cx="282" cy="384"/>
            </a:xfrm>
          </p:grpSpPr>
          <p:pic>
            <p:nvPicPr>
              <p:cNvPr id="29705" name="Picture 6"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7"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4"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solidFill>
                    <a:srgbClr val="FFFFFF"/>
                  </a:solidFill>
                  <a:latin typeface="Comic Sans MS" pitchFamily="66" charset="0"/>
                </a:rPr>
                <a:t>JER</a:t>
              </a:r>
            </a:p>
          </p:txBody>
        </p:sp>
      </p:grpSp>
      <p:pic>
        <p:nvPicPr>
          <p:cNvPr id="29701" name="Picture 10" descr="loading a cow - cartoon"/>
          <p:cNvPicPr>
            <a:picLocks noChangeAspect="1" noChangeArrowheads="1"/>
          </p:cNvPicPr>
          <p:nvPr/>
        </p:nvPicPr>
        <p:blipFill>
          <a:blip r:embed="rId7">
            <a:extLst>
              <a:ext uri="{28A0092B-C50C-407E-A947-70E740481C1C}">
                <a14:useLocalDpi xmlns:a14="http://schemas.microsoft.com/office/drawing/2010/main" val="0"/>
              </a:ext>
            </a:extLst>
          </a:blip>
          <a:srcRect l="7269" t="12476" r="7625" b="12671"/>
          <a:stretch>
            <a:fillRect/>
          </a:stretch>
        </p:blipFill>
        <p:spPr bwMode="auto">
          <a:xfrm>
            <a:off x="457200" y="1249363"/>
            <a:ext cx="838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11"/>
          <p:cNvSpPr txBox="1">
            <a:spLocks noChangeArrowheads="1"/>
          </p:cNvSpPr>
          <p:nvPr/>
        </p:nvSpPr>
        <p:spPr bwMode="auto">
          <a:xfrm>
            <a:off x="4852576" y="6059488"/>
            <a:ext cx="406072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900" dirty="0">
                <a:solidFill>
                  <a:srgbClr val="000000"/>
                </a:solidFill>
                <a:latin typeface="Tahoma" charset="0"/>
              </a:rPr>
              <a:t>(Illustration by Don </a:t>
            </a:r>
            <a:r>
              <a:rPr lang="en-US" sz="900" dirty="0" err="1">
                <a:solidFill>
                  <a:srgbClr val="000000"/>
                </a:solidFill>
                <a:latin typeface="Tahoma" charset="0"/>
              </a:rPr>
              <a:t>Trawin</a:t>
            </a:r>
            <a:r>
              <a:rPr lang="en-US" sz="900" dirty="0">
                <a:solidFill>
                  <a:srgbClr val="000000"/>
                </a:solidFill>
                <a:latin typeface="Tahoma" charset="0"/>
              </a:rPr>
              <a:t>, Saturday Evening Post. </a:t>
            </a:r>
            <a:r>
              <a:rPr lang="en-US" sz="900" dirty="0" smtClean="0">
                <a:solidFill>
                  <a:srgbClr val="000000"/>
                </a:solidFill>
                <a:latin typeface="Tahoma" charset="0"/>
              </a:rPr>
              <a:t>(2000). </a:t>
            </a:r>
            <a:r>
              <a:rPr lang="en-US" sz="900" b="1" dirty="0" smtClean="0">
                <a:solidFill>
                  <a:srgbClr val="000000"/>
                </a:solidFill>
                <a:latin typeface="Tahoma" charset="0"/>
              </a:rPr>
              <a:t>272(6), </a:t>
            </a:r>
            <a:r>
              <a:rPr lang="en-US" sz="900" dirty="0" smtClean="0">
                <a:solidFill>
                  <a:srgbClr val="000000"/>
                </a:solidFill>
                <a:latin typeface="Tahoma" charset="0"/>
              </a:rPr>
              <a:t>50-51</a:t>
            </a:r>
            <a:r>
              <a:rPr lang="en-US" sz="900" dirty="0">
                <a:solidFill>
                  <a:srgbClr val="000000"/>
                </a:solidFill>
                <a:latin typeface="Tahoma" charset="0"/>
              </a:rPr>
              <a:t>)</a:t>
            </a:r>
          </a:p>
        </p:txBody>
      </p:sp>
    </p:spTree>
    <p:extLst>
      <p:ext uri="{BB962C8B-B14F-4D97-AF65-F5344CB8AC3E}">
        <p14:creationId xmlns:p14="http://schemas.microsoft.com/office/powerpoint/2010/main" val="2136822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efinace in spite of overpowering odds or language differences"/>
          <p:cNvPicPr>
            <a:picLocks noChangeAspect="1" noChangeArrowheads="1"/>
          </p:cNvPicPr>
          <p:nvPr/>
        </p:nvPicPr>
        <p:blipFill>
          <a:blip r:embed="rId3" cstate="print">
            <a:clrChange>
              <a:clrFrom>
                <a:srgbClr val="FFFFFF"/>
              </a:clrFrom>
              <a:clrTo>
                <a:srgbClr val="FFFFFF">
                  <a:alpha val="0"/>
                </a:srgbClr>
              </a:clrTo>
            </a:clrChange>
            <a:lum bright="-36000"/>
            <a:grayscl/>
            <a:extLst>
              <a:ext uri="{28A0092B-C50C-407E-A947-70E740481C1C}">
                <a14:useLocalDpi xmlns:a14="http://schemas.microsoft.com/office/drawing/2010/main" val="0"/>
              </a:ext>
            </a:extLst>
          </a:blip>
          <a:srcRect b="11111"/>
          <a:stretch>
            <a:fillRect/>
          </a:stretch>
        </p:blipFill>
        <p:spPr bwMode="auto">
          <a:xfrm>
            <a:off x="818356" y="57398"/>
            <a:ext cx="7467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ChangeArrowheads="1"/>
          </p:cNvSpPr>
          <p:nvPr/>
        </p:nvSpPr>
        <p:spPr bwMode="auto">
          <a:xfrm>
            <a:off x="533400" y="5181600"/>
            <a:ext cx="8001000"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000000"/>
                </a:solidFill>
                <a:latin typeface="Tahoma" charset="0"/>
              </a:rPr>
              <a:t>“The real difficulty lies not in the tendency to interpret animal intelligence in the terms of human experience, for we have no other way; but in the faulty and imperfect analysis of human </a:t>
            </a:r>
            <a:r>
              <a:rPr lang="en-US" dirty="0" smtClean="0">
                <a:solidFill>
                  <a:srgbClr val="000000"/>
                </a:solidFill>
                <a:latin typeface="Tahoma" charset="0"/>
              </a:rPr>
              <a:t>experience.” (p. 228) </a:t>
            </a:r>
            <a:endParaRPr lang="en-US" dirty="0">
              <a:solidFill>
                <a:srgbClr val="000000"/>
              </a:solidFill>
              <a:latin typeface="Tahoma" charset="0"/>
            </a:endParaRPr>
          </a:p>
          <a:p>
            <a:endParaRPr lang="en-US" dirty="0">
              <a:solidFill>
                <a:srgbClr val="000000"/>
              </a:solidFill>
              <a:latin typeface="Tahoma" charset="0"/>
            </a:endParaRPr>
          </a:p>
          <a:p>
            <a:r>
              <a:rPr lang="en-US" sz="1000" dirty="0" smtClean="0">
                <a:solidFill>
                  <a:srgbClr val="000000"/>
                </a:solidFill>
                <a:latin typeface="Tahoma" charset="0"/>
              </a:rPr>
              <a:t>Small W. S.  (1901). Experimental study of the mental processes of the rat.  II. </a:t>
            </a:r>
            <a:r>
              <a:rPr lang="en-US" sz="1000" i="1" dirty="0" smtClean="0">
                <a:solidFill>
                  <a:srgbClr val="000000"/>
                </a:solidFill>
                <a:latin typeface="Tahoma" charset="0"/>
              </a:rPr>
              <a:t>American </a:t>
            </a:r>
            <a:r>
              <a:rPr lang="en-US" sz="1000" i="1" dirty="0">
                <a:solidFill>
                  <a:srgbClr val="000000"/>
                </a:solidFill>
                <a:latin typeface="Tahoma" charset="0"/>
              </a:rPr>
              <a:t>Journal of Psychology </a:t>
            </a:r>
            <a:r>
              <a:rPr lang="en-US" sz="1000" b="1" dirty="0" smtClean="0">
                <a:solidFill>
                  <a:srgbClr val="000000"/>
                </a:solidFill>
                <a:latin typeface="Tahoma" charset="0"/>
              </a:rPr>
              <a:t>12 (2)</a:t>
            </a:r>
            <a:r>
              <a:rPr lang="en-US" sz="1000" dirty="0" smtClean="0">
                <a:solidFill>
                  <a:srgbClr val="000000"/>
                </a:solidFill>
                <a:latin typeface="Tahoma" charset="0"/>
              </a:rPr>
              <a:t>,206-239.</a:t>
            </a:r>
            <a:endParaRPr lang="en-US" sz="1000" dirty="0">
              <a:solidFill>
                <a:srgbClr val="000000"/>
              </a:solidFill>
              <a:latin typeface="Tahoma" charset="0"/>
            </a:endParaRPr>
          </a:p>
        </p:txBody>
      </p:sp>
      <p:grpSp>
        <p:nvGrpSpPr>
          <p:cNvPr id="28676" name="Group 10"/>
          <p:cNvGrpSpPr>
            <a:grpSpLocks/>
          </p:cNvGrpSpPr>
          <p:nvPr/>
        </p:nvGrpSpPr>
        <p:grpSpPr bwMode="auto">
          <a:xfrm>
            <a:off x="8077200" y="6396038"/>
            <a:ext cx="1066800" cy="461962"/>
            <a:chOff x="3216" y="4027"/>
            <a:chExt cx="672" cy="291"/>
          </a:xfrm>
        </p:grpSpPr>
        <p:grpSp>
          <p:nvGrpSpPr>
            <p:cNvPr id="28678" name="Group 11"/>
            <p:cNvGrpSpPr>
              <a:grpSpLocks/>
            </p:cNvGrpSpPr>
            <p:nvPr/>
          </p:nvGrpSpPr>
          <p:grpSpPr bwMode="auto">
            <a:xfrm>
              <a:off x="3216" y="4027"/>
              <a:ext cx="263" cy="291"/>
              <a:chOff x="288" y="3840"/>
              <a:chExt cx="282" cy="384"/>
            </a:xfrm>
          </p:grpSpPr>
          <p:pic>
            <p:nvPicPr>
              <p:cNvPr id="28680" name="Picture 12"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3"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9" name="Text Box 14"/>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dirty="0">
                  <a:solidFill>
                    <a:srgbClr val="FFFFFF"/>
                  </a:solidFill>
                  <a:latin typeface="Comic Sans MS" pitchFamily="66" charset="0"/>
                </a:rPr>
                <a:t>JER</a:t>
              </a:r>
            </a:p>
          </p:txBody>
        </p:sp>
      </p:grpSp>
      <p:sp>
        <p:nvSpPr>
          <p:cNvPr id="2" name="TextBox 1"/>
          <p:cNvSpPr txBox="1"/>
          <p:nvPr/>
        </p:nvSpPr>
        <p:spPr>
          <a:xfrm>
            <a:off x="46537" y="57398"/>
            <a:ext cx="9067800" cy="707886"/>
          </a:xfrm>
          <a:prstGeom prst="rect">
            <a:avLst/>
          </a:prstGeom>
          <a:noFill/>
        </p:spPr>
        <p:txBody>
          <a:bodyPr wrap="square">
            <a:spAutoFit/>
          </a:bodyPr>
          <a:lstStyle/>
          <a:p>
            <a:pPr algn="ctr">
              <a:defRPr/>
            </a:pPr>
            <a:r>
              <a:rPr lang="en-US" sz="4000" b="1" u="sng" dirty="0" smtClean="0">
                <a:solidFill>
                  <a:srgbClr val="FFFF00"/>
                </a:solidFill>
                <a:effectLst>
                  <a:outerShdw blurRad="38100" dist="38100" dir="2700000" algn="tl">
                    <a:srgbClr val="000000">
                      <a:alpha val="43137"/>
                    </a:srgbClr>
                  </a:outerShdw>
                </a:effectLst>
                <a:latin typeface="+mj-lt"/>
              </a:rPr>
              <a:t>SUBTLE</a:t>
            </a:r>
            <a:r>
              <a:rPr lang="en-US" sz="4000" b="1" dirty="0" smtClean="0">
                <a:solidFill>
                  <a:srgbClr val="FFFF00"/>
                </a:solidFill>
                <a:effectLst>
                  <a:outerShdw blurRad="38100" dist="38100" dir="2700000" algn="tl">
                    <a:srgbClr val="000000">
                      <a:alpha val="43137"/>
                    </a:srgbClr>
                  </a:outerShdw>
                </a:effectLst>
                <a:latin typeface="+mj-lt"/>
              </a:rPr>
              <a:t> CUES &amp; COMMUNICATION</a:t>
            </a:r>
            <a:endParaRPr lang="en-US" sz="4000" b="1"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580613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 y="0"/>
            <a:ext cx="9144000" cy="1981200"/>
          </a:xfrm>
        </p:spPr>
        <p:txBody>
          <a:bodyPr/>
          <a:lstStyle/>
          <a:p>
            <a:pPr eaLnBrk="1" hangingPunct="1"/>
            <a:r>
              <a:rPr lang="en-US" sz="3600" b="1" cap="all" dirty="0" smtClean="0">
                <a:solidFill>
                  <a:srgbClr val="FFFF00"/>
                </a:solidFill>
                <a:effectLst>
                  <a:outerShdw blurRad="38100" dist="38100" dir="2700000" algn="tl">
                    <a:srgbClr val="000000">
                      <a:alpha val="43137"/>
                    </a:srgbClr>
                  </a:outerShdw>
                </a:effectLst>
              </a:rPr>
              <a:t>SOME BASICS ABOUT MOVEMENT</a:t>
            </a:r>
            <a:r>
              <a:rPr lang="en-US" sz="1600" b="1" cap="all" dirty="0" smtClean="0">
                <a:solidFill>
                  <a:srgbClr val="FFFF00"/>
                </a:solidFill>
                <a:effectLst>
                  <a:outerShdw blurRad="38100" dist="38100" dir="2700000" algn="tl">
                    <a:srgbClr val="000000">
                      <a:alpha val="43137"/>
                    </a:srgbClr>
                  </a:outerShdw>
                </a:effectLst>
              </a:rPr>
              <a:t/>
            </a:r>
            <a:br>
              <a:rPr lang="en-US" sz="1600" b="1" cap="all" dirty="0" smtClean="0">
                <a:solidFill>
                  <a:srgbClr val="FFFF00"/>
                </a:solidFill>
                <a:effectLst>
                  <a:outerShdw blurRad="38100" dist="38100" dir="2700000" algn="tl">
                    <a:srgbClr val="000000">
                      <a:alpha val="43137"/>
                    </a:srgbClr>
                  </a:outerShdw>
                </a:effectLst>
              </a:rPr>
            </a:br>
            <a:r>
              <a:rPr lang="en-US" sz="1600" b="1" cap="all" dirty="0" smtClean="0">
                <a:solidFill>
                  <a:srgbClr val="000000"/>
                </a:solidFill>
                <a:effectLst>
                  <a:outerShdw blurRad="38100" dist="38100" dir="2700000" algn="tl">
                    <a:srgbClr val="000000">
                      <a:alpha val="43137"/>
                    </a:srgbClr>
                  </a:outerShdw>
                </a:effectLst>
              </a:rPr>
              <a:t/>
            </a:r>
            <a:br>
              <a:rPr lang="en-US" sz="1600" b="1" cap="all" dirty="0" smtClean="0">
                <a:solidFill>
                  <a:srgbClr val="000000"/>
                </a:solidFill>
                <a:effectLst>
                  <a:outerShdw blurRad="38100" dist="38100" dir="2700000" algn="tl">
                    <a:srgbClr val="000000">
                      <a:alpha val="43137"/>
                    </a:srgbClr>
                  </a:outerShdw>
                </a:effectLst>
              </a:rPr>
            </a:br>
            <a:r>
              <a:rPr lang="en-US" sz="1800" b="1" cap="all" dirty="0" smtClean="0">
                <a:solidFill>
                  <a:srgbClr val="000000"/>
                </a:solidFill>
                <a:effectLst/>
              </a:rPr>
              <a:t>Around Every Animal Exists Three Zones</a:t>
            </a:r>
            <a:br>
              <a:rPr lang="en-US" sz="1800" b="1" cap="all" dirty="0" smtClean="0">
                <a:solidFill>
                  <a:srgbClr val="000000"/>
                </a:solidFill>
                <a:effectLst/>
              </a:rPr>
            </a:br>
            <a:r>
              <a:rPr lang="en-US" sz="1800" b="1" cap="all" dirty="0" smtClean="0">
                <a:solidFill>
                  <a:srgbClr val="000000"/>
                </a:solidFill>
                <a:effectLst/>
              </a:rPr>
              <a:t> WHEN THE FLIGHT ZONE IS PENETRATED MOVEMENT OCCURS</a:t>
            </a:r>
          </a:p>
        </p:txBody>
      </p:sp>
      <p:sp>
        <p:nvSpPr>
          <p:cNvPr id="492556" name="Oval 12"/>
          <p:cNvSpPr>
            <a:spLocks noChangeArrowheads="1"/>
          </p:cNvSpPr>
          <p:nvPr/>
        </p:nvSpPr>
        <p:spPr bwMode="auto">
          <a:xfrm>
            <a:off x="2362200" y="2133600"/>
            <a:ext cx="3124200" cy="3429000"/>
          </a:xfrm>
          <a:prstGeom prst="ellipse">
            <a:avLst/>
          </a:prstGeom>
          <a:solidFill>
            <a:srgbClr val="CCECFF"/>
          </a:solidFill>
          <a:ln w="9525" algn="ctr">
            <a:solidFill>
              <a:srgbClr val="000000"/>
            </a:solidFill>
            <a:round/>
            <a:headEnd/>
            <a:tailEnd/>
          </a:ln>
          <a:effectLst/>
          <a:extLst/>
        </p:spPr>
        <p:txBody>
          <a:bodyPr wrap="none" anchor="ct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4212" name="Oval 13" descr="Large grid"/>
          <p:cNvSpPr>
            <a:spLocks noChangeArrowheads="1"/>
          </p:cNvSpPr>
          <p:nvPr/>
        </p:nvSpPr>
        <p:spPr bwMode="auto">
          <a:xfrm>
            <a:off x="3043336" y="2630860"/>
            <a:ext cx="1752600" cy="2028825"/>
          </a:xfrm>
          <a:prstGeom prst="ellipse">
            <a:avLst/>
          </a:prstGeom>
          <a:pattFill prst="lgGrid">
            <a:fgClr>
              <a:srgbClr val="FFCC00"/>
            </a:fgClr>
            <a:bgClr>
              <a:srgbClr val="765E00"/>
            </a:bgClr>
          </a:pattFill>
          <a:ln w="9525" algn="ctr">
            <a:solidFill>
              <a:srgbClr val="000000"/>
            </a:solidFill>
            <a:prstDash val="sysDash"/>
            <a:round/>
            <a:headEnd/>
            <a:tailEnd/>
          </a:ln>
        </p:spPr>
        <p:txBody>
          <a:bodyPr wrap="none" anchor="ctr"/>
          <a:lstStyle/>
          <a:p>
            <a:pPr algn="ctr"/>
            <a:endParaRPr lang="en-AU" dirty="0">
              <a:solidFill>
                <a:srgbClr val="FFFFFF"/>
              </a:solidFill>
            </a:endParaRPr>
          </a:p>
        </p:txBody>
      </p:sp>
      <p:sp>
        <p:nvSpPr>
          <p:cNvPr id="492558" name="Oval 14" descr="Shingle"/>
          <p:cNvSpPr>
            <a:spLocks noChangeArrowheads="1"/>
          </p:cNvSpPr>
          <p:nvPr/>
        </p:nvSpPr>
        <p:spPr bwMode="auto">
          <a:xfrm>
            <a:off x="3352800" y="3081338"/>
            <a:ext cx="1143000" cy="1219200"/>
          </a:xfrm>
          <a:prstGeom prst="ellipse">
            <a:avLst/>
          </a:prstGeom>
          <a:pattFill prst="shingle">
            <a:fgClr>
              <a:srgbClr val="CC3300"/>
            </a:fgClr>
            <a:bgClr>
              <a:srgbClr val="5E1700"/>
            </a:bgClr>
          </a:pattFill>
          <a:ln w="9525" algn="ctr">
            <a:solidFill>
              <a:srgbClr val="000000"/>
            </a:solidFill>
            <a:round/>
            <a:headEnd/>
            <a:tailEnd/>
          </a:ln>
          <a:effectLst/>
          <a:extLst/>
        </p:spPr>
        <p:txBody>
          <a:bodyPr wrap="none" anchor="ct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4214" name="Text Box 15"/>
          <p:cNvSpPr txBox="1">
            <a:spLocks noChangeArrowheads="1"/>
          </p:cNvSpPr>
          <p:nvPr/>
        </p:nvSpPr>
        <p:spPr bwMode="auto">
          <a:xfrm>
            <a:off x="5470525" y="2471738"/>
            <a:ext cx="1754188" cy="457200"/>
          </a:xfrm>
          <a:prstGeom prst="rect">
            <a:avLst/>
          </a:prstGeom>
          <a:noFill/>
          <a:ln w="9525" algn="ctr">
            <a:noFill/>
            <a:miter lim="800000"/>
            <a:headEnd/>
            <a:tailEnd/>
          </a:ln>
        </p:spPr>
        <p:txBody>
          <a:bodyPr wrap="none">
            <a:spAutoFit/>
          </a:bodyPr>
          <a:lstStyle/>
          <a:p>
            <a:r>
              <a:rPr lang="en-US" sz="2400" dirty="0">
                <a:solidFill>
                  <a:srgbClr val="000000"/>
                </a:solidFill>
              </a:rPr>
              <a:t>Recognition</a:t>
            </a:r>
          </a:p>
        </p:txBody>
      </p:sp>
      <p:sp>
        <p:nvSpPr>
          <p:cNvPr id="94215" name="Rectangle 16"/>
          <p:cNvSpPr>
            <a:spLocks noChangeArrowheads="1"/>
          </p:cNvSpPr>
          <p:nvPr/>
        </p:nvSpPr>
        <p:spPr bwMode="auto">
          <a:xfrm>
            <a:off x="5857189" y="3354388"/>
            <a:ext cx="922338" cy="457200"/>
          </a:xfrm>
          <a:prstGeom prst="rect">
            <a:avLst/>
          </a:prstGeom>
          <a:noFill/>
          <a:ln w="9525" algn="ctr">
            <a:noFill/>
            <a:miter lim="800000"/>
            <a:headEnd/>
            <a:tailEnd/>
          </a:ln>
        </p:spPr>
        <p:txBody>
          <a:bodyPr wrap="none">
            <a:spAutoFit/>
          </a:bodyPr>
          <a:lstStyle/>
          <a:p>
            <a:r>
              <a:rPr lang="en-US" sz="2400" dirty="0">
                <a:solidFill>
                  <a:srgbClr val="000000"/>
                </a:solidFill>
              </a:rPr>
              <a:t>Flight</a:t>
            </a:r>
          </a:p>
        </p:txBody>
      </p:sp>
      <p:sp>
        <p:nvSpPr>
          <p:cNvPr id="492561" name="Line 17"/>
          <p:cNvSpPr>
            <a:spLocks noChangeShapeType="1"/>
          </p:cNvSpPr>
          <p:nvPr/>
        </p:nvSpPr>
        <p:spPr bwMode="auto">
          <a:xfrm flipH="1">
            <a:off x="4953000" y="2819400"/>
            <a:ext cx="533400" cy="304800"/>
          </a:xfrm>
          <a:prstGeom prst="line">
            <a:avLst/>
          </a:prstGeom>
          <a:noFill/>
          <a:ln w="38100">
            <a:solidFill>
              <a:srgbClr val="000000"/>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492562" name="Line 18"/>
          <p:cNvSpPr>
            <a:spLocks noChangeShapeType="1"/>
          </p:cNvSpPr>
          <p:nvPr/>
        </p:nvSpPr>
        <p:spPr bwMode="auto">
          <a:xfrm flipH="1">
            <a:off x="4666269" y="3581400"/>
            <a:ext cx="1266825" cy="76200"/>
          </a:xfrm>
          <a:prstGeom prst="line">
            <a:avLst/>
          </a:prstGeom>
          <a:noFill/>
          <a:ln w="38100">
            <a:solidFill>
              <a:srgbClr val="000000"/>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492563" name="Line 19"/>
          <p:cNvSpPr>
            <a:spLocks noChangeShapeType="1"/>
          </p:cNvSpPr>
          <p:nvPr/>
        </p:nvSpPr>
        <p:spPr bwMode="auto">
          <a:xfrm flipH="1" flipV="1">
            <a:off x="4260654" y="3971827"/>
            <a:ext cx="1600200" cy="685800"/>
          </a:xfrm>
          <a:prstGeom prst="line">
            <a:avLst/>
          </a:prstGeom>
          <a:noFill/>
          <a:ln w="38100">
            <a:solidFill>
              <a:srgbClr val="000000"/>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4219" name="Rectangle 20"/>
          <p:cNvSpPr>
            <a:spLocks noChangeArrowheads="1"/>
          </p:cNvSpPr>
          <p:nvPr/>
        </p:nvSpPr>
        <p:spPr bwMode="auto">
          <a:xfrm>
            <a:off x="5791200" y="4419600"/>
            <a:ext cx="852488" cy="457200"/>
          </a:xfrm>
          <a:prstGeom prst="rect">
            <a:avLst/>
          </a:prstGeom>
          <a:noFill/>
          <a:ln w="9525" algn="ctr">
            <a:noFill/>
            <a:miter lim="800000"/>
            <a:headEnd/>
            <a:tailEnd/>
          </a:ln>
        </p:spPr>
        <p:txBody>
          <a:bodyPr wrap="none">
            <a:spAutoFit/>
          </a:bodyPr>
          <a:lstStyle/>
          <a:p>
            <a:r>
              <a:rPr lang="en-US" sz="2400" dirty="0">
                <a:solidFill>
                  <a:srgbClr val="000000"/>
                </a:solidFill>
              </a:rPr>
              <a:t>Fight</a:t>
            </a:r>
          </a:p>
        </p:txBody>
      </p:sp>
      <p:grpSp>
        <p:nvGrpSpPr>
          <p:cNvPr id="94221" name="Group 28"/>
          <p:cNvGrpSpPr>
            <a:grpSpLocks/>
          </p:cNvGrpSpPr>
          <p:nvPr/>
        </p:nvGrpSpPr>
        <p:grpSpPr bwMode="auto">
          <a:xfrm>
            <a:off x="8077200" y="6396038"/>
            <a:ext cx="1066800" cy="461962"/>
            <a:chOff x="3216" y="4027"/>
            <a:chExt cx="672" cy="291"/>
          </a:xfrm>
        </p:grpSpPr>
        <p:grpSp>
          <p:nvGrpSpPr>
            <p:cNvPr id="94225" name="Group 29"/>
            <p:cNvGrpSpPr>
              <a:grpSpLocks/>
            </p:cNvGrpSpPr>
            <p:nvPr/>
          </p:nvGrpSpPr>
          <p:grpSpPr bwMode="auto">
            <a:xfrm>
              <a:off x="3216" y="4027"/>
              <a:ext cx="263" cy="291"/>
              <a:chOff x="288" y="3840"/>
              <a:chExt cx="282" cy="384"/>
            </a:xfrm>
          </p:grpSpPr>
          <p:pic>
            <p:nvPicPr>
              <p:cNvPr id="94227" name="Picture 30"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94228" name="Picture 31"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94226" name="Text Box 32"/>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492577" name="Line 33"/>
          <p:cNvSpPr>
            <a:spLocks noChangeShapeType="1"/>
          </p:cNvSpPr>
          <p:nvPr/>
        </p:nvSpPr>
        <p:spPr bwMode="auto">
          <a:xfrm>
            <a:off x="3937000" y="3479800"/>
            <a:ext cx="0" cy="457200"/>
          </a:xfrm>
          <a:prstGeom prst="line">
            <a:avLst/>
          </a:prstGeom>
          <a:noFill/>
          <a:ln w="76200">
            <a:solidFill>
              <a:srgbClr val="000000"/>
            </a:solidFill>
            <a:round/>
            <a:headEnd/>
            <a:tailEn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pic>
        <p:nvPicPr>
          <p:cNvPr id="94223" name="Picture 35" descr="14-08-07_13.jpg">
            <a:hlinkClick r:id="rId7"/>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657600" y="3302000"/>
            <a:ext cx="542925" cy="819150"/>
          </a:xfrm>
          <a:prstGeom prst="rect">
            <a:avLst/>
          </a:prstGeom>
          <a:noFill/>
          <a:ln w="9525">
            <a:noFill/>
            <a:miter lim="800000"/>
            <a:headEnd/>
            <a:tailEnd/>
          </a:ln>
        </p:spPr>
      </p:pic>
      <p:sp>
        <p:nvSpPr>
          <p:cNvPr id="94224" name="Rectangle 36"/>
          <p:cNvSpPr>
            <a:spLocks noChangeArrowheads="1"/>
          </p:cNvSpPr>
          <p:nvPr/>
        </p:nvSpPr>
        <p:spPr bwMode="auto">
          <a:xfrm>
            <a:off x="0" y="6624020"/>
            <a:ext cx="7898316" cy="192360"/>
          </a:xfrm>
          <a:prstGeom prst="rect">
            <a:avLst/>
          </a:prstGeom>
          <a:noFill/>
          <a:ln w="9525" algn="ctr">
            <a:noFill/>
            <a:miter lim="800000"/>
            <a:headEnd/>
            <a:tailEnd/>
          </a:ln>
        </p:spPr>
        <p:txBody>
          <a:bodyPr wrap="none">
            <a:spAutoFit/>
          </a:bodyPr>
          <a:lstStyle/>
          <a:p>
            <a:r>
              <a:rPr lang="en-US" sz="650" dirty="0">
                <a:solidFill>
                  <a:srgbClr val="000000"/>
                </a:solidFill>
              </a:rPr>
              <a:t>J&amp;zTi=1&amp;sdn=webclipart&amp;cdn=compute&amp;tm=11&amp;gps=325_429_1516_777&amp;f=00&amp;tt=14&amp;bt=0&amp;bts=0&amp;zu=http%3A//classroomclipart.com/cgi-bin/kids/imageFolio.cgi%3Fdirect%3DClipart/Animals/Cow_Clipart</a:t>
            </a:r>
          </a:p>
        </p:txBody>
      </p:sp>
      <p:sp>
        <p:nvSpPr>
          <p:cNvPr id="21" name="Line 18"/>
          <p:cNvSpPr>
            <a:spLocks noChangeShapeType="1"/>
          </p:cNvSpPr>
          <p:nvPr/>
        </p:nvSpPr>
        <p:spPr bwMode="auto">
          <a:xfrm flipH="1" flipV="1">
            <a:off x="4343400" y="4495800"/>
            <a:ext cx="1219200" cy="762000"/>
          </a:xfrm>
          <a:prstGeom prst="line">
            <a:avLst/>
          </a:prstGeom>
          <a:noFill/>
          <a:ln w="38100">
            <a:solidFill>
              <a:srgbClr val="04080C"/>
            </a:solidFill>
            <a:prstDash val="sysDot"/>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2" name="TextBox 1"/>
          <p:cNvSpPr txBox="1"/>
          <p:nvPr/>
        </p:nvSpPr>
        <p:spPr>
          <a:xfrm>
            <a:off x="4710644" y="5236986"/>
            <a:ext cx="4508798" cy="369332"/>
          </a:xfrm>
          <a:prstGeom prst="rect">
            <a:avLst/>
          </a:prstGeom>
          <a:noFill/>
        </p:spPr>
        <p:txBody>
          <a:bodyPr wrap="none" rtlCol="0">
            <a:spAutoFit/>
          </a:bodyPr>
          <a:lstStyle/>
          <a:p>
            <a:pPr algn="ctr"/>
            <a:r>
              <a:rPr lang="en-US" dirty="0" smtClean="0">
                <a:solidFill>
                  <a:srgbClr val="FF0000"/>
                </a:solidFill>
                <a:effectLst>
                  <a:outerShdw blurRad="38100" dist="38100" dir="2700000" algn="tl">
                    <a:srgbClr val="000000">
                      <a:alpha val="43137"/>
                    </a:srgbClr>
                  </a:outerShdw>
                </a:effectLst>
              </a:rPr>
              <a:t>“A DYNAMIC FLIGHT / FIGHT INTERFACE”</a:t>
            </a:r>
            <a:endParaRPr lang="en-US" dirty="0">
              <a:solidFill>
                <a:srgbClr val="FF0000"/>
              </a:solidFill>
              <a:effectLst>
                <a:outerShdw blurRad="38100" dist="38100" dir="2700000" algn="tl">
                  <a:srgbClr val="000000">
                    <a:alpha val="43137"/>
                  </a:srgbClr>
                </a:outerShdw>
              </a:effectLst>
            </a:endParaRPr>
          </a:p>
        </p:txBody>
      </p:sp>
      <p:sp>
        <p:nvSpPr>
          <p:cNvPr id="3" name="32-Point Star 2"/>
          <p:cNvSpPr/>
          <p:nvPr/>
        </p:nvSpPr>
        <p:spPr bwMode="auto">
          <a:xfrm>
            <a:off x="3221743" y="2781048"/>
            <a:ext cx="1435099" cy="1856941"/>
          </a:xfrm>
          <a:prstGeom prst="star32">
            <a:avLst/>
          </a:prstGeom>
          <a:noFill/>
          <a:ln w="25400" cap="flat" cmpd="sng" algn="ctr">
            <a:gradFill flip="none" rotWithShape="1">
              <a:gsLst>
                <a:gs pos="60000">
                  <a:srgbClr val="FF0000"/>
                </a:gs>
                <a:gs pos="66000">
                  <a:schemeClr val="accent1">
                    <a:tint val="44500"/>
                    <a:satMod val="160000"/>
                  </a:schemeClr>
                </a:gs>
                <a:gs pos="100000">
                  <a:schemeClr val="accent1">
                    <a:tint val="23500"/>
                    <a:satMod val="160000"/>
                  </a:schemeClr>
                </a:gs>
              </a:gsLst>
              <a:path path="shape">
                <a:fillToRect l="50000" t="50000" r="50000" b="50000"/>
              </a:path>
              <a:tileRect/>
            </a:gradFill>
            <a:prstDash val="solid"/>
            <a:round/>
            <a:headEnd type="none" w="med" len="med"/>
            <a:tailEnd type="none" w="med" len="med"/>
          </a:ln>
          <a:effectLst>
            <a:outerShdw dir="5640000" sx="95000" sy="95000" algn="ctr" rotWithShape="0">
              <a:srgbClr val="000000"/>
            </a:outerShdw>
          </a:effectLst>
          <a:extLst/>
        </p:spPr>
        <p:txBody>
          <a:bodyPr vert="horz" wrap="square" lIns="91440" tIns="45720" rIns="91440" bIns="45720" numCol="1" rtlCol="0" anchor="t" anchorCtr="0" compatLnSpc="1">
            <a:prstTxWarp prst="textNoShape">
              <a:avLst/>
            </a:prstTxWarp>
          </a:bodyPr>
          <a:lstStyle/>
          <a:p>
            <a:endParaRPr lang="en-US" dirty="0" smtClean="0">
              <a:solidFill>
                <a:srgbClr val="FFFFFF"/>
              </a:solidFill>
              <a:effectLst>
                <a:outerShdw blurRad="38100" dist="38100" dir="2700000" algn="tl">
                  <a:srgbClr val="000000">
                    <a:alpha val="43137"/>
                  </a:srgbClr>
                </a:outerShdw>
              </a:effectLst>
            </a:endParaRPr>
          </a:p>
        </p:txBody>
      </p:sp>
      <p:sp>
        <p:nvSpPr>
          <p:cNvPr id="4" name="Rectangle 3"/>
          <p:cNvSpPr/>
          <p:nvPr/>
        </p:nvSpPr>
        <p:spPr>
          <a:xfrm>
            <a:off x="-24353" y="6376877"/>
            <a:ext cx="8101553" cy="261610"/>
          </a:xfrm>
          <a:prstGeom prst="rect">
            <a:avLst/>
          </a:prstGeom>
        </p:spPr>
        <p:txBody>
          <a:bodyPr wrap="square">
            <a:spAutoFit/>
          </a:bodyPr>
          <a:lstStyle/>
          <a:p>
            <a:pPr eaLnBrk="1" hangingPunct="1"/>
            <a:r>
              <a:rPr lang="en-US" sz="1100" dirty="0" smtClean="0">
                <a:solidFill>
                  <a:srgbClr val="000000"/>
                </a:solidFill>
                <a:latin typeface="Arial" pitchFamily="34" charset="0"/>
                <a:cs typeface="Arial" pitchFamily="34" charset="0"/>
              </a:rPr>
              <a:t>For details see:  Smith</a:t>
            </a:r>
            <a:r>
              <a:rPr lang="en-US" sz="1100" dirty="0">
                <a:solidFill>
                  <a:srgbClr val="000000"/>
                </a:solidFill>
                <a:latin typeface="Arial" pitchFamily="34" charset="0"/>
                <a:cs typeface="Arial" pitchFamily="34" charset="0"/>
              </a:rPr>
              <a:t>, B.  (1998).  ‘Moving ‘ </a:t>
            </a:r>
            <a:r>
              <a:rPr lang="en-US" sz="1100" dirty="0" err="1">
                <a:solidFill>
                  <a:srgbClr val="000000"/>
                </a:solidFill>
                <a:latin typeface="Arial" pitchFamily="34" charset="0"/>
                <a:cs typeface="Arial" pitchFamily="34" charset="0"/>
              </a:rPr>
              <a:t>em</a:t>
            </a:r>
            <a:r>
              <a:rPr lang="en-US" sz="1100" dirty="0">
                <a:solidFill>
                  <a:srgbClr val="000000"/>
                </a:solidFill>
                <a:latin typeface="Arial" pitchFamily="34" charset="0"/>
                <a:cs typeface="Arial" pitchFamily="34" charset="0"/>
              </a:rPr>
              <a:t> - a guide to low stress animal handling.’  (The </a:t>
            </a:r>
            <a:r>
              <a:rPr lang="en-US" sz="1100" dirty="0" err="1">
                <a:solidFill>
                  <a:srgbClr val="000000"/>
                </a:solidFill>
                <a:latin typeface="Arial" pitchFamily="34" charset="0"/>
                <a:cs typeface="Arial" pitchFamily="34" charset="0"/>
              </a:rPr>
              <a:t>Graziers</a:t>
            </a:r>
            <a:r>
              <a:rPr lang="en-US" sz="1100" dirty="0">
                <a:solidFill>
                  <a:srgbClr val="000000"/>
                </a:solidFill>
                <a:latin typeface="Arial" pitchFamily="34" charset="0"/>
                <a:cs typeface="Arial" pitchFamily="34" charset="0"/>
              </a:rPr>
              <a:t> </a:t>
            </a:r>
            <a:r>
              <a:rPr lang="en-US" sz="1100" dirty="0" err="1">
                <a:solidFill>
                  <a:srgbClr val="000000"/>
                </a:solidFill>
                <a:latin typeface="Arial" pitchFamily="34" charset="0"/>
                <a:cs typeface="Arial" pitchFamily="34" charset="0"/>
              </a:rPr>
              <a:t>Hui</a:t>
            </a:r>
            <a:r>
              <a:rPr lang="en-US" sz="1100" dirty="0">
                <a:solidFill>
                  <a:srgbClr val="000000"/>
                </a:solidFill>
                <a:latin typeface="Arial" pitchFamily="34" charset="0"/>
                <a:cs typeface="Arial" pitchFamily="34" charset="0"/>
              </a:rPr>
              <a:t>:  Kamuela, HI.)</a:t>
            </a:r>
          </a:p>
        </p:txBody>
      </p:sp>
    </p:spTree>
    <p:extLst>
      <p:ext uri="{BB962C8B-B14F-4D97-AF65-F5344CB8AC3E}">
        <p14:creationId xmlns:p14="http://schemas.microsoft.com/office/powerpoint/2010/main" val="3556101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ean with cows-3"/>
          <p:cNvPicPr>
            <a:picLocks noChangeAspect="1" noChangeArrowheads="1"/>
          </p:cNvPicPr>
          <p:nvPr/>
        </p:nvPicPr>
        <p:blipFill>
          <a:blip r:embed="rId3" cstate="print"/>
          <a:srcRect l="717" t="360"/>
          <a:stretch>
            <a:fillRect/>
          </a:stretch>
        </p:blipFill>
        <p:spPr bwMode="auto">
          <a:xfrm>
            <a:off x="304800" y="1023938"/>
            <a:ext cx="8458200" cy="5462587"/>
          </a:xfrm>
          <a:prstGeom prst="rect">
            <a:avLst/>
          </a:prstGeom>
          <a:noFill/>
          <a:ln w="9525">
            <a:noFill/>
            <a:miter lim="800000"/>
            <a:headEnd/>
            <a:tailEnd/>
          </a:ln>
        </p:spPr>
      </p:pic>
      <p:sp>
        <p:nvSpPr>
          <p:cNvPr id="97283" name="Rectangle 3"/>
          <p:cNvSpPr>
            <a:spLocks noChangeArrowheads="1"/>
          </p:cNvSpPr>
          <p:nvPr/>
        </p:nvSpPr>
        <p:spPr bwMode="auto">
          <a:xfrm>
            <a:off x="1277938" y="171450"/>
            <a:ext cx="6532558" cy="646331"/>
          </a:xfrm>
          <a:prstGeom prst="rect">
            <a:avLst/>
          </a:prstGeom>
          <a:noFill/>
          <a:ln w="9525">
            <a:noFill/>
            <a:miter lim="800000"/>
            <a:headEnd/>
            <a:tailEnd/>
          </a:ln>
        </p:spPr>
        <p:txBody>
          <a:bodyPr wrap="none">
            <a:spAutoFit/>
          </a:bodyPr>
          <a:lstStyle/>
          <a:p>
            <a:r>
              <a:rPr lang="en-US" sz="3600" b="1" cap="all" dirty="0">
                <a:solidFill>
                  <a:srgbClr val="FFFF00"/>
                </a:solidFill>
                <a:effectLst>
                  <a:outerShdw blurRad="38100" dist="38100" dir="2700000" algn="tl">
                    <a:srgbClr val="000000">
                      <a:alpha val="43137"/>
                    </a:srgbClr>
                  </a:outerShdw>
                </a:effectLst>
                <a:latin typeface="+mj-lt"/>
              </a:rPr>
              <a:t>The “Correct” Response</a:t>
            </a:r>
          </a:p>
        </p:txBody>
      </p:sp>
      <p:grpSp>
        <p:nvGrpSpPr>
          <p:cNvPr id="97284" name="Group 4"/>
          <p:cNvGrpSpPr>
            <a:grpSpLocks/>
          </p:cNvGrpSpPr>
          <p:nvPr/>
        </p:nvGrpSpPr>
        <p:grpSpPr bwMode="auto">
          <a:xfrm>
            <a:off x="8077200" y="6396038"/>
            <a:ext cx="1066800" cy="461962"/>
            <a:chOff x="3216" y="4027"/>
            <a:chExt cx="672" cy="291"/>
          </a:xfrm>
        </p:grpSpPr>
        <p:grpSp>
          <p:nvGrpSpPr>
            <p:cNvPr id="97285" name="Group 5"/>
            <p:cNvGrpSpPr>
              <a:grpSpLocks/>
            </p:cNvGrpSpPr>
            <p:nvPr/>
          </p:nvGrpSpPr>
          <p:grpSpPr bwMode="auto">
            <a:xfrm>
              <a:off x="3216" y="4027"/>
              <a:ext cx="263" cy="291"/>
              <a:chOff x="288" y="3840"/>
              <a:chExt cx="282" cy="384"/>
            </a:xfrm>
          </p:grpSpPr>
          <p:pic>
            <p:nvPicPr>
              <p:cNvPr id="97287"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97288"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97286"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extLst>
      <p:ext uri="{BB962C8B-B14F-4D97-AF65-F5344CB8AC3E}">
        <p14:creationId xmlns:p14="http://schemas.microsoft.com/office/powerpoint/2010/main" val="1184982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28020" y="228600"/>
            <a:ext cx="8622874" cy="646331"/>
          </a:xfrm>
          <a:prstGeom prst="rect">
            <a:avLst/>
          </a:prstGeom>
          <a:noFill/>
          <a:ln w="9525">
            <a:noFill/>
            <a:miter lim="800000"/>
            <a:headEnd/>
            <a:tailEnd/>
          </a:ln>
        </p:spPr>
        <p:txBody>
          <a:bodyPr wrap="none">
            <a:spAutoFit/>
          </a:bodyPr>
          <a:lstStyle/>
          <a:p>
            <a:pPr algn="ctr"/>
            <a:r>
              <a:rPr lang="en-US" sz="3600" b="1" cap="all" dirty="0">
                <a:solidFill>
                  <a:srgbClr val="FFFF00"/>
                </a:solidFill>
                <a:effectLst>
                  <a:outerShdw blurRad="38100" dist="38100" dir="2700000" algn="tl">
                    <a:srgbClr val="000000">
                      <a:alpha val="43137"/>
                    </a:srgbClr>
                  </a:outerShdw>
                </a:effectLst>
                <a:latin typeface="+mj-lt"/>
              </a:rPr>
              <a:t>There Can Be Another Response</a:t>
            </a:r>
          </a:p>
        </p:txBody>
      </p:sp>
      <p:sp>
        <p:nvSpPr>
          <p:cNvPr id="971779" name="Freeform 3"/>
          <p:cNvSpPr>
            <a:spLocks/>
          </p:cNvSpPr>
          <p:nvPr/>
        </p:nvSpPr>
        <p:spPr bwMode="auto">
          <a:xfrm rot="8524785">
            <a:off x="3886200" y="3498850"/>
            <a:ext cx="1066800" cy="255588"/>
          </a:xfrm>
          <a:custGeom>
            <a:avLst/>
            <a:gdLst>
              <a:gd name="T0" fmla="*/ 0 w 567"/>
              <a:gd name="T1" fmla="*/ 0 h 161"/>
              <a:gd name="T2" fmla="*/ 419 w 567"/>
              <a:gd name="T3" fmla="*/ 112 h 161"/>
              <a:gd name="T4" fmla="*/ 567 w 567"/>
              <a:gd name="T5" fmla="*/ 161 h 161"/>
            </a:gdLst>
            <a:ahLst/>
            <a:cxnLst>
              <a:cxn ang="0">
                <a:pos x="T0" y="T1"/>
              </a:cxn>
              <a:cxn ang="0">
                <a:pos x="T2" y="T3"/>
              </a:cxn>
              <a:cxn ang="0">
                <a:pos x="T4" y="T5"/>
              </a:cxn>
            </a:cxnLst>
            <a:rect l="0" t="0" r="r" b="b"/>
            <a:pathLst>
              <a:path w="567" h="161">
                <a:moveTo>
                  <a:pt x="0" y="0"/>
                </a:moveTo>
                <a:lnTo>
                  <a:pt x="419" y="112"/>
                </a:lnTo>
                <a:lnTo>
                  <a:pt x="567" y="161"/>
                </a:lnTo>
              </a:path>
            </a:pathLst>
          </a:custGeom>
          <a:noFill/>
          <a:ln w="57150">
            <a:solidFill>
              <a:srgbClr val="000000"/>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pic>
        <p:nvPicPr>
          <p:cNvPr id="98308" name="Picture 4" descr="AN02499_"/>
          <p:cNvPicPr>
            <a:picLocks noChangeAspect="1" noChangeArrowheads="1"/>
          </p:cNvPicPr>
          <p:nvPr/>
        </p:nvPicPr>
        <p:blipFill>
          <a:blip r:embed="rId3" cstate="print"/>
          <a:srcRect/>
          <a:stretch>
            <a:fillRect/>
          </a:stretch>
        </p:blipFill>
        <p:spPr bwMode="auto">
          <a:xfrm rot="-1134122">
            <a:off x="4549775" y="1066800"/>
            <a:ext cx="4594225" cy="2382838"/>
          </a:xfrm>
          <a:prstGeom prst="rect">
            <a:avLst/>
          </a:prstGeom>
          <a:noFill/>
          <a:ln w="9525">
            <a:noFill/>
            <a:miter lim="800000"/>
            <a:headEnd/>
            <a:tailEnd/>
          </a:ln>
        </p:spPr>
      </p:pic>
      <p:pic>
        <p:nvPicPr>
          <p:cNvPr id="98309" name="Picture 5" descr="BD08128_"/>
          <p:cNvPicPr>
            <a:picLocks noChangeAspect="1" noChangeArrowheads="1"/>
          </p:cNvPicPr>
          <p:nvPr/>
        </p:nvPicPr>
        <p:blipFill>
          <a:blip r:embed="rId4" cstate="print"/>
          <a:srcRect/>
          <a:stretch>
            <a:fillRect/>
          </a:stretch>
        </p:blipFill>
        <p:spPr bwMode="auto">
          <a:xfrm rot="-2006996">
            <a:off x="1828800" y="3200400"/>
            <a:ext cx="1809750" cy="1528763"/>
          </a:xfrm>
          <a:prstGeom prst="rect">
            <a:avLst/>
          </a:prstGeom>
          <a:noFill/>
          <a:ln w="9525">
            <a:noFill/>
            <a:miter lim="800000"/>
            <a:headEnd/>
            <a:tailEnd/>
          </a:ln>
        </p:spPr>
      </p:pic>
      <p:grpSp>
        <p:nvGrpSpPr>
          <p:cNvPr id="98310" name="Group 6"/>
          <p:cNvGrpSpPr>
            <a:grpSpLocks/>
          </p:cNvGrpSpPr>
          <p:nvPr/>
        </p:nvGrpSpPr>
        <p:grpSpPr bwMode="auto">
          <a:xfrm>
            <a:off x="8077200" y="6396038"/>
            <a:ext cx="1066800" cy="461962"/>
            <a:chOff x="3216" y="4027"/>
            <a:chExt cx="672" cy="291"/>
          </a:xfrm>
        </p:grpSpPr>
        <p:grpSp>
          <p:nvGrpSpPr>
            <p:cNvPr id="98311" name="Group 7"/>
            <p:cNvGrpSpPr>
              <a:grpSpLocks/>
            </p:cNvGrpSpPr>
            <p:nvPr/>
          </p:nvGrpSpPr>
          <p:grpSpPr bwMode="auto">
            <a:xfrm>
              <a:off x="3216" y="4027"/>
              <a:ext cx="263" cy="291"/>
              <a:chOff x="288" y="3840"/>
              <a:chExt cx="282" cy="384"/>
            </a:xfrm>
          </p:grpSpPr>
          <p:pic>
            <p:nvPicPr>
              <p:cNvPr id="98313" name="Picture 8" descr="ARS Logo">
                <a:hlinkClick r:id="rId5"/>
              </p:cNvPr>
              <p:cNvPicPr>
                <a:picLocks noChangeAspect="1" noChangeArrowheads="1"/>
              </p:cNvPicPr>
              <p:nvPr/>
            </p:nvPicPr>
            <p:blipFill>
              <a:blip r:embed="rId6" cstate="print"/>
              <a:srcRect/>
              <a:stretch>
                <a:fillRect/>
              </a:stretch>
            </p:blipFill>
            <p:spPr bwMode="auto">
              <a:xfrm>
                <a:off x="288" y="4032"/>
                <a:ext cx="282" cy="192"/>
              </a:xfrm>
              <a:prstGeom prst="rect">
                <a:avLst/>
              </a:prstGeom>
              <a:noFill/>
              <a:ln w="9525">
                <a:noFill/>
                <a:miter lim="800000"/>
                <a:headEnd/>
                <a:tailEnd/>
              </a:ln>
            </p:spPr>
          </p:pic>
          <p:pic>
            <p:nvPicPr>
              <p:cNvPr id="98314" name="Picture 9" descr="USDA Logo">
                <a:hlinkClick r:id="rId7"/>
              </p:cNvPr>
              <p:cNvPicPr>
                <a:picLocks noChangeAspect="1" noChangeArrowheads="1"/>
              </p:cNvPicPr>
              <p:nvPr/>
            </p:nvPicPr>
            <p:blipFill>
              <a:blip r:embed="rId8" cstate="print"/>
              <a:srcRect/>
              <a:stretch>
                <a:fillRect/>
              </a:stretch>
            </p:blipFill>
            <p:spPr bwMode="auto">
              <a:xfrm>
                <a:off x="288" y="3840"/>
                <a:ext cx="282" cy="192"/>
              </a:xfrm>
              <a:prstGeom prst="rect">
                <a:avLst/>
              </a:prstGeom>
              <a:noFill/>
              <a:ln w="9525">
                <a:noFill/>
                <a:miter lim="800000"/>
                <a:headEnd/>
                <a:tailEnd/>
              </a:ln>
            </p:spPr>
          </p:pic>
        </p:grpSp>
        <p:sp>
          <p:nvSpPr>
            <p:cNvPr id="98312"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extLst>
      <p:ext uri="{BB962C8B-B14F-4D97-AF65-F5344CB8AC3E}">
        <p14:creationId xmlns:p14="http://schemas.microsoft.com/office/powerpoint/2010/main" val="195155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28575" y="-152400"/>
            <a:ext cx="9144000" cy="1371600"/>
          </a:xfrm>
        </p:spPr>
        <p:txBody>
          <a:bodyPr/>
          <a:lstStyle/>
          <a:p>
            <a:pPr eaLnBrk="1" hangingPunct="1"/>
            <a:r>
              <a:rPr lang="en-US" sz="4000" b="1" dirty="0" smtClean="0">
                <a:ln>
                  <a:solidFill>
                    <a:srgbClr val="04080C">
                      <a:alpha val="75000"/>
                    </a:srgbClr>
                  </a:solidFill>
                </a:ln>
                <a:solidFill>
                  <a:srgbClr val="996600"/>
                </a:solidFill>
                <a:effectLst>
                  <a:outerShdw blurRad="38100" dist="38100" dir="2700000" algn="tl">
                    <a:srgbClr val="000000">
                      <a:alpha val="43137"/>
                    </a:srgbClr>
                  </a:outerShdw>
                </a:effectLst>
              </a:rPr>
              <a:t>TOOLS AND TEAMS</a:t>
            </a:r>
          </a:p>
        </p:txBody>
      </p:sp>
      <p:sp>
        <p:nvSpPr>
          <p:cNvPr id="16387" name="Rectangle 6"/>
          <p:cNvSpPr>
            <a:spLocks noGrp="1" noChangeArrowheads="1"/>
          </p:cNvSpPr>
          <p:nvPr>
            <p:ph type="body" sz="half" idx="1"/>
          </p:nvPr>
        </p:nvSpPr>
        <p:spPr>
          <a:xfrm>
            <a:off x="0" y="3657600"/>
            <a:ext cx="3200400" cy="1676400"/>
          </a:xfrm>
        </p:spPr>
        <p:txBody>
          <a:bodyPr/>
          <a:lstStyle/>
          <a:p>
            <a:pPr eaLnBrk="1" hangingPunct="1">
              <a:buFont typeface="Wingdings" pitchFamily="2" charset="2"/>
              <a:buNone/>
            </a:pPr>
            <a:r>
              <a:rPr lang="en-US" sz="2800" b="1" dirty="0" smtClean="0">
                <a:solidFill>
                  <a:srgbClr val="FFFF00"/>
                </a:solidFill>
                <a:effectLst/>
              </a:rPr>
              <a:t>                                         </a:t>
            </a:r>
          </a:p>
          <a:p>
            <a:pPr eaLnBrk="1" hangingPunct="1">
              <a:buFont typeface="Wingdings" pitchFamily="2" charset="2"/>
              <a:buNone/>
            </a:pPr>
            <a:r>
              <a:rPr lang="en-US" sz="2800" b="1" dirty="0" smtClean="0">
                <a:solidFill>
                  <a:srgbClr val="FFFF00"/>
                </a:solidFill>
                <a:effectLst/>
              </a:rPr>
              <a:t>   		                       </a:t>
            </a:r>
          </a:p>
          <a:p>
            <a:pPr lvl="1" eaLnBrk="1" hangingPunct="1"/>
            <a:endParaRPr lang="en-US" sz="2400" b="1" dirty="0" smtClean="0">
              <a:solidFill>
                <a:srgbClr val="FFFF00"/>
              </a:solidFill>
              <a:effectLst/>
            </a:endParaRPr>
          </a:p>
        </p:txBody>
      </p:sp>
      <p:grpSp>
        <p:nvGrpSpPr>
          <p:cNvPr id="16395" name="Group 27"/>
          <p:cNvGrpSpPr>
            <a:grpSpLocks/>
          </p:cNvGrpSpPr>
          <p:nvPr/>
        </p:nvGrpSpPr>
        <p:grpSpPr bwMode="auto">
          <a:xfrm>
            <a:off x="8077200" y="6396038"/>
            <a:ext cx="1066800" cy="461962"/>
            <a:chOff x="3216" y="4027"/>
            <a:chExt cx="672" cy="291"/>
          </a:xfrm>
        </p:grpSpPr>
        <p:grpSp>
          <p:nvGrpSpPr>
            <p:cNvPr id="16401" name="Group 28"/>
            <p:cNvGrpSpPr>
              <a:grpSpLocks/>
            </p:cNvGrpSpPr>
            <p:nvPr/>
          </p:nvGrpSpPr>
          <p:grpSpPr bwMode="auto">
            <a:xfrm>
              <a:off x="3216" y="4027"/>
              <a:ext cx="263" cy="291"/>
              <a:chOff x="288" y="3840"/>
              <a:chExt cx="282" cy="384"/>
            </a:xfrm>
          </p:grpSpPr>
          <p:pic>
            <p:nvPicPr>
              <p:cNvPr id="16403" name="Picture 29"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30"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02" name="Text Box 31"/>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latin typeface="Comic Sans MS" pitchFamily="66" charset="0"/>
                </a:rPr>
                <a:t>JER</a:t>
              </a:r>
            </a:p>
          </p:txBody>
        </p:sp>
      </p:grpSp>
      <p:sp>
        <p:nvSpPr>
          <p:cNvPr id="5" name="Rectangle 4"/>
          <p:cNvSpPr/>
          <p:nvPr/>
        </p:nvSpPr>
        <p:spPr>
          <a:xfrm>
            <a:off x="381000" y="994708"/>
            <a:ext cx="8439150" cy="5632311"/>
          </a:xfrm>
          <a:prstGeom prst="rect">
            <a:avLst/>
          </a:prstGeom>
        </p:spPr>
        <p:txBody>
          <a:bodyPr wrap="square">
            <a:spAutoFit/>
          </a:bodyPr>
          <a:lstStyle/>
          <a:p>
            <a:pPr algn="just"/>
            <a:r>
              <a:rPr lang="en-US" dirty="0" smtClean="0">
                <a:ln>
                  <a:solidFill>
                    <a:srgbClr val="04080C">
                      <a:alpha val="75000"/>
                    </a:srgbClr>
                  </a:solidFill>
                </a:ln>
                <a:solidFill>
                  <a:srgbClr val="996600"/>
                </a:solidFill>
              </a:rPr>
              <a:t>1</a:t>
            </a:r>
            <a:r>
              <a:rPr lang="en-US" sz="2000" dirty="0" smtClean="0">
                <a:ln>
                  <a:solidFill>
                    <a:srgbClr val="04080C">
                      <a:alpha val="75000"/>
                    </a:srgbClr>
                  </a:solidFill>
                </a:ln>
                <a:solidFill>
                  <a:srgbClr val="996600"/>
                </a:solidFill>
              </a:rPr>
              <a:t>.  Anderson</a:t>
            </a:r>
            <a:r>
              <a:rPr lang="en-US" sz="2000" dirty="0">
                <a:ln>
                  <a:solidFill>
                    <a:srgbClr val="04080C">
                      <a:alpha val="75000"/>
                    </a:srgbClr>
                  </a:solidFill>
                </a:ln>
                <a:solidFill>
                  <a:srgbClr val="996600"/>
                </a:solidFill>
              </a:rPr>
              <a:t>, D. </a:t>
            </a:r>
            <a:r>
              <a:rPr lang="en-US" sz="2000" dirty="0" smtClean="0">
                <a:ln>
                  <a:solidFill>
                    <a:srgbClr val="04080C">
                      <a:alpha val="75000"/>
                    </a:srgbClr>
                  </a:solidFill>
                </a:ln>
                <a:solidFill>
                  <a:srgbClr val="996600"/>
                </a:solidFill>
              </a:rPr>
              <a:t>M.  2010.  </a:t>
            </a:r>
            <a:r>
              <a:rPr lang="en-US" sz="2000" dirty="0">
                <a:ln>
                  <a:solidFill>
                    <a:srgbClr val="04080C">
                      <a:alpha val="75000"/>
                    </a:srgbClr>
                  </a:solidFill>
                </a:ln>
                <a:solidFill>
                  <a:srgbClr val="996600"/>
                </a:solidFill>
              </a:rPr>
              <a:t>Geospatial methods and data analysis for </a:t>
            </a:r>
            <a:r>
              <a:rPr lang="en-US" sz="2000" dirty="0" smtClean="0">
                <a:ln>
                  <a:solidFill>
                    <a:srgbClr val="04080C">
                      <a:alpha val="75000"/>
                    </a:srgbClr>
                  </a:solidFill>
                </a:ln>
                <a:solidFill>
                  <a:srgbClr val="996600"/>
                </a:solidFill>
              </a:rPr>
              <a:t>	assessing distribution </a:t>
            </a:r>
            <a:r>
              <a:rPr lang="en-US" sz="2000" dirty="0">
                <a:ln>
                  <a:solidFill>
                    <a:srgbClr val="04080C">
                      <a:alpha val="75000"/>
                    </a:srgbClr>
                  </a:solidFill>
                </a:ln>
                <a:solidFill>
                  <a:srgbClr val="996600"/>
                </a:solidFill>
              </a:rPr>
              <a:t>of grazing livestock. </a:t>
            </a:r>
            <a:r>
              <a:rPr lang="en-US" sz="2000" i="1" dirty="0">
                <a:ln>
                  <a:solidFill>
                    <a:srgbClr val="04080C">
                      <a:alpha val="75000"/>
                    </a:srgbClr>
                  </a:solidFill>
                </a:ln>
                <a:solidFill>
                  <a:srgbClr val="996600"/>
                </a:solidFill>
              </a:rPr>
              <a:t>In</a:t>
            </a:r>
            <a:r>
              <a:rPr lang="en-US" sz="2000" dirty="0">
                <a:ln>
                  <a:solidFill>
                    <a:srgbClr val="04080C">
                      <a:alpha val="75000"/>
                    </a:srgbClr>
                  </a:solidFill>
                </a:ln>
                <a:solidFill>
                  <a:srgbClr val="996600"/>
                </a:solidFill>
              </a:rPr>
              <a:t>: ‘Proceedings 4th </a:t>
            </a:r>
            <a:r>
              <a:rPr lang="en-US" sz="2000" dirty="0" smtClean="0">
                <a:ln>
                  <a:solidFill>
                    <a:srgbClr val="04080C">
                      <a:alpha val="75000"/>
                    </a:srgbClr>
                  </a:solidFill>
                </a:ln>
                <a:solidFill>
                  <a:srgbClr val="996600"/>
                </a:solidFill>
              </a:rPr>
              <a:t>	Grazing Livestock Nutrition </a:t>
            </a:r>
            <a:r>
              <a:rPr lang="en-US" sz="2000" dirty="0">
                <a:ln>
                  <a:solidFill>
                    <a:srgbClr val="04080C">
                      <a:alpha val="75000"/>
                    </a:srgbClr>
                  </a:solidFill>
                </a:ln>
                <a:solidFill>
                  <a:srgbClr val="996600"/>
                </a:solidFill>
              </a:rPr>
              <a:t>Conference’. (Eds. B. W. Hess, T. </a:t>
            </a:r>
            <a:r>
              <a:rPr lang="en-US" sz="2000" dirty="0" smtClean="0">
                <a:ln>
                  <a:solidFill>
                    <a:srgbClr val="04080C">
                      <a:alpha val="75000"/>
                    </a:srgbClr>
                  </a:solidFill>
                </a:ln>
                <a:solidFill>
                  <a:srgbClr val="996600"/>
                </a:solidFill>
              </a:rPr>
              <a:t>	DelCurto</a:t>
            </a:r>
            <a:r>
              <a:rPr lang="en-US" sz="2000" dirty="0">
                <a:ln>
                  <a:solidFill>
                    <a:srgbClr val="04080C">
                      <a:alpha val="75000"/>
                    </a:srgbClr>
                  </a:solidFill>
                </a:ln>
                <a:solidFill>
                  <a:srgbClr val="996600"/>
                </a:solidFill>
              </a:rPr>
              <a:t>, J</a:t>
            </a:r>
            <a:r>
              <a:rPr lang="en-US" sz="2000" dirty="0" smtClean="0">
                <a:ln>
                  <a:solidFill>
                    <a:srgbClr val="04080C">
                      <a:alpha val="75000"/>
                    </a:srgbClr>
                  </a:solidFill>
                </a:ln>
                <a:solidFill>
                  <a:srgbClr val="996600"/>
                </a:solidFill>
              </a:rPr>
              <a:t>. G</a:t>
            </a:r>
            <a:r>
              <a:rPr lang="en-US" sz="2000" dirty="0">
                <a:ln>
                  <a:solidFill>
                    <a:srgbClr val="04080C">
                      <a:alpha val="75000"/>
                    </a:srgbClr>
                  </a:solidFill>
                </a:ln>
                <a:solidFill>
                  <a:srgbClr val="996600"/>
                </a:solidFill>
              </a:rPr>
              <a:t>. P. Bowman </a:t>
            </a:r>
            <a:r>
              <a:rPr lang="en-US" sz="2000" dirty="0" smtClean="0">
                <a:ln>
                  <a:solidFill>
                    <a:srgbClr val="04080C">
                      <a:alpha val="75000"/>
                    </a:srgbClr>
                  </a:solidFill>
                </a:ln>
                <a:solidFill>
                  <a:srgbClr val="996600"/>
                </a:solidFill>
              </a:rPr>
              <a:t>and R</a:t>
            </a:r>
            <a:r>
              <a:rPr lang="en-US" sz="2000" dirty="0">
                <a:ln>
                  <a:solidFill>
                    <a:srgbClr val="04080C">
                      <a:alpha val="75000"/>
                    </a:srgbClr>
                  </a:solidFill>
                </a:ln>
                <a:solidFill>
                  <a:srgbClr val="996600"/>
                </a:solidFill>
              </a:rPr>
              <a:t>. C. Waterman.) pp. 57-91. </a:t>
            </a:r>
            <a:r>
              <a:rPr lang="en-US" sz="2000" dirty="0" smtClean="0">
                <a:ln>
                  <a:solidFill>
                    <a:srgbClr val="04080C">
                      <a:alpha val="75000"/>
                    </a:srgbClr>
                  </a:solidFill>
                </a:ln>
                <a:solidFill>
                  <a:srgbClr val="996600"/>
                </a:solidFill>
              </a:rPr>
              <a:t>	(</a:t>
            </a:r>
            <a:r>
              <a:rPr lang="en-US" sz="2000" dirty="0">
                <a:ln>
                  <a:solidFill>
                    <a:srgbClr val="04080C">
                      <a:alpha val="75000"/>
                    </a:srgbClr>
                  </a:solidFill>
                </a:ln>
                <a:solidFill>
                  <a:srgbClr val="996600"/>
                </a:solidFill>
              </a:rPr>
              <a:t>Western Section American Society </a:t>
            </a:r>
            <a:r>
              <a:rPr lang="en-US" sz="2000" dirty="0" smtClean="0">
                <a:ln>
                  <a:solidFill>
                    <a:srgbClr val="04080C">
                      <a:alpha val="75000"/>
                    </a:srgbClr>
                  </a:solidFill>
                </a:ln>
                <a:solidFill>
                  <a:srgbClr val="996600"/>
                </a:solidFill>
              </a:rPr>
              <a:t>Animal Science</a:t>
            </a:r>
            <a:r>
              <a:rPr lang="en-US" sz="2000" dirty="0">
                <a:ln>
                  <a:solidFill>
                    <a:srgbClr val="04080C">
                      <a:alpha val="75000"/>
                    </a:srgbClr>
                  </a:solidFill>
                </a:ln>
                <a:solidFill>
                  <a:srgbClr val="996600"/>
                </a:solidFill>
              </a:rPr>
              <a:t>: </a:t>
            </a:r>
            <a:r>
              <a:rPr lang="en-US" sz="2000" dirty="0" smtClean="0">
                <a:ln>
                  <a:solidFill>
                    <a:srgbClr val="04080C">
                      <a:alpha val="75000"/>
                    </a:srgbClr>
                  </a:solidFill>
                </a:ln>
                <a:solidFill>
                  <a:srgbClr val="996600"/>
                </a:solidFill>
              </a:rPr>
              <a:t>	Champaign</a:t>
            </a:r>
            <a:r>
              <a:rPr lang="en-US" sz="2000" dirty="0">
                <a:ln>
                  <a:solidFill>
                    <a:srgbClr val="04080C">
                      <a:alpha val="75000"/>
                    </a:srgbClr>
                  </a:solidFill>
                </a:ln>
                <a:solidFill>
                  <a:srgbClr val="996600"/>
                </a:solidFill>
              </a:rPr>
              <a:t>, IL.) </a:t>
            </a:r>
            <a:endParaRPr lang="en-US" sz="2000" dirty="0" smtClean="0">
              <a:ln>
                <a:solidFill>
                  <a:srgbClr val="04080C">
                    <a:alpha val="75000"/>
                  </a:srgbClr>
                </a:solidFill>
              </a:ln>
              <a:solidFill>
                <a:srgbClr val="996600"/>
              </a:solidFill>
            </a:endParaRPr>
          </a:p>
          <a:p>
            <a:pPr algn="just"/>
            <a:endParaRPr lang="en-US" sz="2000" dirty="0" smtClean="0">
              <a:ln>
                <a:solidFill>
                  <a:schemeClr val="tx1">
                    <a:alpha val="50000"/>
                  </a:schemeClr>
                </a:solidFill>
              </a:ln>
              <a:solidFill>
                <a:srgbClr val="996600"/>
              </a:solidFill>
            </a:endParaRPr>
          </a:p>
          <a:p>
            <a:pPr algn="just"/>
            <a:endParaRPr lang="en-US" sz="2000" dirty="0">
              <a:solidFill>
                <a:srgbClr val="996600"/>
              </a:solidFill>
            </a:endParaRPr>
          </a:p>
          <a:p>
            <a:pPr algn="just"/>
            <a:r>
              <a:rPr lang="en-US" sz="2000" dirty="0" smtClean="0">
                <a:ln>
                  <a:solidFill>
                    <a:srgbClr val="04080C">
                      <a:alpha val="75000"/>
                    </a:srgbClr>
                  </a:solidFill>
                </a:ln>
                <a:solidFill>
                  <a:srgbClr val="996600"/>
                </a:solidFill>
              </a:rPr>
              <a:t>2.  Anderson</a:t>
            </a:r>
            <a:r>
              <a:rPr lang="en-US" sz="2000" dirty="0">
                <a:ln>
                  <a:solidFill>
                    <a:srgbClr val="04080C">
                      <a:alpha val="75000"/>
                    </a:srgbClr>
                  </a:solidFill>
                </a:ln>
                <a:solidFill>
                  <a:srgbClr val="996600"/>
                </a:solidFill>
              </a:rPr>
              <a:t>, D. </a:t>
            </a:r>
            <a:r>
              <a:rPr lang="en-US" sz="2000" dirty="0" smtClean="0">
                <a:ln>
                  <a:solidFill>
                    <a:srgbClr val="04080C">
                      <a:alpha val="75000"/>
                    </a:srgbClr>
                  </a:solidFill>
                </a:ln>
                <a:solidFill>
                  <a:srgbClr val="996600"/>
                </a:solidFill>
              </a:rPr>
              <a:t>M.  2011.  </a:t>
            </a:r>
            <a:r>
              <a:rPr lang="en-US" sz="2000" dirty="0">
                <a:ln>
                  <a:solidFill>
                    <a:srgbClr val="04080C">
                      <a:alpha val="75000"/>
                    </a:srgbClr>
                  </a:solidFill>
                </a:ln>
                <a:solidFill>
                  <a:srgbClr val="996600"/>
                </a:solidFill>
              </a:rPr>
              <a:t>Tools to study and manage grazing behavior </a:t>
            </a:r>
            <a:r>
              <a:rPr lang="en-US" sz="2000" dirty="0" smtClean="0">
                <a:ln>
                  <a:solidFill>
                    <a:srgbClr val="04080C">
                      <a:alpha val="75000"/>
                    </a:srgbClr>
                  </a:solidFill>
                </a:ln>
                <a:solidFill>
                  <a:srgbClr val="996600"/>
                </a:solidFill>
              </a:rPr>
              <a:t>	at multiple </a:t>
            </a:r>
            <a:r>
              <a:rPr lang="en-US" sz="2000" dirty="0">
                <a:ln>
                  <a:solidFill>
                    <a:srgbClr val="04080C">
                      <a:alpha val="75000"/>
                    </a:srgbClr>
                  </a:solidFill>
                </a:ln>
                <a:solidFill>
                  <a:srgbClr val="996600"/>
                </a:solidFill>
              </a:rPr>
              <a:t>scales to enhance the sustainability of livestock </a:t>
            </a:r>
            <a:r>
              <a:rPr lang="en-US" sz="2000" dirty="0" smtClean="0">
                <a:ln>
                  <a:solidFill>
                    <a:srgbClr val="04080C">
                      <a:alpha val="75000"/>
                    </a:srgbClr>
                  </a:solidFill>
                </a:ln>
                <a:solidFill>
                  <a:srgbClr val="996600"/>
                </a:solidFill>
              </a:rPr>
              <a:t>	production systems</a:t>
            </a:r>
            <a:r>
              <a:rPr lang="en-US" sz="2000" dirty="0">
                <a:ln>
                  <a:solidFill>
                    <a:srgbClr val="04080C">
                      <a:alpha val="75000"/>
                    </a:srgbClr>
                  </a:solidFill>
                </a:ln>
                <a:solidFill>
                  <a:srgbClr val="996600"/>
                </a:solidFill>
              </a:rPr>
              <a:t>.  </a:t>
            </a:r>
            <a:r>
              <a:rPr lang="en-US" sz="2000" i="1" dirty="0">
                <a:ln>
                  <a:solidFill>
                    <a:srgbClr val="04080C">
                      <a:alpha val="75000"/>
                    </a:srgbClr>
                  </a:solidFill>
                </a:ln>
                <a:solidFill>
                  <a:srgbClr val="996600"/>
                </a:solidFill>
              </a:rPr>
              <a:t>In</a:t>
            </a:r>
            <a:r>
              <a:rPr lang="en-US" sz="2000" dirty="0">
                <a:ln>
                  <a:solidFill>
                    <a:srgbClr val="04080C">
                      <a:alpha val="75000"/>
                    </a:srgbClr>
                  </a:solidFill>
                </a:ln>
                <a:solidFill>
                  <a:srgbClr val="996600"/>
                </a:solidFill>
              </a:rPr>
              <a:t>: ‘Proceedings IX International Rangeland </a:t>
            </a:r>
            <a:r>
              <a:rPr lang="en-US" sz="2000" dirty="0" smtClean="0">
                <a:ln>
                  <a:solidFill>
                    <a:srgbClr val="04080C">
                      <a:alpha val="75000"/>
                    </a:srgbClr>
                  </a:solidFill>
                </a:ln>
                <a:solidFill>
                  <a:srgbClr val="996600"/>
                </a:solidFill>
              </a:rPr>
              <a:t>	Congress</a:t>
            </a:r>
            <a:r>
              <a:rPr lang="en-US" sz="2000" dirty="0">
                <a:ln>
                  <a:solidFill>
                    <a:srgbClr val="04080C">
                      <a:alpha val="75000"/>
                    </a:srgbClr>
                  </a:solidFill>
                </a:ln>
                <a:solidFill>
                  <a:srgbClr val="996600"/>
                </a:solidFill>
              </a:rPr>
              <a:t>’.  (Eds </a:t>
            </a:r>
            <a:r>
              <a:rPr lang="en-US" sz="2000" dirty="0" smtClean="0">
                <a:ln>
                  <a:solidFill>
                    <a:srgbClr val="04080C">
                      <a:alpha val="75000"/>
                    </a:srgbClr>
                  </a:solidFill>
                </a:ln>
                <a:solidFill>
                  <a:srgbClr val="996600"/>
                </a:solidFill>
              </a:rPr>
              <a:t>S</a:t>
            </a:r>
            <a:r>
              <a:rPr lang="en-US" sz="2000" dirty="0">
                <a:ln>
                  <a:solidFill>
                    <a:srgbClr val="04080C">
                      <a:alpha val="75000"/>
                    </a:srgbClr>
                  </a:solidFill>
                </a:ln>
                <a:solidFill>
                  <a:srgbClr val="996600"/>
                </a:solidFill>
              </a:rPr>
              <a:t>. R. Feldman, G. E. </a:t>
            </a:r>
            <a:r>
              <a:rPr lang="en-US" sz="2000" dirty="0" err="1">
                <a:ln>
                  <a:solidFill>
                    <a:srgbClr val="04080C">
                      <a:alpha val="75000"/>
                    </a:srgbClr>
                  </a:solidFill>
                </a:ln>
                <a:solidFill>
                  <a:srgbClr val="996600"/>
                </a:solidFill>
              </a:rPr>
              <a:t>Oliva</a:t>
            </a:r>
            <a:r>
              <a:rPr lang="en-US" sz="2000" dirty="0">
                <a:ln>
                  <a:solidFill>
                    <a:srgbClr val="04080C">
                      <a:alpha val="75000"/>
                    </a:srgbClr>
                  </a:solidFill>
                </a:ln>
                <a:solidFill>
                  <a:srgbClr val="996600"/>
                </a:solidFill>
              </a:rPr>
              <a:t>, and M. B. </a:t>
            </a:r>
            <a:r>
              <a:rPr lang="en-US" sz="2000" dirty="0" err="1" smtClean="0">
                <a:ln>
                  <a:solidFill>
                    <a:srgbClr val="04080C">
                      <a:alpha val="75000"/>
                    </a:srgbClr>
                  </a:solidFill>
                </a:ln>
                <a:solidFill>
                  <a:srgbClr val="996600"/>
                </a:solidFill>
              </a:rPr>
              <a:t>Sacido</a:t>
            </a:r>
            <a:r>
              <a:rPr lang="en-US" sz="2000" dirty="0" smtClean="0">
                <a:ln>
                  <a:solidFill>
                    <a:srgbClr val="04080C">
                      <a:alpha val="75000"/>
                    </a:srgbClr>
                  </a:solidFill>
                </a:ln>
                <a:solidFill>
                  <a:srgbClr val="996600"/>
                </a:solidFill>
              </a:rPr>
              <a:t>.) 	pp</a:t>
            </a:r>
            <a:r>
              <a:rPr lang="en-US" sz="2000" dirty="0">
                <a:ln>
                  <a:solidFill>
                    <a:srgbClr val="04080C">
                      <a:alpha val="75000"/>
                    </a:srgbClr>
                  </a:solidFill>
                </a:ln>
                <a:solidFill>
                  <a:srgbClr val="996600"/>
                </a:solidFill>
              </a:rPr>
              <a:t>. 559-564. (IX IRC 201: </a:t>
            </a:r>
            <a:r>
              <a:rPr lang="en-US" sz="2000" dirty="0" smtClean="0">
                <a:ln>
                  <a:solidFill>
                    <a:srgbClr val="04080C">
                      <a:alpha val="75000"/>
                    </a:srgbClr>
                  </a:solidFill>
                </a:ln>
                <a:solidFill>
                  <a:srgbClr val="996600"/>
                </a:solidFill>
              </a:rPr>
              <a:t>Rosario</a:t>
            </a:r>
            <a:r>
              <a:rPr lang="en-US" sz="2000" dirty="0">
                <a:ln>
                  <a:solidFill>
                    <a:srgbClr val="04080C">
                      <a:alpha val="75000"/>
                    </a:srgbClr>
                  </a:solidFill>
                </a:ln>
                <a:solidFill>
                  <a:srgbClr val="996600"/>
                </a:solidFill>
              </a:rPr>
              <a:t>, </a:t>
            </a:r>
            <a:r>
              <a:rPr lang="en-US" sz="2000" dirty="0" smtClean="0">
                <a:ln>
                  <a:solidFill>
                    <a:srgbClr val="04080C">
                      <a:alpha val="75000"/>
                    </a:srgbClr>
                  </a:solidFill>
                </a:ln>
                <a:solidFill>
                  <a:srgbClr val="996600"/>
                </a:solidFill>
              </a:rPr>
              <a:t>Argentina.) </a:t>
            </a:r>
          </a:p>
          <a:p>
            <a:pPr algn="just"/>
            <a:endParaRPr lang="en-US" sz="2000" dirty="0" smtClean="0">
              <a:ln>
                <a:solidFill>
                  <a:srgbClr val="04080C">
                    <a:alpha val="75000"/>
                  </a:srgbClr>
                </a:solidFill>
              </a:ln>
              <a:solidFill>
                <a:srgbClr val="996600"/>
              </a:solidFill>
            </a:endParaRPr>
          </a:p>
          <a:p>
            <a:pPr algn="just"/>
            <a:endParaRPr lang="en-US" sz="2000" dirty="0">
              <a:ln>
                <a:solidFill>
                  <a:srgbClr val="996600"/>
                </a:solidFill>
              </a:ln>
              <a:solidFill>
                <a:srgbClr val="996600"/>
              </a:solidFill>
            </a:endParaRPr>
          </a:p>
          <a:p>
            <a:pPr algn="just"/>
            <a:r>
              <a:rPr lang="en-US" sz="2000" dirty="0" smtClean="0">
                <a:ln>
                  <a:solidFill>
                    <a:srgbClr val="04080C">
                      <a:alpha val="75000"/>
                    </a:srgbClr>
                  </a:solidFill>
                </a:ln>
                <a:solidFill>
                  <a:srgbClr val="996600"/>
                </a:solidFill>
              </a:rPr>
              <a:t>3.  Anderson</a:t>
            </a:r>
            <a:r>
              <a:rPr lang="en-US" sz="2000" dirty="0">
                <a:ln>
                  <a:solidFill>
                    <a:srgbClr val="04080C">
                      <a:alpha val="75000"/>
                    </a:srgbClr>
                  </a:solidFill>
                </a:ln>
                <a:solidFill>
                  <a:srgbClr val="996600"/>
                </a:solidFill>
              </a:rPr>
              <a:t>, D. M., Estell, R. E., and Cibils, A. </a:t>
            </a:r>
            <a:r>
              <a:rPr lang="en-US" sz="2000" dirty="0" smtClean="0">
                <a:ln>
                  <a:solidFill>
                    <a:srgbClr val="04080C">
                      <a:alpha val="75000"/>
                    </a:srgbClr>
                  </a:solidFill>
                </a:ln>
                <a:solidFill>
                  <a:srgbClr val="996600"/>
                </a:solidFill>
              </a:rPr>
              <a:t>F.  2013. </a:t>
            </a:r>
            <a:r>
              <a:rPr lang="en-US" sz="2000" dirty="0">
                <a:ln>
                  <a:solidFill>
                    <a:srgbClr val="04080C">
                      <a:alpha val="75000"/>
                    </a:srgbClr>
                  </a:solidFill>
                </a:ln>
                <a:solidFill>
                  <a:srgbClr val="996600"/>
                </a:solidFill>
              </a:rPr>
              <a:t>Spatiotemporal </a:t>
            </a:r>
            <a:r>
              <a:rPr lang="en-US" sz="2000" dirty="0" smtClean="0">
                <a:ln>
                  <a:solidFill>
                    <a:srgbClr val="04080C">
                      <a:alpha val="75000"/>
                    </a:srgbClr>
                  </a:solidFill>
                </a:ln>
                <a:solidFill>
                  <a:srgbClr val="996600"/>
                </a:solidFill>
              </a:rPr>
              <a:t>	cattle 	data </a:t>
            </a:r>
            <a:r>
              <a:rPr lang="en-US" sz="2000" dirty="0">
                <a:ln>
                  <a:solidFill>
                    <a:srgbClr val="04080C">
                      <a:alpha val="75000"/>
                    </a:srgbClr>
                  </a:solidFill>
                </a:ln>
                <a:solidFill>
                  <a:srgbClr val="996600"/>
                </a:solidFill>
              </a:rPr>
              <a:t>– a plea for protocol standardization. </a:t>
            </a:r>
            <a:r>
              <a:rPr lang="en-US" sz="2000" dirty="0" smtClean="0">
                <a:ln>
                  <a:solidFill>
                    <a:srgbClr val="04080C">
                      <a:alpha val="75000"/>
                    </a:srgbClr>
                  </a:solidFill>
                </a:ln>
                <a:solidFill>
                  <a:srgbClr val="996600"/>
                </a:solidFill>
              </a:rPr>
              <a:t>Positioning. </a:t>
            </a:r>
            <a:r>
              <a:rPr lang="en-US" sz="2000" dirty="0">
                <a:ln>
                  <a:solidFill>
                    <a:srgbClr val="04080C">
                      <a:alpha val="75000"/>
                    </a:srgbClr>
                  </a:solidFill>
                </a:ln>
                <a:solidFill>
                  <a:srgbClr val="996600"/>
                </a:solidFill>
              </a:rPr>
              <a:t>4, </a:t>
            </a:r>
            <a:r>
              <a:rPr lang="en-US" sz="2000" dirty="0" smtClean="0">
                <a:ln>
                  <a:solidFill>
                    <a:srgbClr val="04080C">
                      <a:alpha val="75000"/>
                    </a:srgbClr>
                  </a:solidFill>
                </a:ln>
                <a:solidFill>
                  <a:srgbClr val="996600"/>
                </a:solidFill>
              </a:rPr>
              <a:t>	115-136</a:t>
            </a:r>
            <a:r>
              <a:rPr lang="en-US" sz="2000" dirty="0">
                <a:ln>
                  <a:solidFill>
                    <a:srgbClr val="04080C">
                      <a:alpha val="75000"/>
                    </a:srgbClr>
                  </a:solidFill>
                </a:ln>
                <a:solidFill>
                  <a:srgbClr val="996600"/>
                </a:solidFill>
              </a:rPr>
              <a:t>.</a:t>
            </a:r>
          </a:p>
        </p:txBody>
      </p:sp>
    </p:spTree>
    <p:extLst>
      <p:ext uri="{BB962C8B-B14F-4D97-AF65-F5344CB8AC3E}">
        <p14:creationId xmlns:p14="http://schemas.microsoft.com/office/powerpoint/2010/main" val="33478410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JER map for introductory slide --locator_map"/>
          <p:cNvPicPr>
            <a:picLocks noChangeAspect="1" noChangeArrowheads="1"/>
          </p:cNvPicPr>
          <p:nvPr/>
        </p:nvPicPr>
        <p:blipFill>
          <a:blip r:embed="rId3" cstate="print"/>
          <a:srcRect/>
          <a:stretch>
            <a:fillRect/>
          </a:stretch>
        </p:blipFill>
        <p:spPr bwMode="auto">
          <a:xfrm>
            <a:off x="0" y="0"/>
            <a:ext cx="6370638" cy="6858000"/>
          </a:xfrm>
          <a:prstGeom prst="rect">
            <a:avLst/>
          </a:prstGeom>
          <a:noFill/>
          <a:ln w="9525">
            <a:noFill/>
            <a:miter lim="800000"/>
            <a:headEnd/>
            <a:tailEnd/>
          </a:ln>
        </p:spPr>
      </p:pic>
      <p:sp>
        <p:nvSpPr>
          <p:cNvPr id="2" name="TextBox 1"/>
          <p:cNvSpPr txBox="1"/>
          <p:nvPr/>
        </p:nvSpPr>
        <p:spPr>
          <a:xfrm>
            <a:off x="6342063" y="112713"/>
            <a:ext cx="2787650" cy="2462212"/>
          </a:xfrm>
          <a:prstGeom prst="rect">
            <a:avLst/>
          </a:prstGeom>
          <a:noFill/>
        </p:spPr>
        <p:txBody>
          <a:bodyPr wrap="none">
            <a:spAutoFit/>
          </a:bodyPr>
          <a:lstStyle/>
          <a:p>
            <a:pPr>
              <a:defRPr/>
            </a:pPr>
            <a:r>
              <a:rPr lang="en-US" sz="1400" b="1" dirty="0">
                <a:solidFill>
                  <a:srgbClr val="FFFF00"/>
                </a:solidFill>
                <a:effectLst>
                  <a:outerShdw blurRad="38100" dist="38100" dir="2700000" algn="tl">
                    <a:srgbClr val="000000">
                      <a:alpha val="43137"/>
                    </a:srgbClr>
                  </a:outerShdw>
                </a:effectLst>
                <a:latin typeface="+mj-lt"/>
              </a:rPr>
              <a:t>Dean M. Anderson</a:t>
            </a:r>
          </a:p>
          <a:p>
            <a:pPr>
              <a:defRPr/>
            </a:pPr>
            <a:endParaRPr lang="en-US" sz="1400" b="1" dirty="0">
              <a:solidFill>
                <a:srgbClr val="FFFF00"/>
              </a:solidFill>
              <a:effectLst>
                <a:outerShdw blurRad="38100" dist="38100" dir="2700000" algn="tl">
                  <a:srgbClr val="000000">
                    <a:alpha val="43137"/>
                  </a:srgbClr>
                </a:outerShdw>
              </a:effectLst>
              <a:latin typeface="+mj-lt"/>
            </a:endParaRPr>
          </a:p>
          <a:p>
            <a:pPr>
              <a:defRPr/>
            </a:pPr>
            <a:r>
              <a:rPr lang="en-US" sz="1400" b="1" dirty="0">
                <a:solidFill>
                  <a:srgbClr val="FFFF00"/>
                </a:solidFill>
                <a:effectLst>
                  <a:outerShdw blurRad="38100" dist="38100" dir="2700000" algn="tl">
                    <a:srgbClr val="000000">
                      <a:alpha val="43137"/>
                    </a:srgbClr>
                  </a:outerShdw>
                </a:effectLst>
                <a:latin typeface="+mj-lt"/>
              </a:rPr>
              <a:t>Research Animal Scientist</a:t>
            </a:r>
          </a:p>
          <a:p>
            <a:pPr>
              <a:defRPr/>
            </a:pPr>
            <a:endParaRPr lang="en-US" sz="1400" b="1" dirty="0">
              <a:solidFill>
                <a:srgbClr val="FFFF00"/>
              </a:solidFill>
              <a:effectLst>
                <a:outerShdw blurRad="38100" dist="38100" dir="2700000" algn="tl">
                  <a:srgbClr val="000000">
                    <a:alpha val="43137"/>
                  </a:srgbClr>
                </a:outerShdw>
              </a:effectLst>
              <a:latin typeface="+mj-lt"/>
            </a:endParaRPr>
          </a:p>
          <a:p>
            <a:pPr>
              <a:defRPr/>
            </a:pPr>
            <a:r>
              <a:rPr lang="en-US" sz="1400" b="1" dirty="0">
                <a:solidFill>
                  <a:srgbClr val="FFFF00"/>
                </a:solidFill>
                <a:effectLst>
                  <a:outerShdw blurRad="38100" dist="38100" dir="2700000" algn="tl">
                    <a:srgbClr val="000000">
                      <a:alpha val="43137"/>
                    </a:srgbClr>
                  </a:outerShdw>
                </a:effectLst>
                <a:latin typeface="+mj-lt"/>
              </a:rPr>
              <a:t>US Department of </a:t>
            </a:r>
          </a:p>
          <a:p>
            <a:pPr>
              <a:defRPr/>
            </a:pPr>
            <a:r>
              <a:rPr lang="en-US" sz="1400" b="1" dirty="0">
                <a:solidFill>
                  <a:srgbClr val="FFFF00"/>
                </a:solidFill>
                <a:effectLst>
                  <a:outerShdw blurRad="38100" dist="38100" dir="2700000" algn="tl">
                    <a:srgbClr val="000000">
                      <a:alpha val="43137"/>
                    </a:srgbClr>
                  </a:outerShdw>
                </a:effectLst>
                <a:latin typeface="+mj-lt"/>
              </a:rPr>
              <a:t>  Agriculture – Agricultural </a:t>
            </a:r>
          </a:p>
          <a:p>
            <a:pPr>
              <a:defRPr/>
            </a:pPr>
            <a:r>
              <a:rPr lang="en-US" sz="1400" b="1" dirty="0">
                <a:solidFill>
                  <a:srgbClr val="FFFF00"/>
                </a:solidFill>
                <a:effectLst>
                  <a:outerShdw blurRad="38100" dist="38100" dir="2700000" algn="tl">
                    <a:srgbClr val="000000">
                      <a:alpha val="43137"/>
                    </a:srgbClr>
                  </a:outerShdw>
                </a:effectLst>
                <a:latin typeface="+mj-lt"/>
              </a:rPr>
              <a:t>  Research Service </a:t>
            </a:r>
          </a:p>
          <a:p>
            <a:pPr>
              <a:defRPr/>
            </a:pPr>
            <a:r>
              <a:rPr lang="en-US" sz="1400" b="1" dirty="0">
                <a:solidFill>
                  <a:srgbClr val="FFFF00"/>
                </a:solidFill>
                <a:effectLst>
                  <a:outerShdw blurRad="38100" dist="38100" dir="2700000" algn="tl">
                    <a:srgbClr val="000000">
                      <a:alpha val="43137"/>
                    </a:srgbClr>
                  </a:outerShdw>
                </a:effectLst>
                <a:latin typeface="+mj-lt"/>
              </a:rPr>
              <a:t>  (USDA-ARS)</a:t>
            </a:r>
          </a:p>
          <a:p>
            <a:pPr>
              <a:defRPr/>
            </a:pPr>
            <a:endParaRPr lang="en-US" sz="1400" b="1" dirty="0">
              <a:solidFill>
                <a:srgbClr val="FFFF00"/>
              </a:solidFill>
              <a:effectLst>
                <a:outerShdw blurRad="38100" dist="38100" dir="2700000" algn="tl">
                  <a:srgbClr val="000000">
                    <a:alpha val="43137"/>
                  </a:srgbClr>
                </a:outerShdw>
              </a:effectLst>
              <a:latin typeface="+mj-lt"/>
            </a:endParaRPr>
          </a:p>
          <a:p>
            <a:pPr>
              <a:defRPr/>
            </a:pPr>
            <a:r>
              <a:rPr lang="en-US" sz="1400" b="1" dirty="0">
                <a:solidFill>
                  <a:srgbClr val="FFFF00"/>
                </a:solidFill>
                <a:effectLst>
                  <a:outerShdw blurRad="38100" dist="38100" dir="2700000" algn="tl">
                    <a:srgbClr val="000000">
                      <a:alpha val="43137"/>
                    </a:srgbClr>
                  </a:outerShdw>
                </a:effectLst>
                <a:latin typeface="+mj-lt"/>
              </a:rPr>
              <a:t>Jornada Experimental Range</a:t>
            </a:r>
          </a:p>
          <a:p>
            <a:pPr>
              <a:defRPr/>
            </a:pPr>
            <a:r>
              <a:rPr lang="en-US" sz="1400" b="1" dirty="0">
                <a:solidFill>
                  <a:srgbClr val="FFFF00"/>
                </a:solidFill>
                <a:effectLst>
                  <a:outerShdw blurRad="38100" dist="38100" dir="2700000" algn="tl">
                    <a:srgbClr val="000000">
                      <a:alpha val="43137"/>
                    </a:srgbClr>
                  </a:outerShdw>
                </a:effectLst>
                <a:latin typeface="+mj-lt"/>
              </a:rPr>
              <a:t>  (JER)</a:t>
            </a:r>
          </a:p>
        </p:txBody>
      </p:sp>
      <p:grpSp>
        <p:nvGrpSpPr>
          <p:cNvPr id="48132" name="Group 4"/>
          <p:cNvGrpSpPr>
            <a:grpSpLocks/>
          </p:cNvGrpSpPr>
          <p:nvPr/>
        </p:nvGrpSpPr>
        <p:grpSpPr bwMode="auto">
          <a:xfrm>
            <a:off x="8077200" y="6396038"/>
            <a:ext cx="1066800" cy="461962"/>
            <a:chOff x="3216" y="4027"/>
            <a:chExt cx="672" cy="291"/>
          </a:xfrm>
        </p:grpSpPr>
        <p:grpSp>
          <p:nvGrpSpPr>
            <p:cNvPr id="48133" name="Group 5"/>
            <p:cNvGrpSpPr>
              <a:grpSpLocks/>
            </p:cNvGrpSpPr>
            <p:nvPr/>
          </p:nvGrpSpPr>
          <p:grpSpPr bwMode="auto">
            <a:xfrm>
              <a:off x="3216" y="4027"/>
              <a:ext cx="263" cy="291"/>
              <a:chOff x="288" y="3840"/>
              <a:chExt cx="282" cy="384"/>
            </a:xfrm>
          </p:grpSpPr>
          <p:pic>
            <p:nvPicPr>
              <p:cNvPr id="48135"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48136"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48134"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latin typeface="Comic Sans MS" pitchFamily="66" charset="0"/>
                </a:rPr>
                <a:t>JER</a:t>
              </a:r>
            </a:p>
          </p:txBody>
        </p:sp>
      </p:grpSp>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5078" t="12557" r="5938"/>
          <a:stretch/>
        </p:blipFill>
        <p:spPr bwMode="auto">
          <a:xfrm>
            <a:off x="6464061" y="3733800"/>
            <a:ext cx="2543653"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5-Point Star 2"/>
          <p:cNvSpPr>
            <a:spLocks noChangeAspect="1"/>
          </p:cNvSpPr>
          <p:nvPr/>
        </p:nvSpPr>
        <p:spPr bwMode="auto">
          <a:xfrm>
            <a:off x="7109460" y="4488180"/>
            <a:ext cx="182880" cy="18288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136" t="2206" r="23864" b="3088"/>
          <a:stretch/>
        </p:blipFill>
        <p:spPr bwMode="auto">
          <a:xfrm rot="5400000">
            <a:off x="1569720" y="379214"/>
            <a:ext cx="4526280" cy="736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60" y="6471404"/>
            <a:ext cx="8686800" cy="246221"/>
          </a:xfrm>
          <a:prstGeom prst="rect">
            <a:avLst/>
          </a:prstGeom>
        </p:spPr>
        <p:txBody>
          <a:bodyPr wrap="square">
            <a:spAutoFit/>
          </a:bodyPr>
          <a:lstStyle/>
          <a:p>
            <a:r>
              <a:rPr lang="en-US" sz="1000" dirty="0">
                <a:solidFill>
                  <a:srgbClr val="010F07"/>
                </a:solidFill>
              </a:rPr>
              <a:t>Source: https://spiral.imperial.ac.uk/bitstream/10044/1/11163/2/WSchuster_GNSS-Conference_Baska2013_keynote_130419.pdf </a:t>
            </a:r>
          </a:p>
        </p:txBody>
      </p:sp>
      <p:sp>
        <p:nvSpPr>
          <p:cNvPr id="5" name="Rectangle 4"/>
          <p:cNvSpPr/>
          <p:nvPr/>
        </p:nvSpPr>
        <p:spPr>
          <a:xfrm>
            <a:off x="118110" y="76200"/>
            <a:ext cx="8915400" cy="1077218"/>
          </a:xfrm>
          <a:prstGeom prst="rect">
            <a:avLst/>
          </a:prstGeom>
        </p:spPr>
        <p:txBody>
          <a:bodyPr wrap="square">
            <a:spAutoFit/>
          </a:bodyPr>
          <a:lstStyle/>
          <a:p>
            <a:pPr algn="ctr"/>
            <a:r>
              <a:rPr lang="en-US" sz="3200" b="1" kern="0" dirty="0" smtClean="0">
                <a:solidFill>
                  <a:srgbClr val="FFFF00"/>
                </a:solidFill>
                <a:effectLst>
                  <a:outerShdw blurRad="38100" dist="38100" dir="2700000" algn="tl">
                    <a:srgbClr val="000000"/>
                  </a:outerShdw>
                </a:effectLst>
                <a:latin typeface="+mj-lt"/>
                <a:ea typeface="+mj-ea"/>
                <a:cs typeface="+mj-cs"/>
              </a:rPr>
              <a:t>GLOBAL NAVIGATION SATELLITE SYSTEM (GNSS) - APPLICATIONS</a:t>
            </a:r>
            <a:endParaRPr lang="en-US" dirty="0">
              <a:solidFill>
                <a:srgbClr val="FFFF00"/>
              </a:solidFill>
              <a:latin typeface="+mj-lt"/>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9166" t="5000" r="11667" b="5624"/>
          <a:stretch>
            <a:fillRect/>
          </a:stretch>
        </p:blipFill>
        <p:spPr bwMode="auto">
          <a:xfrm>
            <a:off x="7270324" y="1796533"/>
            <a:ext cx="1763186"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2" t="8522" r="4966"/>
          <a:stretch/>
        </p:blipFill>
        <p:spPr bwMode="auto">
          <a:xfrm>
            <a:off x="6543127" y="4894064"/>
            <a:ext cx="1844702" cy="146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1327" y="6402824"/>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810658" y="4530090"/>
            <a:ext cx="1156086" cy="253916"/>
          </a:xfrm>
          <a:prstGeom prst="rect">
            <a:avLst/>
          </a:prstGeom>
          <a:noFill/>
        </p:spPr>
        <p:txBody>
          <a:bodyPr wrap="none" rtlCol="0">
            <a:spAutoFit/>
          </a:bodyPr>
          <a:lstStyle/>
          <a:p>
            <a:r>
              <a:rPr lang="en-US" sz="1000" dirty="0" smtClean="0">
                <a:solidFill>
                  <a:srgbClr val="010F07"/>
                </a:solidFill>
              </a:rPr>
              <a:t>Since the 1990’s</a:t>
            </a:r>
            <a:endParaRPr lang="en-US" sz="1000" dirty="0">
              <a:solidFill>
                <a:srgbClr val="010F07"/>
              </a:solidFill>
            </a:endParaRPr>
          </a:p>
        </p:txBody>
      </p:sp>
      <p:cxnSp>
        <p:nvCxnSpPr>
          <p:cNvPr id="9" name="Straight Arrow Connector 8"/>
          <p:cNvCxnSpPr/>
          <p:nvPr/>
        </p:nvCxnSpPr>
        <p:spPr bwMode="auto">
          <a:xfrm flipH="1">
            <a:off x="7513320" y="4657048"/>
            <a:ext cx="335280" cy="0"/>
          </a:xfrm>
          <a:prstGeom prst="straightConnector1">
            <a:avLst/>
          </a:prstGeom>
          <a:solidFill>
            <a:schemeClr val="accent1"/>
          </a:solidFill>
          <a:ln w="9525" cap="flat" cmpd="sng" algn="ctr">
            <a:solidFill>
              <a:srgbClr val="010F07"/>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4"/>
          <p:cNvGrpSpPr>
            <a:grpSpLocks/>
          </p:cNvGrpSpPr>
          <p:nvPr/>
        </p:nvGrpSpPr>
        <p:grpSpPr bwMode="auto">
          <a:xfrm>
            <a:off x="8077200" y="6396038"/>
            <a:ext cx="1066800" cy="461962"/>
            <a:chOff x="3216" y="4027"/>
            <a:chExt cx="672" cy="291"/>
          </a:xfrm>
        </p:grpSpPr>
        <p:grpSp>
          <p:nvGrpSpPr>
            <p:cNvPr id="14" name="Group 5"/>
            <p:cNvGrpSpPr>
              <a:grpSpLocks/>
            </p:cNvGrpSpPr>
            <p:nvPr/>
          </p:nvGrpSpPr>
          <p:grpSpPr bwMode="auto">
            <a:xfrm>
              <a:off x="3216" y="4027"/>
              <a:ext cx="263" cy="291"/>
              <a:chOff x="288" y="3840"/>
              <a:chExt cx="282" cy="384"/>
            </a:xfrm>
          </p:grpSpPr>
          <p:pic>
            <p:nvPicPr>
              <p:cNvPr id="16" name="Picture 6" descr="ARS Logo">
                <a:hlinkClick r:id="rId6"/>
              </p:cNvPr>
              <p:cNvPicPr>
                <a:picLocks noChangeAspect="1" noChangeArrowheads="1"/>
              </p:cNvPicPr>
              <p:nvPr/>
            </p:nvPicPr>
            <p:blipFill>
              <a:blip r:embed="rId7" cstate="print"/>
              <a:srcRect/>
              <a:stretch>
                <a:fillRect/>
              </a:stretch>
            </p:blipFill>
            <p:spPr bwMode="auto">
              <a:xfrm>
                <a:off x="288" y="4032"/>
                <a:ext cx="282" cy="192"/>
              </a:xfrm>
              <a:prstGeom prst="rect">
                <a:avLst/>
              </a:prstGeom>
              <a:noFill/>
              <a:ln w="9525">
                <a:noFill/>
                <a:miter lim="800000"/>
                <a:headEnd/>
                <a:tailEnd/>
              </a:ln>
            </p:spPr>
          </p:pic>
          <p:pic>
            <p:nvPicPr>
              <p:cNvPr id="17" name="Picture 7" descr="USDA Logo">
                <a:hlinkClick r:id="rId8"/>
              </p:cNvPr>
              <p:cNvPicPr>
                <a:picLocks noChangeAspect="1" noChangeArrowheads="1"/>
              </p:cNvPicPr>
              <p:nvPr/>
            </p:nvPicPr>
            <p:blipFill>
              <a:blip r:embed="rId9" cstate="print"/>
              <a:srcRect/>
              <a:stretch>
                <a:fillRect/>
              </a:stretch>
            </p:blipFill>
            <p:spPr bwMode="auto">
              <a:xfrm>
                <a:off x="288" y="3840"/>
                <a:ext cx="282" cy="192"/>
              </a:xfrm>
              <a:prstGeom prst="rect">
                <a:avLst/>
              </a:prstGeom>
              <a:noFill/>
              <a:ln w="9525">
                <a:noFill/>
                <a:miter lim="800000"/>
                <a:headEnd/>
                <a:tailEnd/>
              </a:ln>
            </p:spPr>
          </p:pic>
        </p:grpSp>
        <p:sp>
          <p:nvSpPr>
            <p:cNvPr id="15"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pic>
        <p:nvPicPr>
          <p:cNvPr id="614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344109">
            <a:off x="8312501" y="4791194"/>
            <a:ext cx="4143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5-Point Star 9"/>
          <p:cNvSpPr>
            <a:spLocks noChangeAspect="1"/>
          </p:cNvSpPr>
          <p:nvPr/>
        </p:nvSpPr>
        <p:spPr bwMode="auto">
          <a:xfrm>
            <a:off x="8633460" y="3383280"/>
            <a:ext cx="182880" cy="182880"/>
          </a:xfrm>
          <a:prstGeom prst="star5">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3090676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407" t="5170" r="22677" b="3431"/>
          <a:stretch/>
        </p:blipFill>
        <p:spPr bwMode="auto">
          <a:xfrm rot="5400000">
            <a:off x="2036865" y="-283423"/>
            <a:ext cx="5074923" cy="897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364807"/>
            <a:ext cx="9144000" cy="646331"/>
          </a:xfrm>
          <a:prstGeom prst="rect">
            <a:avLst/>
          </a:prstGeom>
          <a:noFill/>
        </p:spPr>
        <p:txBody>
          <a:bodyPr wrap="square" rtlCol="0">
            <a:spAutoFit/>
          </a:bodyPr>
          <a:lstStyle/>
          <a:p>
            <a:pPr algn="ctr"/>
            <a:r>
              <a:rPr lang="en-US" sz="3600" b="1" kern="0" dirty="0" smtClean="0">
                <a:solidFill>
                  <a:srgbClr val="FFFF00"/>
                </a:solidFill>
                <a:effectLst>
                  <a:outerShdw blurRad="38100" dist="38100" dir="2700000" algn="tl">
                    <a:srgbClr val="000000"/>
                  </a:outerShdw>
                </a:effectLst>
                <a:latin typeface="+mj-lt"/>
                <a:ea typeface="+mj-ea"/>
                <a:cs typeface="+mj-cs"/>
              </a:rPr>
              <a:t>MULTIPLE SYSTEMS AND SIGNALS</a:t>
            </a:r>
            <a:endParaRPr lang="en-US" sz="4800" dirty="0">
              <a:solidFill>
                <a:srgbClr val="FFFF00"/>
              </a:solidFill>
              <a:latin typeface="+mj-lt"/>
            </a:endParaRPr>
          </a:p>
        </p:txBody>
      </p:sp>
      <p:sp>
        <p:nvSpPr>
          <p:cNvPr id="8" name="TextBox 7"/>
          <p:cNvSpPr txBox="1"/>
          <p:nvPr/>
        </p:nvSpPr>
        <p:spPr>
          <a:xfrm>
            <a:off x="4446273" y="6097374"/>
            <a:ext cx="3067047" cy="584775"/>
          </a:xfrm>
          <a:prstGeom prst="rect">
            <a:avLst/>
          </a:prstGeom>
          <a:noFill/>
        </p:spPr>
        <p:txBody>
          <a:bodyPr wrap="square" rtlCol="0">
            <a:spAutoFit/>
          </a:bodyPr>
          <a:lstStyle/>
          <a:p>
            <a:r>
              <a:rPr lang="en-US" sz="800" dirty="0">
                <a:solidFill>
                  <a:srgbClr val="010F07"/>
                </a:solidFill>
              </a:rPr>
              <a:t>Source: </a:t>
            </a:r>
            <a:endParaRPr lang="en-US" sz="800" dirty="0" smtClean="0">
              <a:solidFill>
                <a:srgbClr val="010F07"/>
              </a:solidFill>
            </a:endParaRPr>
          </a:p>
          <a:p>
            <a:r>
              <a:rPr lang="en-US" sz="800" dirty="0" smtClean="0">
                <a:solidFill>
                  <a:srgbClr val="010F07"/>
                </a:solidFill>
              </a:rPr>
              <a:t> </a:t>
            </a:r>
          </a:p>
          <a:p>
            <a:r>
              <a:rPr lang="en-US" sz="800" dirty="0">
                <a:solidFill>
                  <a:srgbClr val="0000FF"/>
                </a:solidFill>
              </a:rPr>
              <a:t>https://</a:t>
            </a:r>
            <a:r>
              <a:rPr lang="en-US" sz="800" dirty="0" smtClean="0">
                <a:solidFill>
                  <a:srgbClr val="0000FF"/>
                </a:solidFill>
              </a:rPr>
              <a:t>spiral.imperial.ac.uk/bitstream/10044/1/11163/2/WSchuster_GNSS-Conference_Baska2013_keynote_130419.pdf </a:t>
            </a:r>
            <a:endParaRPr lang="en-US" sz="800" dirty="0">
              <a:solidFill>
                <a:srgbClr val="0000FF"/>
              </a:solidFill>
            </a:endParaRPr>
          </a:p>
        </p:txBody>
      </p:sp>
      <p:grpSp>
        <p:nvGrpSpPr>
          <p:cNvPr id="11" name="Group 10"/>
          <p:cNvGrpSpPr>
            <a:grpSpLocks/>
          </p:cNvGrpSpPr>
          <p:nvPr/>
        </p:nvGrpSpPr>
        <p:grpSpPr bwMode="auto">
          <a:xfrm>
            <a:off x="8077200" y="6396038"/>
            <a:ext cx="1066800" cy="461962"/>
            <a:chOff x="3216" y="4027"/>
            <a:chExt cx="672" cy="291"/>
          </a:xfrm>
        </p:grpSpPr>
        <p:grpSp>
          <p:nvGrpSpPr>
            <p:cNvPr id="12" name="Group 11"/>
            <p:cNvGrpSpPr>
              <a:grpSpLocks/>
            </p:cNvGrpSpPr>
            <p:nvPr/>
          </p:nvGrpSpPr>
          <p:grpSpPr bwMode="auto">
            <a:xfrm>
              <a:off x="3216" y="4027"/>
              <a:ext cx="263" cy="291"/>
              <a:chOff x="288" y="3840"/>
              <a:chExt cx="282" cy="384"/>
            </a:xfrm>
          </p:grpSpPr>
          <p:pic>
            <p:nvPicPr>
              <p:cNvPr id="14"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15"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13"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3" name="Cloud Callout 2"/>
          <p:cNvSpPr/>
          <p:nvPr/>
        </p:nvSpPr>
        <p:spPr bwMode="auto">
          <a:xfrm>
            <a:off x="5171279" y="4343400"/>
            <a:ext cx="3486151" cy="1600200"/>
          </a:xfrm>
          <a:prstGeom prst="cloudCallout">
            <a:avLst>
              <a:gd name="adj1" fmla="val -16236"/>
              <a:gd name="adj2" fmla="val 21263"/>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 name="Rectangle 1"/>
          <p:cNvSpPr/>
          <p:nvPr/>
        </p:nvSpPr>
        <p:spPr>
          <a:xfrm>
            <a:off x="5333999" y="4800600"/>
            <a:ext cx="3160713" cy="923330"/>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rPr>
              <a:t>You can’t manage that which you can not measure</a:t>
            </a:r>
          </a:p>
        </p:txBody>
      </p:sp>
    </p:spTree>
    <p:extLst>
      <p:ext uri="{BB962C8B-B14F-4D97-AF65-F5344CB8AC3E}">
        <p14:creationId xmlns:p14="http://schemas.microsoft.com/office/powerpoint/2010/main" val="2369751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066800"/>
          </a:xfrm>
        </p:spPr>
        <p:txBody>
          <a:bodyPr/>
          <a:lstStyle/>
          <a:p>
            <a:pPr>
              <a:defRPr/>
            </a:pPr>
            <a:r>
              <a:rPr lang="en-US" sz="4000" b="1" dirty="0" smtClean="0">
                <a:solidFill>
                  <a:srgbClr val="FFFF00"/>
                </a:solidFill>
                <a:latin typeface="Tahoma" pitchFamily="34" charset="0"/>
                <a:cs typeface="Tahoma" pitchFamily="34" charset="0"/>
              </a:rPr>
              <a:t>SATELLITE IMAGE RESOLUTION</a:t>
            </a:r>
            <a:endParaRPr lang="en-US" sz="4000" b="1" dirty="0">
              <a:solidFill>
                <a:srgbClr val="FFFF00"/>
              </a:solidFill>
              <a:latin typeface="Tahoma" pitchFamily="34" charset="0"/>
              <a:cs typeface="Tahoma" pitchFamily="34" charset="0"/>
            </a:endParaRPr>
          </a:p>
        </p:txBody>
      </p:sp>
      <p:grpSp>
        <p:nvGrpSpPr>
          <p:cNvPr id="35843" name="Group 4"/>
          <p:cNvGrpSpPr>
            <a:grpSpLocks/>
          </p:cNvGrpSpPr>
          <p:nvPr/>
        </p:nvGrpSpPr>
        <p:grpSpPr bwMode="auto">
          <a:xfrm>
            <a:off x="8077200" y="6396038"/>
            <a:ext cx="1066800" cy="461962"/>
            <a:chOff x="3216" y="4027"/>
            <a:chExt cx="672" cy="291"/>
          </a:xfrm>
        </p:grpSpPr>
        <p:grpSp>
          <p:nvGrpSpPr>
            <p:cNvPr id="35846" name="Group 5"/>
            <p:cNvGrpSpPr>
              <a:grpSpLocks/>
            </p:cNvGrpSpPr>
            <p:nvPr/>
          </p:nvGrpSpPr>
          <p:grpSpPr bwMode="auto">
            <a:xfrm>
              <a:off x="3216" y="4027"/>
              <a:ext cx="263" cy="291"/>
              <a:chOff x="288" y="3840"/>
              <a:chExt cx="282" cy="384"/>
            </a:xfrm>
          </p:grpSpPr>
          <p:pic>
            <p:nvPicPr>
              <p:cNvPr id="35848" name="Picture 6"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7"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7"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solidFill>
                    <a:srgbClr val="FFFFFF"/>
                  </a:solidFill>
                  <a:latin typeface="Comic Sans MS" pitchFamily="66" charset="0"/>
                </a:rPr>
                <a:t>JER</a:t>
              </a:r>
            </a:p>
          </p:txBody>
        </p:sp>
      </p:grpSp>
      <p:pic>
        <p:nvPicPr>
          <p:cNvPr id="35844"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25" y="747713"/>
            <a:ext cx="916463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289675"/>
            <a:ext cx="913447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684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0" y="-76200"/>
            <a:ext cx="9144000" cy="1371600"/>
          </a:xfrm>
        </p:spPr>
        <p:txBody>
          <a:bodyPr/>
          <a:lstStyle/>
          <a:p>
            <a:pPr eaLnBrk="1" hangingPunct="1"/>
            <a:r>
              <a:rPr lang="en-US" sz="4800" b="1" dirty="0" smtClean="0">
                <a:solidFill>
                  <a:srgbClr val="FFFF00"/>
                </a:solidFill>
                <a:effectLst>
                  <a:outerShdw blurRad="38100" dist="38100" dir="2700000" algn="tl">
                    <a:srgbClr val="000000">
                      <a:alpha val="43137"/>
                    </a:srgbClr>
                  </a:outerShdw>
                </a:effectLst>
              </a:rPr>
              <a:t>MELDING OF DISCIPLINES</a:t>
            </a:r>
            <a:br>
              <a:rPr lang="en-US" sz="4800" b="1" dirty="0" smtClean="0">
                <a:solidFill>
                  <a:srgbClr val="FFFF00"/>
                </a:solidFill>
                <a:effectLst>
                  <a:outerShdw blurRad="38100" dist="38100" dir="2700000" algn="tl">
                    <a:srgbClr val="000000">
                      <a:alpha val="43137"/>
                    </a:srgbClr>
                  </a:outerShdw>
                </a:effectLst>
              </a:rPr>
            </a:br>
            <a:r>
              <a:rPr lang="en-US" sz="2800" b="1" dirty="0" smtClean="0">
                <a:solidFill>
                  <a:srgbClr val="FFFF00"/>
                </a:solidFill>
                <a:effectLst>
                  <a:outerShdw blurRad="38100" dist="38100" dir="2700000" algn="tl">
                    <a:srgbClr val="000000">
                      <a:alpha val="43137"/>
                    </a:srgbClr>
                  </a:outerShdw>
                </a:effectLst>
              </a:rPr>
              <a:t>(</a:t>
            </a:r>
            <a:r>
              <a:rPr lang="en-US" sz="2800" dirty="0" smtClean="0">
                <a:solidFill>
                  <a:srgbClr val="FD0303"/>
                </a:solidFill>
                <a:effectLst>
                  <a:outerShdw blurRad="38100" dist="38100" dir="2700000" algn="tl">
                    <a:srgbClr val="000000">
                      <a:alpha val="43137"/>
                    </a:srgbClr>
                  </a:outerShdw>
                </a:effectLst>
              </a:rPr>
              <a:t>TEAMS</a:t>
            </a:r>
            <a:r>
              <a:rPr lang="en-US" sz="2800" b="1" dirty="0" smtClean="0">
                <a:solidFill>
                  <a:srgbClr val="FFFF00"/>
                </a:solidFill>
                <a:effectLst>
                  <a:outerShdw blurRad="38100" dist="38100" dir="2700000" algn="tl">
                    <a:srgbClr val="000000">
                      <a:alpha val="43137"/>
                    </a:srgbClr>
                  </a:outerShdw>
                </a:effectLst>
              </a:rPr>
              <a:t>)</a:t>
            </a:r>
          </a:p>
        </p:txBody>
      </p:sp>
      <p:sp>
        <p:nvSpPr>
          <p:cNvPr id="16387" name="Rectangle 6"/>
          <p:cNvSpPr>
            <a:spLocks noGrp="1" noChangeArrowheads="1"/>
          </p:cNvSpPr>
          <p:nvPr>
            <p:ph type="body" sz="half" idx="1"/>
          </p:nvPr>
        </p:nvSpPr>
        <p:spPr>
          <a:xfrm>
            <a:off x="0" y="3657600"/>
            <a:ext cx="3200400" cy="1676400"/>
          </a:xfrm>
        </p:spPr>
        <p:txBody>
          <a:bodyPr/>
          <a:lstStyle/>
          <a:p>
            <a:pPr eaLnBrk="1" hangingPunct="1">
              <a:buFont typeface="Wingdings" pitchFamily="2" charset="2"/>
              <a:buNone/>
            </a:pPr>
            <a:r>
              <a:rPr lang="en-US" sz="2800" b="1" smtClean="0">
                <a:solidFill>
                  <a:srgbClr val="FFFF00"/>
                </a:solidFill>
                <a:effectLst/>
              </a:rPr>
              <a:t>                                         </a:t>
            </a:r>
          </a:p>
          <a:p>
            <a:pPr eaLnBrk="1" hangingPunct="1">
              <a:buFont typeface="Wingdings" pitchFamily="2" charset="2"/>
              <a:buNone/>
            </a:pPr>
            <a:r>
              <a:rPr lang="en-US" sz="2800" b="1" smtClean="0">
                <a:solidFill>
                  <a:srgbClr val="FFFF00"/>
                </a:solidFill>
                <a:effectLst/>
              </a:rPr>
              <a:t>                          </a:t>
            </a:r>
          </a:p>
          <a:p>
            <a:pPr lvl="1" eaLnBrk="1" hangingPunct="1"/>
            <a:endParaRPr lang="en-US" sz="2400" b="1" smtClean="0">
              <a:solidFill>
                <a:srgbClr val="FFFF00"/>
              </a:solidFill>
              <a:effectLst/>
            </a:endParaRPr>
          </a:p>
        </p:txBody>
      </p:sp>
      <p:pic>
        <p:nvPicPr>
          <p:cNvPr id="16388" name="Picture 7" descr="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324600" y="1212850"/>
            <a:ext cx="24384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9" name="Group 18"/>
          <p:cNvGrpSpPr>
            <a:grpSpLocks/>
          </p:cNvGrpSpPr>
          <p:nvPr/>
        </p:nvGrpSpPr>
        <p:grpSpPr bwMode="auto">
          <a:xfrm>
            <a:off x="228600" y="1219200"/>
            <a:ext cx="2222500" cy="2843213"/>
            <a:chOff x="2920" y="2736"/>
            <a:chExt cx="1112" cy="1445"/>
          </a:xfrm>
        </p:grpSpPr>
        <p:pic>
          <p:nvPicPr>
            <p:cNvPr id="1640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9" y="2736"/>
              <a:ext cx="1063" cy="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08" name="Rectangle 12"/>
            <p:cNvSpPr>
              <a:spLocks noChangeArrowheads="1"/>
            </p:cNvSpPr>
            <p:nvPr/>
          </p:nvSpPr>
          <p:spPr bwMode="auto">
            <a:xfrm>
              <a:off x="2920" y="4064"/>
              <a:ext cx="909" cy="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b="1">
                  <a:latin typeface="Arial" charset="0"/>
                </a:rPr>
                <a:t>http://www.gis.com/whatisgis/</a:t>
              </a:r>
            </a:p>
          </p:txBody>
        </p:sp>
      </p:grpSp>
      <p:sp>
        <p:nvSpPr>
          <p:cNvPr id="16390" name="Rectangle 13"/>
          <p:cNvSpPr>
            <a:spLocks noChangeArrowheads="1"/>
          </p:cNvSpPr>
          <p:nvPr/>
        </p:nvSpPr>
        <p:spPr bwMode="auto">
          <a:xfrm>
            <a:off x="6911975" y="4191000"/>
            <a:ext cx="2571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solidFill>
                  <a:srgbClr val="FF3300"/>
                </a:solidFill>
              </a:rPr>
              <a:t>/</a:t>
            </a:r>
          </a:p>
        </p:txBody>
      </p:sp>
      <p:grpSp>
        <p:nvGrpSpPr>
          <p:cNvPr id="16391" name="Group 20"/>
          <p:cNvGrpSpPr>
            <a:grpSpLocks/>
          </p:cNvGrpSpPr>
          <p:nvPr/>
        </p:nvGrpSpPr>
        <p:grpSpPr bwMode="auto">
          <a:xfrm>
            <a:off x="3347897" y="1447800"/>
            <a:ext cx="2251209" cy="2430463"/>
            <a:chOff x="2858" y="1872"/>
            <a:chExt cx="1081" cy="1035"/>
          </a:xfrm>
        </p:grpSpPr>
        <p:pic>
          <p:nvPicPr>
            <p:cNvPr id="1640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3" y="1872"/>
              <a:ext cx="1056" cy="1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06" name="Rectangle 16"/>
            <p:cNvSpPr>
              <a:spLocks noChangeArrowheads="1"/>
            </p:cNvSpPr>
            <p:nvPr/>
          </p:nvSpPr>
          <p:spPr bwMode="auto">
            <a:xfrm>
              <a:off x="2858" y="2808"/>
              <a:ext cx="893" cy="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dirty="0">
                  <a:solidFill>
                    <a:srgbClr val="000000"/>
                  </a:solidFill>
                  <a:latin typeface="Arial" charset="0"/>
                </a:rPr>
                <a:t>http://www.garmin.com/aboutGPS/</a:t>
              </a:r>
            </a:p>
          </p:txBody>
        </p:sp>
      </p:grpSp>
      <p:sp>
        <p:nvSpPr>
          <p:cNvPr id="16392" name="Rectangle 21"/>
          <p:cNvSpPr>
            <a:spLocks noChangeArrowheads="1"/>
          </p:cNvSpPr>
          <p:nvPr/>
        </p:nvSpPr>
        <p:spPr bwMode="auto">
          <a:xfrm>
            <a:off x="4676775" y="6175375"/>
            <a:ext cx="45720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a:solidFill>
                  <a:srgbClr val="000000"/>
                </a:solidFill>
              </a:rPr>
              <a:t>Biology</a:t>
            </a:r>
          </a:p>
          <a:p>
            <a:pPr algn="ctr"/>
            <a:r>
              <a:rPr lang="en-US" sz="1400">
                <a:solidFill>
                  <a:srgbClr val="000000"/>
                </a:solidFill>
              </a:rPr>
              <a:t>Especially Animal Behavior                                        (Ethology)</a:t>
            </a:r>
          </a:p>
        </p:txBody>
      </p:sp>
      <p:sp>
        <p:nvSpPr>
          <p:cNvPr id="16393" name="Rectangle 22"/>
          <p:cNvSpPr>
            <a:spLocks noChangeArrowheads="1"/>
          </p:cNvSpPr>
          <p:nvPr/>
        </p:nvSpPr>
        <p:spPr bwMode="auto">
          <a:xfrm>
            <a:off x="3460750" y="3886200"/>
            <a:ext cx="24828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dirty="0" smtClean="0">
                <a:solidFill>
                  <a:srgbClr val="000000"/>
                </a:solidFill>
              </a:rPr>
              <a:t>Global Navigation Satellite </a:t>
            </a:r>
            <a:r>
              <a:rPr lang="en-US" sz="1600" dirty="0">
                <a:solidFill>
                  <a:srgbClr val="000000"/>
                </a:solidFill>
              </a:rPr>
              <a:t>System </a:t>
            </a:r>
            <a:r>
              <a:rPr lang="en-US" sz="1600" dirty="0" smtClean="0">
                <a:solidFill>
                  <a:srgbClr val="000000"/>
                </a:solidFill>
              </a:rPr>
              <a:t>(GNSS)</a:t>
            </a:r>
            <a:endParaRPr lang="en-US" sz="1600" dirty="0">
              <a:solidFill>
                <a:srgbClr val="000000"/>
              </a:solidFill>
            </a:endParaRPr>
          </a:p>
        </p:txBody>
      </p:sp>
      <p:sp>
        <p:nvSpPr>
          <p:cNvPr id="16394" name="Rectangle 23"/>
          <p:cNvSpPr>
            <a:spLocks noChangeArrowheads="1"/>
          </p:cNvSpPr>
          <p:nvPr/>
        </p:nvSpPr>
        <p:spPr bwMode="auto">
          <a:xfrm>
            <a:off x="228600" y="4038600"/>
            <a:ext cx="2590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a:solidFill>
                  <a:srgbClr val="000000"/>
                </a:solidFill>
              </a:rPr>
              <a:t>Geographic Information System (GIS) Technology</a:t>
            </a:r>
          </a:p>
        </p:txBody>
      </p:sp>
      <p:grpSp>
        <p:nvGrpSpPr>
          <p:cNvPr id="16395" name="Group 27"/>
          <p:cNvGrpSpPr>
            <a:grpSpLocks/>
          </p:cNvGrpSpPr>
          <p:nvPr/>
        </p:nvGrpSpPr>
        <p:grpSpPr bwMode="auto">
          <a:xfrm>
            <a:off x="8077200" y="6396038"/>
            <a:ext cx="1066800" cy="461962"/>
            <a:chOff x="3216" y="4027"/>
            <a:chExt cx="672" cy="291"/>
          </a:xfrm>
        </p:grpSpPr>
        <p:grpSp>
          <p:nvGrpSpPr>
            <p:cNvPr id="16401" name="Group 28"/>
            <p:cNvGrpSpPr>
              <a:grpSpLocks/>
            </p:cNvGrpSpPr>
            <p:nvPr/>
          </p:nvGrpSpPr>
          <p:grpSpPr bwMode="auto">
            <a:xfrm>
              <a:off x="3216" y="4027"/>
              <a:ext cx="263" cy="291"/>
              <a:chOff x="288" y="3840"/>
              <a:chExt cx="282" cy="384"/>
            </a:xfrm>
          </p:grpSpPr>
          <p:pic>
            <p:nvPicPr>
              <p:cNvPr id="16403" name="Picture 29" descr="ARS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30" descr="USDA Log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02" name="Text Box 31"/>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latin typeface="Comic Sans MS" pitchFamily="66" charset="0"/>
                </a:rPr>
                <a:t>JER</a:t>
              </a:r>
            </a:p>
          </p:txBody>
        </p:sp>
      </p:grpSp>
      <p:sp>
        <p:nvSpPr>
          <p:cNvPr id="16396" name="Rectangle 33"/>
          <p:cNvSpPr>
            <a:spLocks noChangeArrowheads="1"/>
          </p:cNvSpPr>
          <p:nvPr/>
        </p:nvSpPr>
        <p:spPr bwMode="auto">
          <a:xfrm>
            <a:off x="3652838" y="6324600"/>
            <a:ext cx="13763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rPr>
              <a:t>Engineering</a:t>
            </a:r>
          </a:p>
        </p:txBody>
      </p:sp>
      <p:pic>
        <p:nvPicPr>
          <p:cNvPr id="16397" name="Picture 37" descr="MPj0400420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9500" y="4714875"/>
            <a:ext cx="1524000"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8" name="Group 68"/>
          <p:cNvGrpSpPr>
            <a:grpSpLocks/>
          </p:cNvGrpSpPr>
          <p:nvPr/>
        </p:nvGrpSpPr>
        <p:grpSpPr bwMode="auto">
          <a:xfrm>
            <a:off x="171450" y="4724400"/>
            <a:ext cx="2649538" cy="1976438"/>
            <a:chOff x="108" y="2976"/>
            <a:chExt cx="1669" cy="1245"/>
          </a:xfrm>
        </p:grpSpPr>
        <p:sp>
          <p:nvSpPr>
            <p:cNvPr id="16399" name="Rectangle 32"/>
            <p:cNvSpPr>
              <a:spLocks noChangeArrowheads="1"/>
            </p:cNvSpPr>
            <p:nvPr/>
          </p:nvSpPr>
          <p:spPr bwMode="auto">
            <a:xfrm>
              <a:off x="108" y="3990"/>
              <a:ext cx="166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rPr>
                <a:t>Wireless Communication</a:t>
              </a:r>
            </a:p>
          </p:txBody>
        </p:sp>
        <p:pic>
          <p:nvPicPr>
            <p:cNvPr id="16400" name="Picture 61" descr="j035649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2" y="2976"/>
              <a:ext cx="880"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49415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000403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Text Box 7"/>
          <p:cNvSpPr txBox="1">
            <a:spLocks noChangeArrowheads="1"/>
          </p:cNvSpPr>
          <p:nvPr/>
        </p:nvSpPr>
        <p:spPr bwMode="auto">
          <a:xfrm>
            <a:off x="1101413" y="3408175"/>
            <a:ext cx="82083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400" b="1" cap="all" dirty="0">
                <a:solidFill>
                  <a:srgbClr val="3399FF"/>
                </a:solidFill>
                <a:effectLst>
                  <a:outerShdw blurRad="38100" dist="38100" dir="2700000" algn="tl">
                    <a:srgbClr val="000000">
                      <a:alpha val="43137"/>
                    </a:srgbClr>
                  </a:outerShdw>
                </a:effectLst>
                <a:latin typeface="Arial" charset="0"/>
              </a:rPr>
              <a:t>“Frequently a picture is worth a 1000 words”</a:t>
            </a:r>
          </a:p>
        </p:txBody>
      </p:sp>
      <p:grpSp>
        <p:nvGrpSpPr>
          <p:cNvPr id="32772" name="Group 8"/>
          <p:cNvGrpSpPr>
            <a:grpSpLocks/>
          </p:cNvGrpSpPr>
          <p:nvPr/>
        </p:nvGrpSpPr>
        <p:grpSpPr bwMode="auto">
          <a:xfrm>
            <a:off x="0" y="6396038"/>
            <a:ext cx="1066800" cy="461962"/>
            <a:chOff x="3216" y="4027"/>
            <a:chExt cx="672" cy="291"/>
          </a:xfrm>
        </p:grpSpPr>
        <p:grpSp>
          <p:nvGrpSpPr>
            <p:cNvPr id="32773" name="Group 9"/>
            <p:cNvGrpSpPr>
              <a:grpSpLocks/>
            </p:cNvGrpSpPr>
            <p:nvPr/>
          </p:nvGrpSpPr>
          <p:grpSpPr bwMode="auto">
            <a:xfrm>
              <a:off x="3216" y="4027"/>
              <a:ext cx="263" cy="291"/>
              <a:chOff x="288" y="3840"/>
              <a:chExt cx="282" cy="384"/>
            </a:xfrm>
          </p:grpSpPr>
          <p:pic>
            <p:nvPicPr>
              <p:cNvPr id="32775" name="Picture 10"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1"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4" name="Text Box 12"/>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solidFill>
                    <a:srgbClr val="FFFFFF"/>
                  </a:solidFill>
                  <a:latin typeface="Comic Sans MS" pitchFamily="66" charset="0"/>
                </a:rPr>
                <a:t>JER</a:t>
              </a:r>
            </a:p>
          </p:txBody>
        </p:sp>
      </p:grpSp>
    </p:spTree>
    <p:extLst>
      <p:ext uri="{BB962C8B-B14F-4D97-AF65-F5344CB8AC3E}">
        <p14:creationId xmlns:p14="http://schemas.microsoft.com/office/powerpoint/2010/main" val="4067965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3362" name="Group 2"/>
          <p:cNvGrpSpPr>
            <a:grpSpLocks/>
          </p:cNvGrpSpPr>
          <p:nvPr/>
        </p:nvGrpSpPr>
        <p:grpSpPr bwMode="auto">
          <a:xfrm>
            <a:off x="366713" y="946150"/>
            <a:ext cx="8534400" cy="5430838"/>
            <a:chOff x="231" y="684"/>
            <a:chExt cx="5376" cy="3421"/>
          </a:xfrm>
        </p:grpSpPr>
        <p:pic>
          <p:nvPicPr>
            <p:cNvPr id="783363" name="Picture 3" descr="MITflerd with landforms show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 y="692"/>
              <a:ext cx="2670" cy="34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783364" name="Group 4"/>
            <p:cNvGrpSpPr>
              <a:grpSpLocks/>
            </p:cNvGrpSpPr>
            <p:nvPr/>
          </p:nvGrpSpPr>
          <p:grpSpPr bwMode="auto">
            <a:xfrm>
              <a:off x="231" y="684"/>
              <a:ext cx="5376" cy="3421"/>
              <a:chOff x="231" y="684"/>
              <a:chExt cx="5376" cy="3421"/>
            </a:xfrm>
          </p:grpSpPr>
          <p:pic>
            <p:nvPicPr>
              <p:cNvPr id="783365" name="Picture 5" descr="MITflerd_bw_withoutmapun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 y="692"/>
                <a:ext cx="2670" cy="34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83366" name="Rectangle 6"/>
              <p:cNvSpPr>
                <a:spLocks noChangeArrowheads="1"/>
              </p:cNvSpPr>
              <p:nvPr/>
            </p:nvSpPr>
            <p:spPr bwMode="auto">
              <a:xfrm>
                <a:off x="231" y="684"/>
                <a:ext cx="5376" cy="3408"/>
              </a:xfrm>
              <a:prstGeom prst="rect">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grpSp>
      </p:grpSp>
      <p:sp>
        <p:nvSpPr>
          <p:cNvPr id="783367" name="Text Box 7"/>
          <p:cNvSpPr txBox="1">
            <a:spLocks noChangeArrowheads="1"/>
          </p:cNvSpPr>
          <p:nvPr/>
        </p:nvSpPr>
        <p:spPr bwMode="auto">
          <a:xfrm>
            <a:off x="0" y="27841"/>
            <a:ext cx="9144000" cy="15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b="1" dirty="0" smtClean="0">
                <a:solidFill>
                  <a:srgbClr val="FFFF00"/>
                </a:solidFill>
                <a:effectLst>
                  <a:outerShdw blurRad="38100" dist="38100" dir="2700000" algn="tl">
                    <a:srgbClr val="000000"/>
                  </a:outerShdw>
                </a:effectLst>
                <a:latin typeface="+mj-lt"/>
              </a:rPr>
              <a:t>HOW FREQUENTLY DO WE NEED TO RECORD DATA?</a:t>
            </a:r>
          </a:p>
        </p:txBody>
      </p:sp>
      <p:grpSp>
        <p:nvGrpSpPr>
          <p:cNvPr id="783368" name="Group 8"/>
          <p:cNvGrpSpPr>
            <a:grpSpLocks/>
          </p:cNvGrpSpPr>
          <p:nvPr/>
        </p:nvGrpSpPr>
        <p:grpSpPr bwMode="auto">
          <a:xfrm>
            <a:off x="8077200" y="6396038"/>
            <a:ext cx="1066800" cy="461962"/>
            <a:chOff x="3216" y="4027"/>
            <a:chExt cx="672" cy="291"/>
          </a:xfrm>
        </p:grpSpPr>
        <p:grpSp>
          <p:nvGrpSpPr>
            <p:cNvPr id="783369" name="Group 9"/>
            <p:cNvGrpSpPr>
              <a:grpSpLocks/>
            </p:cNvGrpSpPr>
            <p:nvPr/>
          </p:nvGrpSpPr>
          <p:grpSpPr bwMode="auto">
            <a:xfrm>
              <a:off x="3216" y="4027"/>
              <a:ext cx="263" cy="291"/>
              <a:chOff x="288" y="3840"/>
              <a:chExt cx="282" cy="384"/>
            </a:xfrm>
          </p:grpSpPr>
          <p:pic>
            <p:nvPicPr>
              <p:cNvPr id="783370" name="Picture 10" descr="ARS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extLst>
                <a:ext uri="{909E8E84-426E-40DD-AFC4-6F175D3DCCD1}">
                  <a14:hiddenFill xmlns:a14="http://schemas.microsoft.com/office/drawing/2010/main">
                    <a:solidFill>
                      <a:srgbClr val="FFFFFF"/>
                    </a:solidFill>
                  </a14:hiddenFill>
                </a:ext>
              </a:extLst>
            </p:spPr>
          </p:pic>
          <p:pic>
            <p:nvPicPr>
              <p:cNvPr id="783371" name="Picture 11" descr="USDA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783372" name="Text Box 12"/>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smtClean="0">
                  <a:solidFill>
                    <a:srgbClr val="FFFFFF"/>
                  </a:solidFill>
                  <a:latin typeface="Comic Sans MS" pitchFamily="66" charset="0"/>
                </a:rPr>
                <a:t>JER</a:t>
              </a:r>
            </a:p>
          </p:txBody>
        </p:sp>
      </p:grpSp>
    </p:spTree>
    <p:extLst>
      <p:ext uri="{BB962C8B-B14F-4D97-AF65-F5344CB8AC3E}">
        <p14:creationId xmlns:p14="http://schemas.microsoft.com/office/powerpoint/2010/main" val="3920732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age 34 GPS World November 2008 Personal Navig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dean_03"/>
          <p:cNvPicPr>
            <a:picLocks noChangeAspect="1" noChangeArrowheads="1"/>
          </p:cNvPicPr>
          <p:nvPr/>
        </p:nvPicPr>
        <p:blipFill>
          <a:blip r:embed="rId4">
            <a:extLst>
              <a:ext uri="{28A0092B-C50C-407E-A947-70E740481C1C}">
                <a14:useLocalDpi xmlns:a14="http://schemas.microsoft.com/office/drawing/2010/main" val="0"/>
              </a:ext>
            </a:extLst>
          </a:blip>
          <a:srcRect l="4051" r="1266" b="5510"/>
          <a:stretch>
            <a:fillRect/>
          </a:stretch>
        </p:blipFill>
        <p:spPr bwMode="auto">
          <a:xfrm>
            <a:off x="4575175" y="3784600"/>
            <a:ext cx="45688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5" name="Group 10"/>
          <p:cNvGrpSpPr>
            <a:grpSpLocks/>
          </p:cNvGrpSpPr>
          <p:nvPr/>
        </p:nvGrpSpPr>
        <p:grpSpPr bwMode="auto">
          <a:xfrm>
            <a:off x="8077200" y="6396038"/>
            <a:ext cx="1066800" cy="461962"/>
            <a:chOff x="3216" y="4027"/>
            <a:chExt cx="672" cy="291"/>
          </a:xfrm>
        </p:grpSpPr>
        <p:grpSp>
          <p:nvGrpSpPr>
            <p:cNvPr id="20489" name="Group 11"/>
            <p:cNvGrpSpPr>
              <a:grpSpLocks/>
            </p:cNvGrpSpPr>
            <p:nvPr/>
          </p:nvGrpSpPr>
          <p:grpSpPr bwMode="auto">
            <a:xfrm>
              <a:off x="3216" y="4027"/>
              <a:ext cx="263" cy="291"/>
              <a:chOff x="288" y="3840"/>
              <a:chExt cx="282" cy="384"/>
            </a:xfrm>
          </p:grpSpPr>
          <p:pic>
            <p:nvPicPr>
              <p:cNvPr id="20491" name="Picture 12" descr="ARS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3" descr="USDA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90" name="Text Box 14"/>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smtClean="0">
                  <a:solidFill>
                    <a:srgbClr val="FFFFFF"/>
                  </a:solidFill>
                  <a:latin typeface="Comic Sans MS" pitchFamily="66" charset="0"/>
                </a:rPr>
                <a:t>JER</a:t>
              </a:r>
            </a:p>
          </p:txBody>
        </p:sp>
      </p:grpSp>
      <p:pic>
        <p:nvPicPr>
          <p:cNvPr id="20486"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l="28149" t="22340" r="800" b="13144"/>
          <a:stretch>
            <a:fillRect/>
          </a:stretch>
        </p:blipFill>
        <p:spPr bwMode="auto">
          <a:xfrm>
            <a:off x="3175" y="3854450"/>
            <a:ext cx="4572000"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7" name="TextBox 1"/>
          <p:cNvSpPr txBox="1">
            <a:spLocks noChangeArrowheads="1"/>
          </p:cNvSpPr>
          <p:nvPr/>
        </p:nvSpPr>
        <p:spPr bwMode="auto">
          <a:xfrm>
            <a:off x="4575175" y="2895600"/>
            <a:ext cx="4568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dirty="0" smtClean="0">
                <a:solidFill>
                  <a:srgbClr val="000000"/>
                </a:solidFill>
              </a:rPr>
              <a:t>Adapted from:   Horn, F. P.  (1981).  Direct measurement of voluntary intake of grazing livestock 	by telemetry.  </a:t>
            </a:r>
            <a:r>
              <a:rPr lang="en-US" sz="800" i="1" dirty="0" smtClean="0">
                <a:solidFill>
                  <a:srgbClr val="000000"/>
                </a:solidFill>
              </a:rPr>
              <a:t>In</a:t>
            </a:r>
            <a:r>
              <a:rPr lang="en-US" sz="800" dirty="0">
                <a:solidFill>
                  <a:srgbClr val="000000"/>
                </a:solidFill>
              </a:rPr>
              <a:t>:  </a:t>
            </a:r>
            <a:r>
              <a:rPr lang="en-US" sz="800" dirty="0" smtClean="0">
                <a:solidFill>
                  <a:srgbClr val="000000"/>
                </a:solidFill>
              </a:rPr>
              <a:t>“Forage evaluation </a:t>
            </a:r>
            <a:r>
              <a:rPr lang="en-US" sz="800" dirty="0">
                <a:solidFill>
                  <a:srgbClr val="000000"/>
                </a:solidFill>
              </a:rPr>
              <a:t>and utilization – an appraisal of </a:t>
            </a:r>
            <a:r>
              <a:rPr lang="en-US" sz="800" dirty="0" smtClean="0">
                <a:solidFill>
                  <a:srgbClr val="000000"/>
                </a:solidFill>
              </a:rPr>
              <a:t>	concepts </a:t>
            </a:r>
            <a:r>
              <a:rPr lang="en-US" sz="800" dirty="0">
                <a:solidFill>
                  <a:srgbClr val="000000"/>
                </a:solidFill>
              </a:rPr>
              <a:t>and techniques</a:t>
            </a:r>
            <a:r>
              <a:rPr lang="en-US" sz="800" dirty="0" smtClean="0">
                <a:solidFill>
                  <a:srgbClr val="000000"/>
                </a:solidFill>
              </a:rPr>
              <a:t>’.  </a:t>
            </a:r>
            <a:r>
              <a:rPr lang="en-US" sz="800" dirty="0" err="1" smtClean="0">
                <a:solidFill>
                  <a:srgbClr val="000000"/>
                </a:solidFill>
              </a:rPr>
              <a:t>Armidale</a:t>
            </a:r>
            <a:r>
              <a:rPr lang="en-US" sz="800" dirty="0" smtClean="0">
                <a:solidFill>
                  <a:srgbClr val="000000"/>
                </a:solidFill>
              </a:rPr>
              <a:t>, NSW </a:t>
            </a:r>
            <a:r>
              <a:rPr lang="en-US" sz="800" b="1" dirty="0" smtClean="0">
                <a:solidFill>
                  <a:srgbClr val="0000FF"/>
                </a:solidFill>
              </a:rPr>
              <a:t>27-31 October, 1980</a:t>
            </a:r>
            <a:r>
              <a:rPr lang="en-US" sz="800" dirty="0" smtClean="0">
                <a:solidFill>
                  <a:srgbClr val="000000"/>
                </a:solidFill>
              </a:rPr>
              <a:t>.  (Eds. </a:t>
            </a:r>
            <a:r>
              <a:rPr lang="en-US" sz="800" dirty="0">
                <a:solidFill>
                  <a:srgbClr val="000000"/>
                </a:solidFill>
              </a:rPr>
              <a:t>J. L. </a:t>
            </a:r>
            <a:r>
              <a:rPr lang="en-US" sz="800" dirty="0" smtClean="0">
                <a:solidFill>
                  <a:srgbClr val="000000"/>
                </a:solidFill>
              </a:rPr>
              <a:t>	Wheeler and </a:t>
            </a:r>
            <a:r>
              <a:rPr lang="en-US" sz="800" dirty="0">
                <a:solidFill>
                  <a:srgbClr val="000000"/>
                </a:solidFill>
              </a:rPr>
              <a:t>R. D. </a:t>
            </a:r>
            <a:r>
              <a:rPr lang="en-US" sz="800" dirty="0" err="1">
                <a:solidFill>
                  <a:srgbClr val="000000"/>
                </a:solidFill>
              </a:rPr>
              <a:t>Mochrie</a:t>
            </a:r>
            <a:r>
              <a:rPr lang="en-US" sz="800" dirty="0">
                <a:solidFill>
                  <a:srgbClr val="000000"/>
                </a:solidFill>
              </a:rPr>
              <a:t> </a:t>
            </a:r>
            <a:r>
              <a:rPr lang="en-US" sz="800" dirty="0" smtClean="0">
                <a:solidFill>
                  <a:srgbClr val="000000"/>
                </a:solidFill>
              </a:rPr>
              <a:t>.) pp. 367-372. (</a:t>
            </a:r>
            <a:r>
              <a:rPr lang="en-US" sz="800" dirty="0" err="1" smtClean="0">
                <a:solidFill>
                  <a:srgbClr val="000000"/>
                </a:solidFill>
              </a:rPr>
              <a:t>Netley</a:t>
            </a:r>
            <a:r>
              <a:rPr lang="en-US" sz="800" dirty="0" smtClean="0">
                <a:solidFill>
                  <a:srgbClr val="000000"/>
                </a:solidFill>
              </a:rPr>
              <a:t>, South Australia.)</a:t>
            </a:r>
          </a:p>
        </p:txBody>
      </p:sp>
      <p:cxnSp>
        <p:nvCxnSpPr>
          <p:cNvPr id="4" name="Straight Arrow Connector 3"/>
          <p:cNvCxnSpPr/>
          <p:nvPr/>
        </p:nvCxnSpPr>
        <p:spPr>
          <a:xfrm flipH="1">
            <a:off x="3962400" y="3300413"/>
            <a:ext cx="1143000" cy="80327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41396" y="609600"/>
            <a:ext cx="4568825" cy="1815882"/>
          </a:xfrm>
          <a:prstGeom prst="rect">
            <a:avLst/>
          </a:prstGeom>
        </p:spPr>
        <p:txBody>
          <a:bodyPr wrap="square">
            <a:spAutoFit/>
          </a:bodyPr>
          <a:lstStyle/>
          <a:p>
            <a:pPr lvl="0" algn="ctr" eaLnBrk="1" hangingPunct="1">
              <a:defRPr/>
            </a:pPr>
            <a:r>
              <a:rPr lang="en-US" sz="2800" b="1" cap="all" dirty="0">
                <a:solidFill>
                  <a:srgbClr val="FFFF00"/>
                </a:solidFill>
                <a:effectLst>
                  <a:outerShdw blurRad="38100" dist="38100" dir="2700000" algn="tl">
                    <a:srgbClr val="000000">
                      <a:alpha val="43137"/>
                    </a:srgbClr>
                  </a:outerShdw>
                </a:effectLst>
              </a:rPr>
              <a:t>How is the observer </a:t>
            </a:r>
          </a:p>
          <a:p>
            <a:pPr lvl="0" algn="ctr" eaLnBrk="1" hangingPunct="1">
              <a:defRPr/>
            </a:pPr>
            <a:r>
              <a:rPr lang="en-US" sz="2800" b="1" cap="all" dirty="0">
                <a:solidFill>
                  <a:srgbClr val="FFFF00"/>
                </a:solidFill>
                <a:effectLst>
                  <a:outerShdw blurRad="38100" dist="38100" dir="2700000" algn="tl">
                    <a:srgbClr val="000000">
                      <a:alpha val="43137"/>
                    </a:srgbClr>
                  </a:outerShdw>
                </a:effectLst>
              </a:rPr>
              <a:t>influencing the observation</a:t>
            </a:r>
          </a:p>
          <a:p>
            <a:pPr lvl="0" algn="ctr" eaLnBrk="1" hangingPunct="1">
              <a:defRPr/>
            </a:pPr>
            <a:r>
              <a:rPr lang="en-US" sz="2800" b="1" cap="all" dirty="0">
                <a:solidFill>
                  <a:srgbClr val="FFFF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234537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V="1">
            <a:off x="2057400" y="2292350"/>
            <a:ext cx="4953000" cy="16764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57346" name="Rectangle 2"/>
          <p:cNvSpPr>
            <a:spLocks noGrp="1" noChangeArrowheads="1"/>
          </p:cNvSpPr>
          <p:nvPr>
            <p:ph type="title"/>
          </p:nvPr>
        </p:nvSpPr>
        <p:spPr>
          <a:xfrm>
            <a:off x="523875" y="-3175"/>
            <a:ext cx="8229600" cy="914400"/>
          </a:xfrm>
        </p:spPr>
        <p:txBody>
          <a:bodyPr/>
          <a:lstStyle/>
          <a:p>
            <a:pPr eaLnBrk="1" hangingPunct="1">
              <a:defRPr/>
            </a:pPr>
            <a:r>
              <a:rPr lang="en-US" b="1" cap="all" dirty="0" err="1" smtClean="0">
                <a:solidFill>
                  <a:srgbClr val="FFFF00"/>
                </a:solidFill>
              </a:rPr>
              <a:t>ElectronicS</a:t>
            </a:r>
            <a:r>
              <a:rPr lang="en-US" b="1" cap="all" dirty="0" smtClean="0">
                <a:solidFill>
                  <a:srgbClr val="FFFF00"/>
                </a:solidFill>
              </a:rPr>
              <a:t>  Platforms</a:t>
            </a:r>
          </a:p>
        </p:txBody>
      </p:sp>
      <p:grpSp>
        <p:nvGrpSpPr>
          <p:cNvPr id="21508" name="Group 4"/>
          <p:cNvGrpSpPr>
            <a:grpSpLocks/>
          </p:cNvGrpSpPr>
          <p:nvPr/>
        </p:nvGrpSpPr>
        <p:grpSpPr bwMode="auto">
          <a:xfrm>
            <a:off x="8077200" y="6396038"/>
            <a:ext cx="1066800" cy="461962"/>
            <a:chOff x="3216" y="4027"/>
            <a:chExt cx="672" cy="291"/>
          </a:xfrm>
        </p:grpSpPr>
        <p:grpSp>
          <p:nvGrpSpPr>
            <p:cNvPr id="21525" name="Group 5"/>
            <p:cNvGrpSpPr>
              <a:grpSpLocks/>
            </p:cNvGrpSpPr>
            <p:nvPr/>
          </p:nvGrpSpPr>
          <p:grpSpPr bwMode="auto">
            <a:xfrm>
              <a:off x="3216" y="4027"/>
              <a:ext cx="263" cy="291"/>
              <a:chOff x="288" y="3840"/>
              <a:chExt cx="282" cy="384"/>
            </a:xfrm>
          </p:grpSpPr>
          <p:pic>
            <p:nvPicPr>
              <p:cNvPr id="21527" name="Picture 6"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7"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26"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latin typeface="Comic Sans MS" pitchFamily="66" charset="0"/>
                </a:rPr>
                <a:t>JER</a:t>
              </a:r>
            </a:p>
          </p:txBody>
        </p:sp>
      </p:grpSp>
      <p:pic>
        <p:nvPicPr>
          <p:cNvPr id="21509" name="Picture 2" descr="Small Store-On-Board GP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775" y="3590925"/>
            <a:ext cx="90805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1"/>
          <p:cNvSpPr txBox="1">
            <a:spLocks noChangeArrowheads="1"/>
          </p:cNvSpPr>
          <p:nvPr/>
        </p:nvSpPr>
        <p:spPr bwMode="auto">
          <a:xfrm>
            <a:off x="149225" y="4624388"/>
            <a:ext cx="249713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400" dirty="0">
                <a:solidFill>
                  <a:srgbClr val="000000"/>
                </a:solidFill>
              </a:rPr>
              <a:t>80 g GPS collar for smaller species that are not easily re-trapped </a:t>
            </a:r>
          </a:p>
          <a:p>
            <a:pPr algn="ctr" eaLnBrk="1" hangingPunct="1"/>
            <a:r>
              <a:rPr lang="en-US" sz="900" b="1" dirty="0">
                <a:solidFill>
                  <a:srgbClr val="0070C0"/>
                </a:solidFill>
              </a:rPr>
              <a:t>http://www.biotrack.co.uk/gps.php</a:t>
            </a:r>
          </a:p>
        </p:txBody>
      </p:sp>
      <p:grpSp>
        <p:nvGrpSpPr>
          <p:cNvPr id="21511" name="Group 2"/>
          <p:cNvGrpSpPr>
            <a:grpSpLocks/>
          </p:cNvGrpSpPr>
          <p:nvPr/>
        </p:nvGrpSpPr>
        <p:grpSpPr bwMode="auto">
          <a:xfrm>
            <a:off x="7153275" y="911225"/>
            <a:ext cx="1800225" cy="4127500"/>
            <a:chOff x="7153276" y="910880"/>
            <a:chExt cx="1800223" cy="4127650"/>
          </a:xfrm>
        </p:grpSpPr>
        <p:pic>
          <p:nvPicPr>
            <p:cNvPr id="215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3276" y="910880"/>
              <a:ext cx="1781174" cy="282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24" name="Rectangle 3"/>
            <p:cNvSpPr>
              <a:spLocks noChangeArrowheads="1"/>
            </p:cNvSpPr>
            <p:nvPr/>
          </p:nvSpPr>
          <p:spPr bwMode="auto">
            <a:xfrm>
              <a:off x="7172325" y="3684221"/>
              <a:ext cx="1781174" cy="135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rgbClr val="000000"/>
                  </a:solidFill>
                </a:rPr>
                <a:t>GPS GSM Plus 5 collar for elephants </a:t>
              </a:r>
            </a:p>
            <a:p>
              <a:pPr algn="ctr"/>
              <a:r>
                <a:rPr lang="en-US" sz="900" b="1">
                  <a:solidFill>
                    <a:srgbClr val="0070C0"/>
                  </a:solidFill>
                </a:rPr>
                <a:t>http://www.environmental-studies.de/products/01/gps-collar.html</a:t>
              </a:r>
            </a:p>
            <a:p>
              <a:endParaRPr lang="en-US" sz="900" b="1">
                <a:solidFill>
                  <a:srgbClr val="000000"/>
                </a:solidFill>
              </a:endParaRPr>
            </a:p>
            <a:p>
              <a:endParaRPr lang="en-US" sz="900" b="1">
                <a:solidFill>
                  <a:srgbClr val="000000"/>
                </a:solidFill>
              </a:endParaRPr>
            </a:p>
            <a:p>
              <a:endParaRPr lang="en-US" sz="900" b="1">
                <a:solidFill>
                  <a:srgbClr val="000000"/>
                </a:solidFill>
              </a:endParaRPr>
            </a:p>
          </p:txBody>
        </p:sp>
      </p:grpSp>
      <p:sp>
        <p:nvSpPr>
          <p:cNvPr id="24591" name="TextBox 12"/>
          <p:cNvSpPr txBox="1">
            <a:spLocks noChangeArrowheads="1"/>
          </p:cNvSpPr>
          <p:nvPr/>
        </p:nvSpPr>
        <p:spPr bwMode="auto">
          <a:xfrm>
            <a:off x="3190875" y="3906838"/>
            <a:ext cx="32019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1300" dirty="0" smtClean="0">
                <a:solidFill>
                  <a:srgbClr val="000000"/>
                </a:solidFill>
              </a:rPr>
              <a:t>A mature cow can carry a 3.2 kg (7.1 lb.) neck saddle for extended periods w/o stress – rule of thumb equipment should not exceed </a:t>
            </a:r>
            <a:r>
              <a:rPr lang="en-US" sz="1300" b="1" dirty="0" smtClean="0">
                <a:solidFill>
                  <a:srgbClr val="FFFF00"/>
                </a:solidFill>
                <a:effectLst>
                  <a:outerShdw blurRad="38100" dist="38100" dir="2700000" algn="tl">
                    <a:srgbClr val="000000">
                      <a:alpha val="43137"/>
                    </a:srgbClr>
                  </a:outerShdw>
                </a:effectLst>
              </a:rPr>
              <a:t>3%</a:t>
            </a:r>
            <a:r>
              <a:rPr lang="en-US" sz="1300" dirty="0" smtClean="0">
                <a:solidFill>
                  <a:srgbClr val="000000"/>
                </a:solidFill>
              </a:rPr>
              <a:t> of animal’s mass</a:t>
            </a:r>
          </a:p>
          <a:p>
            <a:pPr algn="ctr" eaLnBrk="1" hangingPunct="1">
              <a:defRPr/>
            </a:pPr>
            <a:endParaRPr lang="en-US" dirty="0" smtClean="0">
              <a:solidFill>
                <a:srgbClr val="000000"/>
              </a:solidFill>
            </a:endParaRPr>
          </a:p>
        </p:txBody>
      </p:sp>
      <p:grpSp>
        <p:nvGrpSpPr>
          <p:cNvPr id="21513" name="Group 3"/>
          <p:cNvGrpSpPr>
            <a:grpSpLocks/>
          </p:cNvGrpSpPr>
          <p:nvPr/>
        </p:nvGrpSpPr>
        <p:grpSpPr bwMode="auto">
          <a:xfrm>
            <a:off x="6675438" y="4773613"/>
            <a:ext cx="1820862" cy="1692275"/>
            <a:chOff x="5980643" y="4935819"/>
            <a:chExt cx="1819832" cy="1693188"/>
          </a:xfrm>
        </p:grpSpPr>
        <p:pic>
          <p:nvPicPr>
            <p:cNvPr id="21521" name="Picture 20" descr="Verichip Implantable GPS"/>
            <p:cNvPicPr>
              <a:picLocks noChangeAspect="1" noChangeArrowheads="1"/>
            </p:cNvPicPr>
            <p:nvPr/>
          </p:nvPicPr>
          <p:blipFill>
            <a:blip r:embed="rId9">
              <a:extLst>
                <a:ext uri="{28A0092B-C50C-407E-A947-70E740481C1C}">
                  <a14:useLocalDpi xmlns:a14="http://schemas.microsoft.com/office/drawing/2010/main" val="0"/>
                </a:ext>
              </a:extLst>
            </a:blip>
            <a:srcRect l="10583" t="3951" r="19000" b="10854"/>
            <a:stretch>
              <a:fillRect/>
            </a:stretch>
          </p:blipFill>
          <p:spPr bwMode="auto">
            <a:xfrm>
              <a:off x="6018743" y="4935819"/>
              <a:ext cx="16627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Rectangle 1"/>
            <p:cNvSpPr>
              <a:spLocks noChangeArrowheads="1"/>
            </p:cNvSpPr>
            <p:nvPr/>
          </p:nvSpPr>
          <p:spPr bwMode="auto">
            <a:xfrm>
              <a:off x="5980643" y="5906304"/>
              <a:ext cx="1819832" cy="72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1400" dirty="0">
                  <a:solidFill>
                    <a:srgbClr val="000000"/>
                  </a:solidFill>
                  <a:effectLst>
                    <a:outerShdw blurRad="38100" dist="38100" dir="2700000" algn="tl">
                      <a:srgbClr val="000000">
                        <a:alpha val="43137"/>
                      </a:srgbClr>
                    </a:outerShdw>
                  </a:effectLst>
                  <a:latin typeface="Arial" charset="0"/>
                </a:rPr>
                <a:t>Implantable GPS ?</a:t>
              </a:r>
            </a:p>
            <a:p>
              <a:pPr algn="ctr">
                <a:defRPr/>
              </a:pPr>
              <a:r>
                <a:rPr lang="en-US" sz="900" dirty="0">
                  <a:solidFill>
                    <a:srgbClr val="3399FF"/>
                  </a:solidFill>
                  <a:latin typeface="Arial" charset="0"/>
                </a:rPr>
                <a:t>http://www.gpsmagazine.com/2008/08/implantable_gps_tracking_arriv.php</a:t>
              </a:r>
            </a:p>
          </p:txBody>
        </p:sp>
      </p:grpSp>
      <p:sp>
        <p:nvSpPr>
          <p:cNvPr id="24585" name="TextBox 1"/>
          <p:cNvSpPr txBox="1">
            <a:spLocks noChangeArrowheads="1"/>
          </p:cNvSpPr>
          <p:nvPr/>
        </p:nvSpPr>
        <p:spPr bwMode="auto">
          <a:xfrm>
            <a:off x="441325" y="2693988"/>
            <a:ext cx="14548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400" dirty="0" smtClean="0">
                <a:solidFill>
                  <a:srgbClr val="000000"/>
                </a:solidFill>
                <a:effectLst>
                  <a:outerShdw blurRad="38100" dist="38100" dir="2700000" algn="tl">
                    <a:srgbClr val="000000">
                      <a:alpha val="43137"/>
                    </a:srgbClr>
                  </a:outerShdw>
                </a:effectLst>
              </a:rPr>
              <a:t>A 227 g </a:t>
            </a:r>
            <a:r>
              <a:rPr lang="en-US" sz="1400" dirty="0">
                <a:solidFill>
                  <a:srgbClr val="000000"/>
                </a:solidFill>
                <a:effectLst>
                  <a:outerShdw blurRad="38100" dist="38100" dir="2700000" algn="tl">
                    <a:srgbClr val="000000">
                      <a:alpha val="43137"/>
                    </a:srgbClr>
                  </a:outerShdw>
                </a:effectLst>
              </a:rPr>
              <a:t>E</a:t>
            </a:r>
            <a:r>
              <a:rPr lang="en-US" sz="1400" dirty="0" smtClean="0">
                <a:solidFill>
                  <a:srgbClr val="000000"/>
                </a:solidFill>
                <a:effectLst>
                  <a:outerShdw blurRad="38100" dist="38100" dir="2700000" algn="tl">
                    <a:srgbClr val="000000">
                      <a:alpha val="43137"/>
                    </a:srgbClr>
                  </a:outerShdw>
                </a:effectLst>
              </a:rPr>
              <a:t>ar </a:t>
            </a:r>
            <a:r>
              <a:rPr lang="en-US" sz="1400" dirty="0">
                <a:solidFill>
                  <a:srgbClr val="000000"/>
                </a:solidFill>
                <a:effectLst>
                  <a:outerShdw blurRad="38100" dist="38100" dir="2700000" algn="tl">
                    <a:srgbClr val="000000">
                      <a:alpha val="43137"/>
                    </a:srgbClr>
                  </a:outerShdw>
                </a:effectLst>
              </a:rPr>
              <a:t>T</a:t>
            </a:r>
            <a:r>
              <a:rPr lang="en-US" sz="1400" dirty="0" smtClean="0">
                <a:solidFill>
                  <a:srgbClr val="000000"/>
                </a:solidFill>
                <a:effectLst>
                  <a:outerShdw blurRad="38100" dist="38100" dir="2700000" algn="tl">
                    <a:srgbClr val="000000">
                      <a:alpha val="43137"/>
                    </a:srgbClr>
                  </a:outerShdw>
                </a:effectLst>
              </a:rPr>
              <a:t>ag</a:t>
            </a:r>
          </a:p>
        </p:txBody>
      </p:sp>
      <p:sp>
        <p:nvSpPr>
          <p:cNvPr id="21515" name="TextBox 2"/>
          <p:cNvSpPr txBox="1">
            <a:spLocks noChangeArrowheads="1"/>
          </p:cNvSpPr>
          <p:nvPr/>
        </p:nvSpPr>
        <p:spPr bwMode="auto">
          <a:xfrm>
            <a:off x="21906" y="2944813"/>
            <a:ext cx="26597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900" dirty="0" err="1">
                <a:solidFill>
                  <a:srgbClr val="000000"/>
                </a:solidFill>
              </a:rPr>
              <a:t>Schleppe</a:t>
            </a:r>
            <a:r>
              <a:rPr lang="en-US" sz="900" dirty="0">
                <a:solidFill>
                  <a:srgbClr val="000000"/>
                </a:solidFill>
              </a:rPr>
              <a:t>, J. B.  </a:t>
            </a:r>
            <a:r>
              <a:rPr lang="en-US" sz="900" i="1" dirty="0">
                <a:solidFill>
                  <a:srgbClr val="000000"/>
                </a:solidFill>
              </a:rPr>
              <a:t>et al</a:t>
            </a:r>
            <a:r>
              <a:rPr lang="en-US" sz="900" dirty="0">
                <a:solidFill>
                  <a:srgbClr val="000000"/>
                </a:solidFill>
              </a:rPr>
              <a:t>.  </a:t>
            </a:r>
            <a:r>
              <a:rPr lang="en-US" sz="900" dirty="0" smtClean="0">
                <a:solidFill>
                  <a:srgbClr val="000000"/>
                </a:solidFill>
              </a:rPr>
              <a:t>(2010).  </a:t>
            </a:r>
            <a:r>
              <a:rPr lang="en-US" sz="900" dirty="0">
                <a:solidFill>
                  <a:srgbClr val="000000"/>
                </a:solidFill>
              </a:rPr>
              <a:t>Challenges in the</a:t>
            </a:r>
          </a:p>
          <a:p>
            <a:pPr algn="ctr" eaLnBrk="1" hangingPunct="1"/>
            <a:r>
              <a:rPr lang="en-US" sz="900" dirty="0">
                <a:solidFill>
                  <a:srgbClr val="000000"/>
                </a:solidFill>
              </a:rPr>
              <a:t>design of a GNSS ear tag for feedlot cattle.</a:t>
            </a:r>
          </a:p>
          <a:p>
            <a:pPr algn="ctr" eaLnBrk="1" hangingPunct="1"/>
            <a:r>
              <a:rPr lang="en-US" sz="900" i="1" dirty="0">
                <a:solidFill>
                  <a:srgbClr val="000000"/>
                </a:solidFill>
              </a:rPr>
              <a:t>Computers and Electronics in Agriculture</a:t>
            </a:r>
          </a:p>
          <a:p>
            <a:pPr algn="ctr" eaLnBrk="1" hangingPunct="1"/>
            <a:r>
              <a:rPr lang="en-US" sz="900" b="1" dirty="0" smtClean="0">
                <a:solidFill>
                  <a:srgbClr val="000000"/>
                </a:solidFill>
              </a:rPr>
              <a:t>70(1)</a:t>
            </a:r>
            <a:r>
              <a:rPr lang="en-US" sz="900" dirty="0" smtClean="0">
                <a:solidFill>
                  <a:srgbClr val="000000"/>
                </a:solidFill>
              </a:rPr>
              <a:t>, 84-95.</a:t>
            </a:r>
            <a:endParaRPr lang="en-US" sz="900" dirty="0">
              <a:solidFill>
                <a:srgbClr val="000000"/>
              </a:solidFill>
            </a:endParaRPr>
          </a:p>
        </p:txBody>
      </p:sp>
      <p:pic>
        <p:nvPicPr>
          <p:cNvPr id="21516" name="Picture 25"/>
          <p:cNvPicPr>
            <a:picLocks noChangeAspect="1" noChangeArrowheads="1"/>
          </p:cNvPicPr>
          <p:nvPr/>
        </p:nvPicPr>
        <p:blipFill>
          <a:blip r:embed="rId10">
            <a:extLst>
              <a:ext uri="{28A0092B-C50C-407E-A947-70E740481C1C}">
                <a14:useLocalDpi xmlns:a14="http://schemas.microsoft.com/office/drawing/2010/main" val="0"/>
              </a:ext>
            </a:extLst>
          </a:blip>
          <a:srcRect l="12326" t="7813" r="27097" b="10805"/>
          <a:stretch>
            <a:fillRect/>
          </a:stretch>
        </p:blipFill>
        <p:spPr bwMode="auto">
          <a:xfrm>
            <a:off x="241300" y="885825"/>
            <a:ext cx="18161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7" name="Rectangle 1"/>
          <p:cNvSpPr>
            <a:spLocks noChangeArrowheads="1"/>
          </p:cNvSpPr>
          <p:nvPr/>
        </p:nvSpPr>
        <p:spPr bwMode="auto">
          <a:xfrm>
            <a:off x="211138" y="5800725"/>
            <a:ext cx="28336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900" dirty="0">
                <a:solidFill>
                  <a:srgbClr val="000000"/>
                </a:solidFill>
              </a:rPr>
              <a:t>Kawamura, K. </a:t>
            </a:r>
            <a:r>
              <a:rPr lang="en-US" sz="900" i="1" dirty="0">
                <a:solidFill>
                  <a:srgbClr val="000000"/>
                </a:solidFill>
              </a:rPr>
              <a:t>et al</a:t>
            </a:r>
            <a:r>
              <a:rPr lang="en-US" sz="900" dirty="0">
                <a:solidFill>
                  <a:srgbClr val="000000"/>
                </a:solidFill>
              </a:rPr>
              <a:t>.  </a:t>
            </a:r>
            <a:r>
              <a:rPr lang="en-US" sz="900" dirty="0" smtClean="0">
                <a:solidFill>
                  <a:srgbClr val="000000"/>
                </a:solidFill>
              </a:rPr>
              <a:t>(2005).  </a:t>
            </a:r>
            <a:r>
              <a:rPr lang="en-US" sz="900" dirty="0">
                <a:solidFill>
                  <a:srgbClr val="000000"/>
                </a:solidFill>
              </a:rPr>
              <a:t>Quantifying grazing intensities using geographic information systems and satellite remote sensing in the </a:t>
            </a:r>
            <a:r>
              <a:rPr lang="en-US" sz="900" dirty="0" err="1">
                <a:solidFill>
                  <a:srgbClr val="000000"/>
                </a:solidFill>
              </a:rPr>
              <a:t>Xilingol</a:t>
            </a:r>
            <a:r>
              <a:rPr lang="en-US" sz="900" dirty="0">
                <a:solidFill>
                  <a:srgbClr val="000000"/>
                </a:solidFill>
              </a:rPr>
              <a:t> steppe region, Inner Mongolia, China.  </a:t>
            </a:r>
            <a:r>
              <a:rPr lang="en-US" sz="900" i="1" dirty="0">
                <a:solidFill>
                  <a:srgbClr val="000000"/>
                </a:solidFill>
              </a:rPr>
              <a:t>Agriculture, Ecosystems and Environment</a:t>
            </a:r>
            <a:r>
              <a:rPr lang="en-US" sz="900" dirty="0">
                <a:solidFill>
                  <a:srgbClr val="000000"/>
                </a:solidFill>
              </a:rPr>
              <a:t> </a:t>
            </a:r>
            <a:r>
              <a:rPr lang="en-US" sz="900" b="1" dirty="0" smtClean="0">
                <a:solidFill>
                  <a:srgbClr val="000000"/>
                </a:solidFill>
              </a:rPr>
              <a:t>107</a:t>
            </a:r>
            <a:r>
              <a:rPr lang="en-US" sz="900" dirty="0" smtClean="0">
                <a:solidFill>
                  <a:srgbClr val="000000"/>
                </a:solidFill>
              </a:rPr>
              <a:t>, 83-93</a:t>
            </a:r>
            <a:r>
              <a:rPr lang="en-US" sz="900" dirty="0">
                <a:solidFill>
                  <a:srgbClr val="000000"/>
                </a:solidFill>
              </a:rPr>
              <a:t>.</a:t>
            </a:r>
          </a:p>
        </p:txBody>
      </p:sp>
      <p:cxnSp>
        <p:nvCxnSpPr>
          <p:cNvPr id="4" name="Straight Arrow Connector 3"/>
          <p:cNvCxnSpPr/>
          <p:nvPr/>
        </p:nvCxnSpPr>
        <p:spPr>
          <a:xfrm flipV="1">
            <a:off x="2243138" y="5527675"/>
            <a:ext cx="801687" cy="28733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21519" name="Picture 26"/>
          <p:cNvPicPr>
            <a:picLocks noChangeAspect="1" noChangeArrowheads="1"/>
          </p:cNvPicPr>
          <p:nvPr/>
        </p:nvPicPr>
        <p:blipFill>
          <a:blip r:embed="rId11" cstate="print">
            <a:extLst>
              <a:ext uri="{28A0092B-C50C-407E-A947-70E740481C1C}">
                <a14:useLocalDpi xmlns:a14="http://schemas.microsoft.com/office/drawing/2010/main" val="0"/>
              </a:ext>
            </a:extLst>
          </a:blip>
          <a:srcRect l="30199" t="71034" r="31607" b="14804"/>
          <a:stretch>
            <a:fillRect/>
          </a:stretch>
        </p:blipFill>
        <p:spPr bwMode="auto">
          <a:xfrm>
            <a:off x="3090863" y="5202238"/>
            <a:ext cx="2968625" cy="142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0" name="Picture 2"/>
          <p:cNvPicPr>
            <a:picLocks noChangeAspect="1" noChangeArrowheads="1"/>
          </p:cNvPicPr>
          <p:nvPr/>
        </p:nvPicPr>
        <p:blipFill>
          <a:blip r:embed="rId12">
            <a:extLst>
              <a:ext uri="{28A0092B-C50C-407E-A947-70E740481C1C}">
                <a14:useLocalDpi xmlns:a14="http://schemas.microsoft.com/office/drawing/2010/main" val="0"/>
              </a:ext>
            </a:extLst>
          </a:blip>
          <a:srcRect r="51974" b="39294"/>
          <a:stretch>
            <a:fillRect/>
          </a:stretch>
        </p:blipFill>
        <p:spPr bwMode="auto">
          <a:xfrm>
            <a:off x="3300413" y="1187450"/>
            <a:ext cx="27971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002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067" t="13823" r="32729" b="46912"/>
          <a:stretch/>
        </p:blipFill>
        <p:spPr bwMode="auto">
          <a:xfrm rot="5400000">
            <a:off x="1882687" y="1618702"/>
            <a:ext cx="4713314" cy="418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533400"/>
            <a:ext cx="9144000" cy="646331"/>
          </a:xfrm>
          <a:prstGeom prst="rect">
            <a:avLst/>
          </a:prstGeom>
        </p:spPr>
        <p:txBody>
          <a:bodyPr wrap="square">
            <a:spAutoFit/>
          </a:bodyPr>
          <a:lstStyle/>
          <a:p>
            <a:pPr algn="ctr"/>
            <a:r>
              <a:rPr lang="en-US" sz="3600" b="1" dirty="0" smtClean="0">
                <a:solidFill>
                  <a:srgbClr val="FFFF00"/>
                </a:solidFill>
                <a:effectLst>
                  <a:outerShdw blurRad="38100" dist="38100" dir="2700000" algn="tl">
                    <a:srgbClr val="000000">
                      <a:alpha val="43137"/>
                    </a:srgbClr>
                  </a:outerShdw>
                </a:effectLst>
                <a:latin typeface="+mj-lt"/>
              </a:rPr>
              <a:t>HOW TIGHT SHOULD COLARS BE?</a:t>
            </a:r>
            <a:endParaRPr lang="en-US" sz="3600" dirty="0">
              <a:effectLst>
                <a:outerShdw blurRad="38100" dist="38100" dir="2700000" algn="tl">
                  <a:srgbClr val="000000">
                    <a:alpha val="43137"/>
                  </a:srgbClr>
                </a:outerShdw>
              </a:effectLst>
              <a:latin typeface="+mj-lt"/>
            </a:endParaRPr>
          </a:p>
        </p:txBody>
      </p:sp>
      <p:grpSp>
        <p:nvGrpSpPr>
          <p:cNvPr id="6" name="Group 4"/>
          <p:cNvGrpSpPr>
            <a:grpSpLocks/>
          </p:cNvGrpSpPr>
          <p:nvPr/>
        </p:nvGrpSpPr>
        <p:grpSpPr bwMode="auto">
          <a:xfrm>
            <a:off x="8077200" y="6396038"/>
            <a:ext cx="1066800" cy="461962"/>
            <a:chOff x="3216" y="4027"/>
            <a:chExt cx="672" cy="291"/>
          </a:xfrm>
        </p:grpSpPr>
        <p:grpSp>
          <p:nvGrpSpPr>
            <p:cNvPr id="7" name="Group 5"/>
            <p:cNvGrpSpPr>
              <a:grpSpLocks/>
            </p:cNvGrpSpPr>
            <p:nvPr/>
          </p:nvGrpSpPr>
          <p:grpSpPr bwMode="auto">
            <a:xfrm>
              <a:off x="3216" y="4027"/>
              <a:ext cx="263" cy="291"/>
              <a:chOff x="288" y="3840"/>
              <a:chExt cx="282" cy="384"/>
            </a:xfrm>
          </p:grpSpPr>
          <p:pic>
            <p:nvPicPr>
              <p:cNvPr id="9" name="Picture 6"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solidFill>
                    <a:srgbClr val="FFFFFF"/>
                  </a:solidFill>
                  <a:latin typeface="Comic Sans MS" pitchFamily="66" charset="0"/>
                </a:rPr>
                <a:t>JER</a:t>
              </a:r>
            </a:p>
          </p:txBody>
        </p:sp>
      </p:grpSp>
      <p:sp>
        <p:nvSpPr>
          <p:cNvPr id="4" name="Rectangle 3"/>
          <p:cNvSpPr/>
          <p:nvPr/>
        </p:nvSpPr>
        <p:spPr>
          <a:xfrm>
            <a:off x="3810" y="6368266"/>
            <a:ext cx="7828756" cy="369332"/>
          </a:xfrm>
          <a:prstGeom prst="rect">
            <a:avLst/>
          </a:prstGeom>
        </p:spPr>
        <p:txBody>
          <a:bodyPr wrap="square">
            <a:spAutoFit/>
          </a:bodyPr>
          <a:lstStyle/>
          <a:p>
            <a:r>
              <a:rPr lang="en-US" sz="900" dirty="0" smtClean="0">
                <a:solidFill>
                  <a:srgbClr val="010F07"/>
                </a:solidFill>
                <a:latin typeface="Arial" pitchFamily="34" charset="0"/>
                <a:cs typeface="Arial" pitchFamily="34" charset="0"/>
              </a:rPr>
              <a:t>Source:  Ruiz-</a:t>
            </a:r>
            <a:r>
              <a:rPr lang="en-US" sz="900" dirty="0" err="1" smtClean="0">
                <a:solidFill>
                  <a:srgbClr val="010F07"/>
                </a:solidFill>
                <a:latin typeface="Arial" pitchFamily="34" charset="0"/>
                <a:cs typeface="Arial" pitchFamily="34" charset="0"/>
              </a:rPr>
              <a:t>Mirazo</a:t>
            </a:r>
            <a:r>
              <a:rPr lang="en-US" sz="900" dirty="0">
                <a:solidFill>
                  <a:srgbClr val="010F07"/>
                </a:solidFill>
                <a:latin typeface="Arial" pitchFamily="34" charset="0"/>
                <a:cs typeface="Arial" pitchFamily="34" charset="0"/>
              </a:rPr>
              <a:t>, J</a:t>
            </a:r>
            <a:r>
              <a:rPr lang="en-US" sz="900" dirty="0" smtClean="0">
                <a:solidFill>
                  <a:srgbClr val="010F07"/>
                </a:solidFill>
                <a:latin typeface="Arial" pitchFamily="34" charset="0"/>
                <a:cs typeface="Arial" pitchFamily="34" charset="0"/>
              </a:rPr>
              <a:t>., Bishop-Hurley, G. J., </a:t>
            </a:r>
            <a:r>
              <a:rPr lang="en-US" sz="900" dirty="0">
                <a:solidFill>
                  <a:srgbClr val="010F07"/>
                </a:solidFill>
                <a:latin typeface="Arial" pitchFamily="34" charset="0"/>
                <a:cs typeface="Arial" pitchFamily="34" charset="0"/>
              </a:rPr>
              <a:t>and Swain, D. L.  (2011).  Automated animal control:  Can discontinuous monitoring and aversive </a:t>
            </a:r>
            <a:r>
              <a:rPr lang="en-US" sz="900" dirty="0" smtClean="0">
                <a:solidFill>
                  <a:srgbClr val="010F07"/>
                </a:solidFill>
                <a:latin typeface="Arial" pitchFamily="34" charset="0"/>
                <a:cs typeface="Arial" pitchFamily="34" charset="0"/>
              </a:rPr>
              <a:t>	stimulation </a:t>
            </a:r>
            <a:r>
              <a:rPr lang="en-US" sz="900" dirty="0">
                <a:solidFill>
                  <a:srgbClr val="010F07"/>
                </a:solidFill>
                <a:latin typeface="Arial" pitchFamily="34" charset="0"/>
                <a:cs typeface="Arial" pitchFamily="34" charset="0"/>
              </a:rPr>
              <a:t>modify cattle grazing behavior?  </a:t>
            </a:r>
            <a:r>
              <a:rPr lang="en-US" sz="900" i="1" dirty="0">
                <a:solidFill>
                  <a:srgbClr val="010F07"/>
                </a:solidFill>
                <a:latin typeface="Arial" pitchFamily="34" charset="0"/>
                <a:cs typeface="Arial" pitchFamily="34" charset="0"/>
              </a:rPr>
              <a:t>Rangeland Ecology and </a:t>
            </a:r>
            <a:r>
              <a:rPr lang="en-US" sz="900" i="1" dirty="0" smtClean="0">
                <a:solidFill>
                  <a:srgbClr val="010F07"/>
                </a:solidFill>
                <a:latin typeface="Arial" pitchFamily="34" charset="0"/>
                <a:cs typeface="Arial" pitchFamily="34" charset="0"/>
              </a:rPr>
              <a:t>Management </a:t>
            </a:r>
            <a:r>
              <a:rPr lang="en-US" sz="900" b="1" dirty="0" smtClean="0">
                <a:solidFill>
                  <a:srgbClr val="010F07"/>
                </a:solidFill>
                <a:latin typeface="Arial" pitchFamily="34" charset="0"/>
                <a:cs typeface="Arial" pitchFamily="34" charset="0"/>
              </a:rPr>
              <a:t>64</a:t>
            </a:r>
            <a:r>
              <a:rPr lang="en-US" sz="900" dirty="0">
                <a:solidFill>
                  <a:srgbClr val="010F07"/>
                </a:solidFill>
                <a:latin typeface="Arial" pitchFamily="34" charset="0"/>
                <a:cs typeface="Arial" pitchFamily="34" charset="0"/>
              </a:rPr>
              <a:t>, 240-248.</a:t>
            </a:r>
          </a:p>
        </p:txBody>
      </p:sp>
    </p:spTree>
    <p:extLst>
      <p:ext uri="{BB962C8B-B14F-4D97-AF65-F5344CB8AC3E}">
        <p14:creationId xmlns:p14="http://schemas.microsoft.com/office/powerpoint/2010/main" val="2651181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bwMode="auto">
          <a:xfrm>
            <a:off x="6457950" y="1805940"/>
            <a:ext cx="2171700" cy="3886200"/>
          </a:xfrm>
          <a:custGeom>
            <a:avLst/>
            <a:gdLst>
              <a:gd name="connsiteX0" fmla="*/ 0 w 2171700"/>
              <a:gd name="connsiteY0" fmla="*/ 0 h 3886200"/>
              <a:gd name="connsiteX1" fmla="*/ 68580 w 2171700"/>
              <a:gd name="connsiteY1" fmla="*/ 137160 h 3886200"/>
              <a:gd name="connsiteX2" fmla="*/ 80010 w 2171700"/>
              <a:gd name="connsiteY2" fmla="*/ 171450 h 3886200"/>
              <a:gd name="connsiteX3" fmla="*/ 125730 w 2171700"/>
              <a:gd name="connsiteY3" fmla="*/ 251460 h 3886200"/>
              <a:gd name="connsiteX4" fmla="*/ 148590 w 2171700"/>
              <a:gd name="connsiteY4" fmla="*/ 297180 h 3886200"/>
              <a:gd name="connsiteX5" fmla="*/ 160020 w 2171700"/>
              <a:gd name="connsiteY5" fmla="*/ 354330 h 3886200"/>
              <a:gd name="connsiteX6" fmla="*/ 308610 w 2171700"/>
              <a:gd name="connsiteY6" fmla="*/ 525780 h 3886200"/>
              <a:gd name="connsiteX7" fmla="*/ 377190 w 2171700"/>
              <a:gd name="connsiteY7" fmla="*/ 594360 h 3886200"/>
              <a:gd name="connsiteX8" fmla="*/ 400050 w 2171700"/>
              <a:gd name="connsiteY8" fmla="*/ 628650 h 3886200"/>
              <a:gd name="connsiteX9" fmla="*/ 445770 w 2171700"/>
              <a:gd name="connsiteY9" fmla="*/ 651510 h 3886200"/>
              <a:gd name="connsiteX10" fmla="*/ 491490 w 2171700"/>
              <a:gd name="connsiteY10" fmla="*/ 708660 h 3886200"/>
              <a:gd name="connsiteX11" fmla="*/ 525780 w 2171700"/>
              <a:gd name="connsiteY11" fmla="*/ 731520 h 3886200"/>
              <a:gd name="connsiteX12" fmla="*/ 571500 w 2171700"/>
              <a:gd name="connsiteY12" fmla="*/ 777240 h 3886200"/>
              <a:gd name="connsiteX13" fmla="*/ 640080 w 2171700"/>
              <a:gd name="connsiteY13" fmla="*/ 834390 h 3886200"/>
              <a:gd name="connsiteX14" fmla="*/ 674370 w 2171700"/>
              <a:gd name="connsiteY14" fmla="*/ 868680 h 3886200"/>
              <a:gd name="connsiteX15" fmla="*/ 708660 w 2171700"/>
              <a:gd name="connsiteY15" fmla="*/ 891540 h 3886200"/>
              <a:gd name="connsiteX16" fmla="*/ 731520 w 2171700"/>
              <a:gd name="connsiteY16" fmla="*/ 925830 h 3886200"/>
              <a:gd name="connsiteX17" fmla="*/ 800100 w 2171700"/>
              <a:gd name="connsiteY17" fmla="*/ 1017270 h 3886200"/>
              <a:gd name="connsiteX18" fmla="*/ 822960 w 2171700"/>
              <a:gd name="connsiteY18" fmla="*/ 1062990 h 3886200"/>
              <a:gd name="connsiteX19" fmla="*/ 857250 w 2171700"/>
              <a:gd name="connsiteY19" fmla="*/ 1097280 h 3886200"/>
              <a:gd name="connsiteX20" fmla="*/ 880110 w 2171700"/>
              <a:gd name="connsiteY20" fmla="*/ 1131570 h 3886200"/>
              <a:gd name="connsiteX21" fmla="*/ 914400 w 2171700"/>
              <a:gd name="connsiteY21" fmla="*/ 1177290 h 3886200"/>
              <a:gd name="connsiteX22" fmla="*/ 982980 w 2171700"/>
              <a:gd name="connsiteY22" fmla="*/ 1280160 h 3886200"/>
              <a:gd name="connsiteX23" fmla="*/ 1005840 w 2171700"/>
              <a:gd name="connsiteY23" fmla="*/ 1314450 h 3886200"/>
              <a:gd name="connsiteX24" fmla="*/ 1028700 w 2171700"/>
              <a:gd name="connsiteY24" fmla="*/ 1348740 h 3886200"/>
              <a:gd name="connsiteX25" fmla="*/ 1062990 w 2171700"/>
              <a:gd name="connsiteY25" fmla="*/ 1463040 h 3886200"/>
              <a:gd name="connsiteX26" fmla="*/ 1120140 w 2171700"/>
              <a:gd name="connsiteY26" fmla="*/ 1588770 h 3886200"/>
              <a:gd name="connsiteX27" fmla="*/ 1200150 w 2171700"/>
              <a:gd name="connsiteY27" fmla="*/ 1840230 h 3886200"/>
              <a:gd name="connsiteX28" fmla="*/ 1291590 w 2171700"/>
              <a:gd name="connsiteY28" fmla="*/ 2045970 h 3886200"/>
              <a:gd name="connsiteX29" fmla="*/ 1325880 w 2171700"/>
              <a:gd name="connsiteY29" fmla="*/ 2125980 h 3886200"/>
              <a:gd name="connsiteX30" fmla="*/ 1383030 w 2171700"/>
              <a:gd name="connsiteY30" fmla="*/ 2240280 h 3886200"/>
              <a:gd name="connsiteX31" fmla="*/ 1405890 w 2171700"/>
              <a:gd name="connsiteY31" fmla="*/ 2308860 h 3886200"/>
              <a:gd name="connsiteX32" fmla="*/ 1451610 w 2171700"/>
              <a:gd name="connsiteY32" fmla="*/ 2411730 h 3886200"/>
              <a:gd name="connsiteX33" fmla="*/ 1474470 w 2171700"/>
              <a:gd name="connsiteY33" fmla="*/ 2491740 h 3886200"/>
              <a:gd name="connsiteX34" fmla="*/ 1497330 w 2171700"/>
              <a:gd name="connsiteY34" fmla="*/ 2537460 h 3886200"/>
              <a:gd name="connsiteX35" fmla="*/ 1520190 w 2171700"/>
              <a:gd name="connsiteY35" fmla="*/ 2571750 h 3886200"/>
              <a:gd name="connsiteX36" fmla="*/ 1554480 w 2171700"/>
              <a:gd name="connsiteY36" fmla="*/ 2674620 h 3886200"/>
              <a:gd name="connsiteX37" fmla="*/ 1565910 w 2171700"/>
              <a:gd name="connsiteY37" fmla="*/ 2708910 h 3886200"/>
              <a:gd name="connsiteX38" fmla="*/ 1588770 w 2171700"/>
              <a:gd name="connsiteY38" fmla="*/ 2857500 h 3886200"/>
              <a:gd name="connsiteX39" fmla="*/ 1600200 w 2171700"/>
              <a:gd name="connsiteY39" fmla="*/ 3131820 h 3886200"/>
              <a:gd name="connsiteX40" fmla="*/ 1623060 w 2171700"/>
              <a:gd name="connsiteY40" fmla="*/ 3188970 h 3886200"/>
              <a:gd name="connsiteX41" fmla="*/ 1634490 w 2171700"/>
              <a:gd name="connsiteY41" fmla="*/ 3234690 h 3886200"/>
              <a:gd name="connsiteX42" fmla="*/ 1737360 w 2171700"/>
              <a:gd name="connsiteY42" fmla="*/ 3383280 h 3886200"/>
              <a:gd name="connsiteX43" fmla="*/ 1760220 w 2171700"/>
              <a:gd name="connsiteY43" fmla="*/ 3417570 h 3886200"/>
              <a:gd name="connsiteX44" fmla="*/ 1828800 w 2171700"/>
              <a:gd name="connsiteY44" fmla="*/ 3463290 h 3886200"/>
              <a:gd name="connsiteX45" fmla="*/ 1863090 w 2171700"/>
              <a:gd name="connsiteY45" fmla="*/ 3486150 h 3886200"/>
              <a:gd name="connsiteX46" fmla="*/ 1908810 w 2171700"/>
              <a:gd name="connsiteY46" fmla="*/ 3531870 h 3886200"/>
              <a:gd name="connsiteX47" fmla="*/ 1931670 w 2171700"/>
              <a:gd name="connsiteY47" fmla="*/ 3566160 h 3886200"/>
              <a:gd name="connsiteX48" fmla="*/ 1965960 w 2171700"/>
              <a:gd name="connsiteY48" fmla="*/ 3600450 h 3886200"/>
              <a:gd name="connsiteX49" fmla="*/ 1988820 w 2171700"/>
              <a:gd name="connsiteY49" fmla="*/ 3634740 h 3886200"/>
              <a:gd name="connsiteX50" fmla="*/ 2034540 w 2171700"/>
              <a:gd name="connsiteY50" fmla="*/ 3680460 h 3886200"/>
              <a:gd name="connsiteX51" fmla="*/ 2057400 w 2171700"/>
              <a:gd name="connsiteY51" fmla="*/ 3726180 h 3886200"/>
              <a:gd name="connsiteX52" fmla="*/ 2137410 w 2171700"/>
              <a:gd name="connsiteY52" fmla="*/ 3840480 h 3886200"/>
              <a:gd name="connsiteX53" fmla="*/ 2171700 w 2171700"/>
              <a:gd name="connsiteY53" fmla="*/ 3886200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71700" h="3886200">
                <a:moveTo>
                  <a:pt x="0" y="0"/>
                </a:moveTo>
                <a:cubicBezTo>
                  <a:pt x="22860" y="45720"/>
                  <a:pt x="52416" y="88667"/>
                  <a:pt x="68580" y="137160"/>
                </a:cubicBezTo>
                <a:cubicBezTo>
                  <a:pt x="72390" y="148590"/>
                  <a:pt x="75264" y="160376"/>
                  <a:pt x="80010" y="171450"/>
                </a:cubicBezTo>
                <a:cubicBezTo>
                  <a:pt x="109616" y="240531"/>
                  <a:pt x="92933" y="194065"/>
                  <a:pt x="125730" y="251460"/>
                </a:cubicBezTo>
                <a:cubicBezTo>
                  <a:pt x="134184" y="266254"/>
                  <a:pt x="140970" y="281940"/>
                  <a:pt x="148590" y="297180"/>
                </a:cubicBezTo>
                <a:cubicBezTo>
                  <a:pt x="152400" y="316230"/>
                  <a:pt x="151981" y="336644"/>
                  <a:pt x="160020" y="354330"/>
                </a:cubicBezTo>
                <a:cubicBezTo>
                  <a:pt x="190278" y="420898"/>
                  <a:pt x="261082" y="478252"/>
                  <a:pt x="308610" y="525780"/>
                </a:cubicBezTo>
                <a:cubicBezTo>
                  <a:pt x="331470" y="548640"/>
                  <a:pt x="359257" y="567461"/>
                  <a:pt x="377190" y="594360"/>
                </a:cubicBezTo>
                <a:cubicBezTo>
                  <a:pt x="384810" y="605790"/>
                  <a:pt x="389497" y="619856"/>
                  <a:pt x="400050" y="628650"/>
                </a:cubicBezTo>
                <a:cubicBezTo>
                  <a:pt x="413140" y="639558"/>
                  <a:pt x="430530" y="643890"/>
                  <a:pt x="445770" y="651510"/>
                </a:cubicBezTo>
                <a:cubicBezTo>
                  <a:pt x="461010" y="670560"/>
                  <a:pt x="474239" y="691409"/>
                  <a:pt x="491490" y="708660"/>
                </a:cubicBezTo>
                <a:cubicBezTo>
                  <a:pt x="501204" y="718374"/>
                  <a:pt x="515350" y="722580"/>
                  <a:pt x="525780" y="731520"/>
                </a:cubicBezTo>
                <a:cubicBezTo>
                  <a:pt x="542144" y="745546"/>
                  <a:pt x="557308" y="761020"/>
                  <a:pt x="571500" y="777240"/>
                </a:cubicBezTo>
                <a:cubicBezTo>
                  <a:pt x="622788" y="835855"/>
                  <a:pt x="581539" y="814876"/>
                  <a:pt x="640080" y="834390"/>
                </a:cubicBezTo>
                <a:cubicBezTo>
                  <a:pt x="651510" y="845820"/>
                  <a:pt x="661952" y="858332"/>
                  <a:pt x="674370" y="868680"/>
                </a:cubicBezTo>
                <a:cubicBezTo>
                  <a:pt x="684923" y="877474"/>
                  <a:pt x="698946" y="881826"/>
                  <a:pt x="708660" y="891540"/>
                </a:cubicBezTo>
                <a:cubicBezTo>
                  <a:pt x="718374" y="901254"/>
                  <a:pt x="722726" y="915277"/>
                  <a:pt x="731520" y="925830"/>
                </a:cubicBezTo>
                <a:cubicBezTo>
                  <a:pt x="791296" y="997562"/>
                  <a:pt x="744056" y="916391"/>
                  <a:pt x="800100" y="1017270"/>
                </a:cubicBezTo>
                <a:cubicBezTo>
                  <a:pt x="808375" y="1032165"/>
                  <a:pt x="813056" y="1049125"/>
                  <a:pt x="822960" y="1062990"/>
                </a:cubicBezTo>
                <a:cubicBezTo>
                  <a:pt x="832355" y="1076144"/>
                  <a:pt x="846902" y="1084862"/>
                  <a:pt x="857250" y="1097280"/>
                </a:cubicBezTo>
                <a:cubicBezTo>
                  <a:pt x="866044" y="1107833"/>
                  <a:pt x="872125" y="1120392"/>
                  <a:pt x="880110" y="1131570"/>
                </a:cubicBezTo>
                <a:cubicBezTo>
                  <a:pt x="891183" y="1147072"/>
                  <a:pt x="903476" y="1161684"/>
                  <a:pt x="914400" y="1177290"/>
                </a:cubicBezTo>
                <a:lnTo>
                  <a:pt x="982980" y="1280160"/>
                </a:lnTo>
                <a:lnTo>
                  <a:pt x="1005840" y="1314450"/>
                </a:lnTo>
                <a:lnTo>
                  <a:pt x="1028700" y="1348740"/>
                </a:lnTo>
                <a:cubicBezTo>
                  <a:pt x="1039377" y="1391450"/>
                  <a:pt x="1045282" y="1420034"/>
                  <a:pt x="1062990" y="1463040"/>
                </a:cubicBezTo>
                <a:cubicBezTo>
                  <a:pt x="1080518" y="1505609"/>
                  <a:pt x="1103364" y="1545899"/>
                  <a:pt x="1120140" y="1588770"/>
                </a:cubicBezTo>
                <a:cubicBezTo>
                  <a:pt x="1184613" y="1753534"/>
                  <a:pt x="1146916" y="1688132"/>
                  <a:pt x="1200150" y="1840230"/>
                </a:cubicBezTo>
                <a:cubicBezTo>
                  <a:pt x="1244768" y="1967711"/>
                  <a:pt x="1238944" y="1933157"/>
                  <a:pt x="1291590" y="2045970"/>
                </a:cubicBezTo>
                <a:cubicBezTo>
                  <a:pt x="1303860" y="2072264"/>
                  <a:pt x="1313525" y="2099726"/>
                  <a:pt x="1325880" y="2125980"/>
                </a:cubicBezTo>
                <a:cubicBezTo>
                  <a:pt x="1344018" y="2164523"/>
                  <a:pt x="1365956" y="2201254"/>
                  <a:pt x="1383030" y="2240280"/>
                </a:cubicBezTo>
                <a:cubicBezTo>
                  <a:pt x="1392688" y="2262356"/>
                  <a:pt x="1397655" y="2286214"/>
                  <a:pt x="1405890" y="2308860"/>
                </a:cubicBezTo>
                <a:cubicBezTo>
                  <a:pt x="1448426" y="2425834"/>
                  <a:pt x="1408489" y="2311115"/>
                  <a:pt x="1451610" y="2411730"/>
                </a:cubicBezTo>
                <a:cubicBezTo>
                  <a:pt x="1479243" y="2476206"/>
                  <a:pt x="1445469" y="2414404"/>
                  <a:pt x="1474470" y="2491740"/>
                </a:cubicBezTo>
                <a:cubicBezTo>
                  <a:pt x="1480453" y="2507694"/>
                  <a:pt x="1488876" y="2522666"/>
                  <a:pt x="1497330" y="2537460"/>
                </a:cubicBezTo>
                <a:cubicBezTo>
                  <a:pt x="1504146" y="2549387"/>
                  <a:pt x="1514906" y="2559070"/>
                  <a:pt x="1520190" y="2571750"/>
                </a:cubicBezTo>
                <a:cubicBezTo>
                  <a:pt x="1534092" y="2605114"/>
                  <a:pt x="1543050" y="2640330"/>
                  <a:pt x="1554480" y="2674620"/>
                </a:cubicBezTo>
                <a:lnTo>
                  <a:pt x="1565910" y="2708910"/>
                </a:lnTo>
                <a:cubicBezTo>
                  <a:pt x="1573530" y="2758440"/>
                  <a:pt x="1584720" y="2807551"/>
                  <a:pt x="1588770" y="2857500"/>
                </a:cubicBezTo>
                <a:cubicBezTo>
                  <a:pt x="1596166" y="2948720"/>
                  <a:pt x="1590783" y="3040786"/>
                  <a:pt x="1600200" y="3131820"/>
                </a:cubicBezTo>
                <a:cubicBezTo>
                  <a:pt x="1602311" y="3152229"/>
                  <a:pt x="1616572" y="3169505"/>
                  <a:pt x="1623060" y="3188970"/>
                </a:cubicBezTo>
                <a:cubicBezTo>
                  <a:pt x="1628028" y="3203873"/>
                  <a:pt x="1628974" y="3219981"/>
                  <a:pt x="1634490" y="3234690"/>
                </a:cubicBezTo>
                <a:cubicBezTo>
                  <a:pt x="1659131" y="3300399"/>
                  <a:pt x="1691879" y="3315058"/>
                  <a:pt x="1737360" y="3383280"/>
                </a:cubicBezTo>
                <a:cubicBezTo>
                  <a:pt x="1744980" y="3394710"/>
                  <a:pt x="1749882" y="3408524"/>
                  <a:pt x="1760220" y="3417570"/>
                </a:cubicBezTo>
                <a:cubicBezTo>
                  <a:pt x="1780897" y="3435662"/>
                  <a:pt x="1805940" y="3448050"/>
                  <a:pt x="1828800" y="3463290"/>
                </a:cubicBezTo>
                <a:cubicBezTo>
                  <a:pt x="1840230" y="3470910"/>
                  <a:pt x="1853376" y="3476436"/>
                  <a:pt x="1863090" y="3486150"/>
                </a:cubicBezTo>
                <a:cubicBezTo>
                  <a:pt x="1878330" y="3501390"/>
                  <a:pt x="1894784" y="3515506"/>
                  <a:pt x="1908810" y="3531870"/>
                </a:cubicBezTo>
                <a:cubicBezTo>
                  <a:pt x="1917750" y="3542300"/>
                  <a:pt x="1922876" y="3555607"/>
                  <a:pt x="1931670" y="3566160"/>
                </a:cubicBezTo>
                <a:cubicBezTo>
                  <a:pt x="1942018" y="3578578"/>
                  <a:pt x="1955612" y="3588032"/>
                  <a:pt x="1965960" y="3600450"/>
                </a:cubicBezTo>
                <a:cubicBezTo>
                  <a:pt x="1974754" y="3611003"/>
                  <a:pt x="1979880" y="3624310"/>
                  <a:pt x="1988820" y="3634740"/>
                </a:cubicBezTo>
                <a:cubicBezTo>
                  <a:pt x="2002846" y="3651104"/>
                  <a:pt x="2021608" y="3663218"/>
                  <a:pt x="2034540" y="3680460"/>
                </a:cubicBezTo>
                <a:cubicBezTo>
                  <a:pt x="2044763" y="3694091"/>
                  <a:pt x="2048634" y="3711569"/>
                  <a:pt x="2057400" y="3726180"/>
                </a:cubicBezTo>
                <a:cubicBezTo>
                  <a:pt x="2085544" y="3773086"/>
                  <a:pt x="2106149" y="3798799"/>
                  <a:pt x="2137410" y="3840480"/>
                </a:cubicBezTo>
                <a:cubicBezTo>
                  <a:pt x="2151534" y="3882852"/>
                  <a:pt x="2138064" y="3869382"/>
                  <a:pt x="2171700" y="3886200"/>
                </a:cubicBezTo>
              </a:path>
            </a:pathLst>
          </a:custGeom>
          <a:noFill/>
          <a:ln w="9525" cap="flat" cmpd="sng" algn="ctr">
            <a:solidFill>
              <a:srgbClr val="010F0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28" name="Freeform 27"/>
          <p:cNvSpPr/>
          <p:nvPr/>
        </p:nvSpPr>
        <p:spPr bwMode="auto">
          <a:xfrm>
            <a:off x="422909" y="1752600"/>
            <a:ext cx="2622935" cy="3859530"/>
          </a:xfrm>
          <a:custGeom>
            <a:avLst/>
            <a:gdLst>
              <a:gd name="connsiteX0" fmla="*/ 0 w 1543050"/>
              <a:gd name="connsiteY0" fmla="*/ 2057400 h 2057400"/>
              <a:gd name="connsiteX1" fmla="*/ 68580 w 1543050"/>
              <a:gd name="connsiteY1" fmla="*/ 2034540 h 2057400"/>
              <a:gd name="connsiteX2" fmla="*/ 171450 w 1543050"/>
              <a:gd name="connsiteY2" fmla="*/ 1954530 h 2057400"/>
              <a:gd name="connsiteX3" fmla="*/ 217170 w 1543050"/>
              <a:gd name="connsiteY3" fmla="*/ 1931670 h 2057400"/>
              <a:gd name="connsiteX4" fmla="*/ 251460 w 1543050"/>
              <a:gd name="connsiteY4" fmla="*/ 1897380 h 2057400"/>
              <a:gd name="connsiteX5" fmla="*/ 285750 w 1543050"/>
              <a:gd name="connsiteY5" fmla="*/ 1874520 h 2057400"/>
              <a:gd name="connsiteX6" fmla="*/ 342900 w 1543050"/>
              <a:gd name="connsiteY6" fmla="*/ 1805940 h 2057400"/>
              <a:gd name="connsiteX7" fmla="*/ 422910 w 1543050"/>
              <a:gd name="connsiteY7" fmla="*/ 1703070 h 2057400"/>
              <a:gd name="connsiteX8" fmla="*/ 434340 w 1543050"/>
              <a:gd name="connsiteY8" fmla="*/ 1668780 h 2057400"/>
              <a:gd name="connsiteX9" fmla="*/ 445770 w 1543050"/>
              <a:gd name="connsiteY9" fmla="*/ 1623060 h 2057400"/>
              <a:gd name="connsiteX10" fmla="*/ 468630 w 1543050"/>
              <a:gd name="connsiteY10" fmla="*/ 1588770 h 2057400"/>
              <a:gd name="connsiteX11" fmla="*/ 491490 w 1543050"/>
              <a:gd name="connsiteY11" fmla="*/ 1497330 h 2057400"/>
              <a:gd name="connsiteX12" fmla="*/ 502920 w 1543050"/>
              <a:gd name="connsiteY12" fmla="*/ 1463040 h 2057400"/>
              <a:gd name="connsiteX13" fmla="*/ 548640 w 1543050"/>
              <a:gd name="connsiteY13" fmla="*/ 1394460 h 2057400"/>
              <a:gd name="connsiteX14" fmla="*/ 605790 w 1543050"/>
              <a:gd name="connsiteY14" fmla="*/ 1291590 h 2057400"/>
              <a:gd name="connsiteX15" fmla="*/ 674370 w 1543050"/>
              <a:gd name="connsiteY15" fmla="*/ 1234440 h 2057400"/>
              <a:gd name="connsiteX16" fmla="*/ 697230 w 1543050"/>
              <a:gd name="connsiteY16" fmla="*/ 1200150 h 2057400"/>
              <a:gd name="connsiteX17" fmla="*/ 731520 w 1543050"/>
              <a:gd name="connsiteY17" fmla="*/ 1165860 h 2057400"/>
              <a:gd name="connsiteX18" fmla="*/ 754380 w 1543050"/>
              <a:gd name="connsiteY18" fmla="*/ 1131570 h 2057400"/>
              <a:gd name="connsiteX19" fmla="*/ 788670 w 1543050"/>
              <a:gd name="connsiteY19" fmla="*/ 1108710 h 2057400"/>
              <a:gd name="connsiteX20" fmla="*/ 845820 w 1543050"/>
              <a:gd name="connsiteY20" fmla="*/ 1040130 h 2057400"/>
              <a:gd name="connsiteX21" fmla="*/ 925830 w 1543050"/>
              <a:gd name="connsiteY21" fmla="*/ 948690 h 2057400"/>
              <a:gd name="connsiteX22" fmla="*/ 1005840 w 1543050"/>
              <a:gd name="connsiteY22" fmla="*/ 845820 h 2057400"/>
              <a:gd name="connsiteX23" fmla="*/ 1051560 w 1543050"/>
              <a:gd name="connsiteY23" fmla="*/ 777240 h 2057400"/>
              <a:gd name="connsiteX24" fmla="*/ 1074420 w 1543050"/>
              <a:gd name="connsiteY24" fmla="*/ 742950 h 2057400"/>
              <a:gd name="connsiteX25" fmla="*/ 1131570 w 1543050"/>
              <a:gd name="connsiteY25" fmla="*/ 605790 h 2057400"/>
              <a:gd name="connsiteX26" fmla="*/ 1154430 w 1543050"/>
              <a:gd name="connsiteY26" fmla="*/ 571500 h 2057400"/>
              <a:gd name="connsiteX27" fmla="*/ 1188720 w 1543050"/>
              <a:gd name="connsiteY27" fmla="*/ 491490 h 2057400"/>
              <a:gd name="connsiteX28" fmla="*/ 1268730 w 1543050"/>
              <a:gd name="connsiteY28" fmla="*/ 388620 h 2057400"/>
              <a:gd name="connsiteX29" fmla="*/ 1291590 w 1543050"/>
              <a:gd name="connsiteY29" fmla="*/ 320040 h 2057400"/>
              <a:gd name="connsiteX30" fmla="*/ 1303020 w 1543050"/>
              <a:gd name="connsiteY30" fmla="*/ 285750 h 2057400"/>
              <a:gd name="connsiteX31" fmla="*/ 1325880 w 1543050"/>
              <a:gd name="connsiteY31" fmla="*/ 251460 h 2057400"/>
              <a:gd name="connsiteX32" fmla="*/ 1337310 w 1543050"/>
              <a:gd name="connsiteY32" fmla="*/ 217170 h 2057400"/>
              <a:gd name="connsiteX33" fmla="*/ 1371600 w 1543050"/>
              <a:gd name="connsiteY33" fmla="*/ 182880 h 2057400"/>
              <a:gd name="connsiteX34" fmla="*/ 1463040 w 1543050"/>
              <a:gd name="connsiteY34" fmla="*/ 80010 h 2057400"/>
              <a:gd name="connsiteX35" fmla="*/ 1531620 w 1543050"/>
              <a:gd name="connsiteY35" fmla="*/ 34290 h 2057400"/>
              <a:gd name="connsiteX36" fmla="*/ 1543050 w 1543050"/>
              <a:gd name="connsiteY36"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43050" h="2057400">
                <a:moveTo>
                  <a:pt x="0" y="2057400"/>
                </a:moveTo>
                <a:cubicBezTo>
                  <a:pt x="22860" y="2049780"/>
                  <a:pt x="47027" y="2045316"/>
                  <a:pt x="68580" y="2034540"/>
                </a:cubicBezTo>
                <a:cubicBezTo>
                  <a:pt x="208545" y="1964558"/>
                  <a:pt x="83647" y="2017247"/>
                  <a:pt x="171450" y="1954530"/>
                </a:cubicBezTo>
                <a:cubicBezTo>
                  <a:pt x="185315" y="1944626"/>
                  <a:pt x="203305" y="1941574"/>
                  <a:pt x="217170" y="1931670"/>
                </a:cubicBezTo>
                <a:cubicBezTo>
                  <a:pt x="230324" y="1922275"/>
                  <a:pt x="239042" y="1907728"/>
                  <a:pt x="251460" y="1897380"/>
                </a:cubicBezTo>
                <a:cubicBezTo>
                  <a:pt x="262013" y="1888586"/>
                  <a:pt x="275197" y="1883314"/>
                  <a:pt x="285750" y="1874520"/>
                </a:cubicBezTo>
                <a:cubicBezTo>
                  <a:pt x="340393" y="1828984"/>
                  <a:pt x="302032" y="1854982"/>
                  <a:pt x="342900" y="1805940"/>
                </a:cubicBezTo>
                <a:cubicBezTo>
                  <a:pt x="375774" y="1766492"/>
                  <a:pt x="403651" y="1760847"/>
                  <a:pt x="422910" y="1703070"/>
                </a:cubicBezTo>
                <a:cubicBezTo>
                  <a:pt x="426720" y="1691640"/>
                  <a:pt x="431030" y="1680365"/>
                  <a:pt x="434340" y="1668780"/>
                </a:cubicBezTo>
                <a:cubicBezTo>
                  <a:pt x="438656" y="1653675"/>
                  <a:pt x="439582" y="1637499"/>
                  <a:pt x="445770" y="1623060"/>
                </a:cubicBezTo>
                <a:cubicBezTo>
                  <a:pt x="451181" y="1610434"/>
                  <a:pt x="461010" y="1600200"/>
                  <a:pt x="468630" y="1588770"/>
                </a:cubicBezTo>
                <a:cubicBezTo>
                  <a:pt x="476250" y="1558290"/>
                  <a:pt x="481555" y="1527136"/>
                  <a:pt x="491490" y="1497330"/>
                </a:cubicBezTo>
                <a:cubicBezTo>
                  <a:pt x="495300" y="1485900"/>
                  <a:pt x="497069" y="1473572"/>
                  <a:pt x="502920" y="1463040"/>
                </a:cubicBezTo>
                <a:cubicBezTo>
                  <a:pt x="516263" y="1439023"/>
                  <a:pt x="539952" y="1420524"/>
                  <a:pt x="548640" y="1394460"/>
                </a:cubicBezTo>
                <a:cubicBezTo>
                  <a:pt x="560551" y="1358727"/>
                  <a:pt x="572102" y="1314049"/>
                  <a:pt x="605790" y="1291590"/>
                </a:cubicBezTo>
                <a:cubicBezTo>
                  <a:pt x="639506" y="1269113"/>
                  <a:pt x="646868" y="1267443"/>
                  <a:pt x="674370" y="1234440"/>
                </a:cubicBezTo>
                <a:cubicBezTo>
                  <a:pt x="683164" y="1223887"/>
                  <a:pt x="688436" y="1210703"/>
                  <a:pt x="697230" y="1200150"/>
                </a:cubicBezTo>
                <a:cubicBezTo>
                  <a:pt x="707578" y="1187732"/>
                  <a:pt x="721172" y="1178278"/>
                  <a:pt x="731520" y="1165860"/>
                </a:cubicBezTo>
                <a:cubicBezTo>
                  <a:pt x="740314" y="1155307"/>
                  <a:pt x="744666" y="1141284"/>
                  <a:pt x="754380" y="1131570"/>
                </a:cubicBezTo>
                <a:cubicBezTo>
                  <a:pt x="764094" y="1121856"/>
                  <a:pt x="777240" y="1116330"/>
                  <a:pt x="788670" y="1108710"/>
                </a:cubicBezTo>
                <a:cubicBezTo>
                  <a:pt x="870358" y="986179"/>
                  <a:pt x="743145" y="1172141"/>
                  <a:pt x="845820" y="1040130"/>
                </a:cubicBezTo>
                <a:cubicBezTo>
                  <a:pt x="917624" y="947811"/>
                  <a:pt x="859448" y="992945"/>
                  <a:pt x="925830" y="948690"/>
                </a:cubicBezTo>
                <a:cubicBezTo>
                  <a:pt x="957061" y="854997"/>
                  <a:pt x="903041" y="1000019"/>
                  <a:pt x="1005840" y="845820"/>
                </a:cubicBezTo>
                <a:lnTo>
                  <a:pt x="1051560" y="777240"/>
                </a:lnTo>
                <a:lnTo>
                  <a:pt x="1074420" y="742950"/>
                </a:lnTo>
                <a:cubicBezTo>
                  <a:pt x="1089252" y="683621"/>
                  <a:pt x="1089374" y="669084"/>
                  <a:pt x="1131570" y="605790"/>
                </a:cubicBezTo>
                <a:cubicBezTo>
                  <a:pt x="1139190" y="594360"/>
                  <a:pt x="1148287" y="583787"/>
                  <a:pt x="1154430" y="571500"/>
                </a:cubicBezTo>
                <a:cubicBezTo>
                  <a:pt x="1179304" y="521752"/>
                  <a:pt x="1149079" y="546987"/>
                  <a:pt x="1188720" y="491490"/>
                </a:cubicBezTo>
                <a:cubicBezTo>
                  <a:pt x="1225703" y="439714"/>
                  <a:pt x="1242487" y="467350"/>
                  <a:pt x="1268730" y="388620"/>
                </a:cubicBezTo>
                <a:lnTo>
                  <a:pt x="1291590" y="320040"/>
                </a:lnTo>
                <a:cubicBezTo>
                  <a:pt x="1295400" y="308610"/>
                  <a:pt x="1296337" y="295775"/>
                  <a:pt x="1303020" y="285750"/>
                </a:cubicBezTo>
                <a:cubicBezTo>
                  <a:pt x="1310640" y="274320"/>
                  <a:pt x="1319737" y="263747"/>
                  <a:pt x="1325880" y="251460"/>
                </a:cubicBezTo>
                <a:cubicBezTo>
                  <a:pt x="1331268" y="240684"/>
                  <a:pt x="1330627" y="227195"/>
                  <a:pt x="1337310" y="217170"/>
                </a:cubicBezTo>
                <a:cubicBezTo>
                  <a:pt x="1346276" y="203720"/>
                  <a:pt x="1361252" y="195298"/>
                  <a:pt x="1371600" y="182880"/>
                </a:cubicBezTo>
                <a:cubicBezTo>
                  <a:pt x="1414546" y="131345"/>
                  <a:pt x="1379679" y="135584"/>
                  <a:pt x="1463040" y="80010"/>
                </a:cubicBezTo>
                <a:lnTo>
                  <a:pt x="1531620" y="34290"/>
                </a:lnTo>
                <a:lnTo>
                  <a:pt x="1543050" y="0"/>
                </a:lnTo>
              </a:path>
            </a:pathLst>
          </a:custGeom>
          <a:noFill/>
          <a:ln w="9525" cap="flat" cmpd="sng" algn="ctr">
            <a:solidFill>
              <a:srgbClr val="010F0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grpSp>
        <p:nvGrpSpPr>
          <p:cNvPr id="16" name="Group 15"/>
          <p:cNvGrpSpPr/>
          <p:nvPr/>
        </p:nvGrpSpPr>
        <p:grpSpPr>
          <a:xfrm>
            <a:off x="422910" y="1074420"/>
            <a:ext cx="8206740" cy="5183386"/>
            <a:chOff x="388620" y="762000"/>
            <a:chExt cx="8206740" cy="5183386"/>
          </a:xfrm>
        </p:grpSpPr>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84" t="4273" r="17003" b="19560"/>
            <a:stretch/>
          </p:blipFill>
          <p:spPr bwMode="auto">
            <a:xfrm rot="20561362">
              <a:off x="1980950" y="1870710"/>
              <a:ext cx="2506480" cy="259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84" t="4273" r="17003" b="19560"/>
            <a:stretch/>
          </p:blipFill>
          <p:spPr bwMode="auto">
            <a:xfrm>
              <a:off x="5269230" y="1965960"/>
              <a:ext cx="2506480" cy="259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a:off x="6469380" y="762000"/>
              <a:ext cx="76200" cy="4587240"/>
            </a:xfrm>
            <a:prstGeom prst="straightConnector1">
              <a:avLst/>
            </a:prstGeom>
            <a:solidFill>
              <a:schemeClr val="accent1"/>
            </a:solidFill>
            <a:ln w="38100" cap="flat" cmpd="sng" algn="ctr">
              <a:solidFill>
                <a:srgbClr val="010F07"/>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2327910" y="762000"/>
              <a:ext cx="1653540" cy="4572000"/>
            </a:xfrm>
            <a:prstGeom prst="straightConnector1">
              <a:avLst/>
            </a:prstGeom>
            <a:solidFill>
              <a:schemeClr val="accent1"/>
            </a:solidFill>
            <a:ln w="38100" cap="flat" cmpd="sng" algn="ctr">
              <a:solidFill>
                <a:srgbClr val="010F07"/>
              </a:solidFill>
              <a:prstDash val="sysDot"/>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Freeform 7"/>
            <p:cNvSpPr/>
            <p:nvPr/>
          </p:nvSpPr>
          <p:spPr bwMode="auto">
            <a:xfrm>
              <a:off x="388620" y="5326380"/>
              <a:ext cx="8206740" cy="320040"/>
            </a:xfrm>
            <a:custGeom>
              <a:avLst/>
              <a:gdLst>
                <a:gd name="connsiteX0" fmla="*/ 0 w 8206740"/>
                <a:gd name="connsiteY0" fmla="*/ 0 h 320040"/>
                <a:gd name="connsiteX1" fmla="*/ 320040 w 8206740"/>
                <a:gd name="connsiteY1" fmla="*/ 34290 h 320040"/>
                <a:gd name="connsiteX2" fmla="*/ 434340 w 8206740"/>
                <a:gd name="connsiteY2" fmla="*/ 57150 h 320040"/>
                <a:gd name="connsiteX3" fmla="*/ 480060 w 8206740"/>
                <a:gd name="connsiteY3" fmla="*/ 80010 h 320040"/>
                <a:gd name="connsiteX4" fmla="*/ 514350 w 8206740"/>
                <a:gd name="connsiteY4" fmla="*/ 91440 h 320040"/>
                <a:gd name="connsiteX5" fmla="*/ 560070 w 8206740"/>
                <a:gd name="connsiteY5" fmla="*/ 137160 h 320040"/>
                <a:gd name="connsiteX6" fmla="*/ 582930 w 8206740"/>
                <a:gd name="connsiteY6" fmla="*/ 171450 h 320040"/>
                <a:gd name="connsiteX7" fmla="*/ 685800 w 8206740"/>
                <a:gd name="connsiteY7" fmla="*/ 228600 h 320040"/>
                <a:gd name="connsiteX8" fmla="*/ 720090 w 8206740"/>
                <a:gd name="connsiteY8" fmla="*/ 262890 h 320040"/>
                <a:gd name="connsiteX9" fmla="*/ 754380 w 8206740"/>
                <a:gd name="connsiteY9" fmla="*/ 274320 h 320040"/>
                <a:gd name="connsiteX10" fmla="*/ 880110 w 8206740"/>
                <a:gd name="connsiteY10" fmla="*/ 297180 h 320040"/>
                <a:gd name="connsiteX11" fmla="*/ 1291590 w 8206740"/>
                <a:gd name="connsiteY11" fmla="*/ 285750 h 320040"/>
                <a:gd name="connsiteX12" fmla="*/ 1405890 w 8206740"/>
                <a:gd name="connsiteY12" fmla="*/ 262890 h 320040"/>
                <a:gd name="connsiteX13" fmla="*/ 1440180 w 8206740"/>
                <a:gd name="connsiteY13" fmla="*/ 251460 h 320040"/>
                <a:gd name="connsiteX14" fmla="*/ 1508760 w 8206740"/>
                <a:gd name="connsiteY14" fmla="*/ 240030 h 320040"/>
                <a:gd name="connsiteX15" fmla="*/ 1611630 w 8206740"/>
                <a:gd name="connsiteY15" fmla="*/ 217170 h 320040"/>
                <a:gd name="connsiteX16" fmla="*/ 1851660 w 8206740"/>
                <a:gd name="connsiteY16" fmla="*/ 205740 h 320040"/>
                <a:gd name="connsiteX17" fmla="*/ 1920240 w 8206740"/>
                <a:gd name="connsiteY17" fmla="*/ 160020 h 320040"/>
                <a:gd name="connsiteX18" fmla="*/ 1988820 w 8206740"/>
                <a:gd name="connsiteY18" fmla="*/ 137160 h 320040"/>
                <a:gd name="connsiteX19" fmla="*/ 2080260 w 8206740"/>
                <a:gd name="connsiteY19" fmla="*/ 114300 h 320040"/>
                <a:gd name="connsiteX20" fmla="*/ 2251710 w 8206740"/>
                <a:gd name="connsiteY20" fmla="*/ 125730 h 320040"/>
                <a:gd name="connsiteX21" fmla="*/ 2343150 w 8206740"/>
                <a:gd name="connsiteY21" fmla="*/ 148590 h 320040"/>
                <a:gd name="connsiteX22" fmla="*/ 2446020 w 8206740"/>
                <a:gd name="connsiteY22" fmla="*/ 171450 h 320040"/>
                <a:gd name="connsiteX23" fmla="*/ 2777490 w 8206740"/>
                <a:gd name="connsiteY23" fmla="*/ 160020 h 320040"/>
                <a:gd name="connsiteX24" fmla="*/ 2857500 w 8206740"/>
                <a:gd name="connsiteY24" fmla="*/ 148590 h 320040"/>
                <a:gd name="connsiteX25" fmla="*/ 2948940 w 8206740"/>
                <a:gd name="connsiteY25" fmla="*/ 137160 h 320040"/>
                <a:gd name="connsiteX26" fmla="*/ 2983230 w 8206740"/>
                <a:gd name="connsiteY26" fmla="*/ 125730 h 320040"/>
                <a:gd name="connsiteX27" fmla="*/ 3051810 w 8206740"/>
                <a:gd name="connsiteY27" fmla="*/ 91440 h 320040"/>
                <a:gd name="connsiteX28" fmla="*/ 3543300 w 8206740"/>
                <a:gd name="connsiteY28" fmla="*/ 102870 h 320040"/>
                <a:gd name="connsiteX29" fmla="*/ 3600450 w 8206740"/>
                <a:gd name="connsiteY29" fmla="*/ 114300 h 320040"/>
                <a:gd name="connsiteX30" fmla="*/ 3691890 w 8206740"/>
                <a:gd name="connsiteY30" fmla="*/ 137160 h 320040"/>
                <a:gd name="connsiteX31" fmla="*/ 3726180 w 8206740"/>
                <a:gd name="connsiteY31" fmla="*/ 171450 h 320040"/>
                <a:gd name="connsiteX32" fmla="*/ 3794760 w 8206740"/>
                <a:gd name="connsiteY32" fmla="*/ 194310 h 320040"/>
                <a:gd name="connsiteX33" fmla="*/ 4366260 w 8206740"/>
                <a:gd name="connsiteY33" fmla="*/ 171450 h 320040"/>
                <a:gd name="connsiteX34" fmla="*/ 4400550 w 8206740"/>
                <a:gd name="connsiteY34" fmla="*/ 160020 h 320040"/>
                <a:gd name="connsiteX35" fmla="*/ 4617720 w 8206740"/>
                <a:gd name="connsiteY35" fmla="*/ 148590 h 320040"/>
                <a:gd name="connsiteX36" fmla="*/ 4663440 w 8206740"/>
                <a:gd name="connsiteY36" fmla="*/ 137160 h 320040"/>
                <a:gd name="connsiteX37" fmla="*/ 4743450 w 8206740"/>
                <a:gd name="connsiteY37" fmla="*/ 125730 h 320040"/>
                <a:gd name="connsiteX38" fmla="*/ 4800600 w 8206740"/>
                <a:gd name="connsiteY38" fmla="*/ 114300 h 320040"/>
                <a:gd name="connsiteX39" fmla="*/ 4972050 w 8206740"/>
                <a:gd name="connsiteY39" fmla="*/ 137160 h 320040"/>
                <a:gd name="connsiteX40" fmla="*/ 5017770 w 8206740"/>
                <a:gd name="connsiteY40" fmla="*/ 160020 h 320040"/>
                <a:gd name="connsiteX41" fmla="*/ 5052060 w 8206740"/>
                <a:gd name="connsiteY41" fmla="*/ 182880 h 320040"/>
                <a:gd name="connsiteX42" fmla="*/ 5246370 w 8206740"/>
                <a:gd name="connsiteY42" fmla="*/ 217170 h 320040"/>
                <a:gd name="connsiteX43" fmla="*/ 5292090 w 8206740"/>
                <a:gd name="connsiteY43" fmla="*/ 240030 h 320040"/>
                <a:gd name="connsiteX44" fmla="*/ 5326380 w 8206740"/>
                <a:gd name="connsiteY44" fmla="*/ 262890 h 320040"/>
                <a:gd name="connsiteX45" fmla="*/ 5360670 w 8206740"/>
                <a:gd name="connsiteY45" fmla="*/ 274320 h 320040"/>
                <a:gd name="connsiteX46" fmla="*/ 5406390 w 8206740"/>
                <a:gd name="connsiteY46" fmla="*/ 308610 h 320040"/>
                <a:gd name="connsiteX47" fmla="*/ 5452110 w 8206740"/>
                <a:gd name="connsiteY47" fmla="*/ 320040 h 320040"/>
                <a:gd name="connsiteX48" fmla="*/ 5715000 w 8206740"/>
                <a:gd name="connsiteY48" fmla="*/ 308610 h 320040"/>
                <a:gd name="connsiteX49" fmla="*/ 5760720 w 8206740"/>
                <a:gd name="connsiteY49" fmla="*/ 297180 h 320040"/>
                <a:gd name="connsiteX50" fmla="*/ 5795010 w 8206740"/>
                <a:gd name="connsiteY50" fmla="*/ 285750 h 320040"/>
                <a:gd name="connsiteX51" fmla="*/ 5852160 w 8206740"/>
                <a:gd name="connsiteY51" fmla="*/ 274320 h 320040"/>
                <a:gd name="connsiteX52" fmla="*/ 5920740 w 8206740"/>
                <a:gd name="connsiteY52" fmla="*/ 251460 h 320040"/>
                <a:gd name="connsiteX53" fmla="*/ 5955030 w 8206740"/>
                <a:gd name="connsiteY53" fmla="*/ 205740 h 320040"/>
                <a:gd name="connsiteX54" fmla="*/ 6000750 w 8206740"/>
                <a:gd name="connsiteY54" fmla="*/ 182880 h 320040"/>
                <a:gd name="connsiteX55" fmla="*/ 6069330 w 8206740"/>
                <a:gd name="connsiteY55" fmla="*/ 137160 h 320040"/>
                <a:gd name="connsiteX56" fmla="*/ 6103620 w 8206740"/>
                <a:gd name="connsiteY56" fmla="*/ 114300 h 320040"/>
                <a:gd name="connsiteX57" fmla="*/ 6137910 w 8206740"/>
                <a:gd name="connsiteY57" fmla="*/ 80010 h 320040"/>
                <a:gd name="connsiteX58" fmla="*/ 6172200 w 8206740"/>
                <a:gd name="connsiteY58" fmla="*/ 68580 h 320040"/>
                <a:gd name="connsiteX59" fmla="*/ 6263640 w 8206740"/>
                <a:gd name="connsiteY59" fmla="*/ 34290 h 320040"/>
                <a:gd name="connsiteX60" fmla="*/ 6652260 w 8206740"/>
                <a:gd name="connsiteY60" fmla="*/ 45720 h 320040"/>
                <a:gd name="connsiteX61" fmla="*/ 6732270 w 8206740"/>
                <a:gd name="connsiteY61" fmla="*/ 57150 h 320040"/>
                <a:gd name="connsiteX62" fmla="*/ 6869430 w 8206740"/>
                <a:gd name="connsiteY62" fmla="*/ 68580 h 320040"/>
                <a:gd name="connsiteX63" fmla="*/ 7486650 w 8206740"/>
                <a:gd name="connsiteY63" fmla="*/ 57150 h 320040"/>
                <a:gd name="connsiteX64" fmla="*/ 8206740 w 8206740"/>
                <a:gd name="connsiteY64" fmla="*/ 45720 h 32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206740" h="320040">
                  <a:moveTo>
                    <a:pt x="0" y="0"/>
                  </a:moveTo>
                  <a:cubicBezTo>
                    <a:pt x="148762" y="59505"/>
                    <a:pt x="-6835" y="4574"/>
                    <a:pt x="320040" y="34290"/>
                  </a:cubicBezTo>
                  <a:cubicBezTo>
                    <a:pt x="358735" y="37808"/>
                    <a:pt x="434340" y="57150"/>
                    <a:pt x="434340" y="57150"/>
                  </a:cubicBezTo>
                  <a:cubicBezTo>
                    <a:pt x="449580" y="64770"/>
                    <a:pt x="464399" y="73298"/>
                    <a:pt x="480060" y="80010"/>
                  </a:cubicBezTo>
                  <a:cubicBezTo>
                    <a:pt x="491134" y="84756"/>
                    <a:pt x="505831" y="82921"/>
                    <a:pt x="514350" y="91440"/>
                  </a:cubicBezTo>
                  <a:cubicBezTo>
                    <a:pt x="575310" y="152400"/>
                    <a:pt x="468630" y="106680"/>
                    <a:pt x="560070" y="137160"/>
                  </a:cubicBezTo>
                  <a:cubicBezTo>
                    <a:pt x="567690" y="148590"/>
                    <a:pt x="572592" y="162404"/>
                    <a:pt x="582930" y="171450"/>
                  </a:cubicBezTo>
                  <a:cubicBezTo>
                    <a:pt x="631302" y="213776"/>
                    <a:pt x="638703" y="212901"/>
                    <a:pt x="685800" y="228600"/>
                  </a:cubicBezTo>
                  <a:cubicBezTo>
                    <a:pt x="697230" y="240030"/>
                    <a:pt x="706640" y="253924"/>
                    <a:pt x="720090" y="262890"/>
                  </a:cubicBezTo>
                  <a:cubicBezTo>
                    <a:pt x="730115" y="269573"/>
                    <a:pt x="742691" y="271398"/>
                    <a:pt x="754380" y="274320"/>
                  </a:cubicBezTo>
                  <a:cubicBezTo>
                    <a:pt x="786330" y="282308"/>
                    <a:pt x="849538" y="292085"/>
                    <a:pt x="880110" y="297180"/>
                  </a:cubicBezTo>
                  <a:lnTo>
                    <a:pt x="1291590" y="285750"/>
                  </a:lnTo>
                  <a:cubicBezTo>
                    <a:pt x="1318535" y="284467"/>
                    <a:pt x="1376412" y="271312"/>
                    <a:pt x="1405890" y="262890"/>
                  </a:cubicBezTo>
                  <a:cubicBezTo>
                    <a:pt x="1417475" y="259580"/>
                    <a:pt x="1428419" y="254074"/>
                    <a:pt x="1440180" y="251460"/>
                  </a:cubicBezTo>
                  <a:cubicBezTo>
                    <a:pt x="1462803" y="246433"/>
                    <a:pt x="1486035" y="244575"/>
                    <a:pt x="1508760" y="240030"/>
                  </a:cubicBezTo>
                  <a:cubicBezTo>
                    <a:pt x="1540890" y="233604"/>
                    <a:pt x="1579191" y="219665"/>
                    <a:pt x="1611630" y="217170"/>
                  </a:cubicBezTo>
                  <a:cubicBezTo>
                    <a:pt x="1691495" y="211027"/>
                    <a:pt x="1771650" y="209550"/>
                    <a:pt x="1851660" y="205740"/>
                  </a:cubicBezTo>
                  <a:cubicBezTo>
                    <a:pt x="1965101" y="167926"/>
                    <a:pt x="1791812" y="231369"/>
                    <a:pt x="1920240" y="160020"/>
                  </a:cubicBezTo>
                  <a:cubicBezTo>
                    <a:pt x="1941304" y="148318"/>
                    <a:pt x="1965960" y="144780"/>
                    <a:pt x="1988820" y="137160"/>
                  </a:cubicBezTo>
                  <a:cubicBezTo>
                    <a:pt x="2041540" y="119587"/>
                    <a:pt x="2011296" y="128093"/>
                    <a:pt x="2080260" y="114300"/>
                  </a:cubicBezTo>
                  <a:cubicBezTo>
                    <a:pt x="2137410" y="118110"/>
                    <a:pt x="2194717" y="120031"/>
                    <a:pt x="2251710" y="125730"/>
                  </a:cubicBezTo>
                  <a:cubicBezTo>
                    <a:pt x="2321925" y="132752"/>
                    <a:pt x="2289654" y="135216"/>
                    <a:pt x="2343150" y="148590"/>
                  </a:cubicBezTo>
                  <a:cubicBezTo>
                    <a:pt x="2377228" y="157109"/>
                    <a:pt x="2411730" y="163830"/>
                    <a:pt x="2446020" y="171450"/>
                  </a:cubicBezTo>
                  <a:cubicBezTo>
                    <a:pt x="2556510" y="167640"/>
                    <a:pt x="2667105" y="166153"/>
                    <a:pt x="2777490" y="160020"/>
                  </a:cubicBezTo>
                  <a:cubicBezTo>
                    <a:pt x="2804389" y="158526"/>
                    <a:pt x="2830796" y="152151"/>
                    <a:pt x="2857500" y="148590"/>
                  </a:cubicBezTo>
                  <a:lnTo>
                    <a:pt x="2948940" y="137160"/>
                  </a:lnTo>
                  <a:cubicBezTo>
                    <a:pt x="2960370" y="133350"/>
                    <a:pt x="2972454" y="131118"/>
                    <a:pt x="2983230" y="125730"/>
                  </a:cubicBezTo>
                  <a:cubicBezTo>
                    <a:pt x="3071860" y="81415"/>
                    <a:pt x="2965621" y="120170"/>
                    <a:pt x="3051810" y="91440"/>
                  </a:cubicBezTo>
                  <a:lnTo>
                    <a:pt x="3543300" y="102870"/>
                  </a:lnTo>
                  <a:cubicBezTo>
                    <a:pt x="3562710" y="103679"/>
                    <a:pt x="3581520" y="109932"/>
                    <a:pt x="3600450" y="114300"/>
                  </a:cubicBezTo>
                  <a:cubicBezTo>
                    <a:pt x="3631063" y="121365"/>
                    <a:pt x="3691890" y="137160"/>
                    <a:pt x="3691890" y="137160"/>
                  </a:cubicBezTo>
                  <a:cubicBezTo>
                    <a:pt x="3703320" y="148590"/>
                    <a:pt x="3712050" y="163600"/>
                    <a:pt x="3726180" y="171450"/>
                  </a:cubicBezTo>
                  <a:cubicBezTo>
                    <a:pt x="3747244" y="183152"/>
                    <a:pt x="3794760" y="194310"/>
                    <a:pt x="3794760" y="194310"/>
                  </a:cubicBezTo>
                  <a:cubicBezTo>
                    <a:pt x="3868449" y="192007"/>
                    <a:pt x="4241849" y="183299"/>
                    <a:pt x="4366260" y="171450"/>
                  </a:cubicBezTo>
                  <a:cubicBezTo>
                    <a:pt x="4378254" y="170308"/>
                    <a:pt x="4388551" y="161111"/>
                    <a:pt x="4400550" y="160020"/>
                  </a:cubicBezTo>
                  <a:cubicBezTo>
                    <a:pt x="4472742" y="153457"/>
                    <a:pt x="4545330" y="152400"/>
                    <a:pt x="4617720" y="148590"/>
                  </a:cubicBezTo>
                  <a:cubicBezTo>
                    <a:pt x="4632960" y="144780"/>
                    <a:pt x="4647984" y="139970"/>
                    <a:pt x="4663440" y="137160"/>
                  </a:cubicBezTo>
                  <a:cubicBezTo>
                    <a:pt x="4689946" y="132341"/>
                    <a:pt x="4716876" y="130159"/>
                    <a:pt x="4743450" y="125730"/>
                  </a:cubicBezTo>
                  <a:cubicBezTo>
                    <a:pt x="4762613" y="122536"/>
                    <a:pt x="4781550" y="118110"/>
                    <a:pt x="4800600" y="114300"/>
                  </a:cubicBezTo>
                  <a:cubicBezTo>
                    <a:pt x="4839961" y="117878"/>
                    <a:pt x="4923584" y="118985"/>
                    <a:pt x="4972050" y="137160"/>
                  </a:cubicBezTo>
                  <a:cubicBezTo>
                    <a:pt x="4988004" y="143143"/>
                    <a:pt x="5002976" y="151566"/>
                    <a:pt x="5017770" y="160020"/>
                  </a:cubicBezTo>
                  <a:cubicBezTo>
                    <a:pt x="5029697" y="166836"/>
                    <a:pt x="5039150" y="178185"/>
                    <a:pt x="5052060" y="182880"/>
                  </a:cubicBezTo>
                  <a:cubicBezTo>
                    <a:pt x="5120761" y="207862"/>
                    <a:pt x="5174000" y="209129"/>
                    <a:pt x="5246370" y="217170"/>
                  </a:cubicBezTo>
                  <a:cubicBezTo>
                    <a:pt x="5261610" y="224790"/>
                    <a:pt x="5277296" y="231576"/>
                    <a:pt x="5292090" y="240030"/>
                  </a:cubicBezTo>
                  <a:cubicBezTo>
                    <a:pt x="5304017" y="246846"/>
                    <a:pt x="5314093" y="256747"/>
                    <a:pt x="5326380" y="262890"/>
                  </a:cubicBezTo>
                  <a:cubicBezTo>
                    <a:pt x="5337156" y="268278"/>
                    <a:pt x="5349240" y="270510"/>
                    <a:pt x="5360670" y="274320"/>
                  </a:cubicBezTo>
                  <a:cubicBezTo>
                    <a:pt x="5375910" y="285750"/>
                    <a:pt x="5389351" y="300091"/>
                    <a:pt x="5406390" y="308610"/>
                  </a:cubicBezTo>
                  <a:cubicBezTo>
                    <a:pt x="5420441" y="315635"/>
                    <a:pt x="5436401" y="320040"/>
                    <a:pt x="5452110" y="320040"/>
                  </a:cubicBezTo>
                  <a:cubicBezTo>
                    <a:pt x="5539823" y="320040"/>
                    <a:pt x="5627370" y="312420"/>
                    <a:pt x="5715000" y="308610"/>
                  </a:cubicBezTo>
                  <a:cubicBezTo>
                    <a:pt x="5730240" y="304800"/>
                    <a:pt x="5745615" y="301496"/>
                    <a:pt x="5760720" y="297180"/>
                  </a:cubicBezTo>
                  <a:cubicBezTo>
                    <a:pt x="5772305" y="293870"/>
                    <a:pt x="5783321" y="288672"/>
                    <a:pt x="5795010" y="285750"/>
                  </a:cubicBezTo>
                  <a:cubicBezTo>
                    <a:pt x="5813857" y="281038"/>
                    <a:pt x="5833417" y="279432"/>
                    <a:pt x="5852160" y="274320"/>
                  </a:cubicBezTo>
                  <a:cubicBezTo>
                    <a:pt x="5875407" y="267980"/>
                    <a:pt x="5920740" y="251460"/>
                    <a:pt x="5920740" y="251460"/>
                  </a:cubicBezTo>
                  <a:cubicBezTo>
                    <a:pt x="5932170" y="236220"/>
                    <a:pt x="5940566" y="218138"/>
                    <a:pt x="5955030" y="205740"/>
                  </a:cubicBezTo>
                  <a:cubicBezTo>
                    <a:pt x="5967967" y="194651"/>
                    <a:pt x="5986139" y="191646"/>
                    <a:pt x="6000750" y="182880"/>
                  </a:cubicBezTo>
                  <a:cubicBezTo>
                    <a:pt x="6024309" y="168745"/>
                    <a:pt x="6046470" y="152400"/>
                    <a:pt x="6069330" y="137160"/>
                  </a:cubicBezTo>
                  <a:cubicBezTo>
                    <a:pt x="6080760" y="129540"/>
                    <a:pt x="6093906" y="124014"/>
                    <a:pt x="6103620" y="114300"/>
                  </a:cubicBezTo>
                  <a:cubicBezTo>
                    <a:pt x="6115050" y="102870"/>
                    <a:pt x="6124460" y="88976"/>
                    <a:pt x="6137910" y="80010"/>
                  </a:cubicBezTo>
                  <a:cubicBezTo>
                    <a:pt x="6147935" y="73327"/>
                    <a:pt x="6161424" y="73968"/>
                    <a:pt x="6172200" y="68580"/>
                  </a:cubicBezTo>
                  <a:cubicBezTo>
                    <a:pt x="6250685" y="29338"/>
                    <a:pt x="6153379" y="56342"/>
                    <a:pt x="6263640" y="34290"/>
                  </a:cubicBezTo>
                  <a:lnTo>
                    <a:pt x="6652260" y="45720"/>
                  </a:lnTo>
                  <a:cubicBezTo>
                    <a:pt x="6679169" y="47033"/>
                    <a:pt x="6705477" y="54330"/>
                    <a:pt x="6732270" y="57150"/>
                  </a:cubicBezTo>
                  <a:cubicBezTo>
                    <a:pt x="6777896" y="61953"/>
                    <a:pt x="6823710" y="64770"/>
                    <a:pt x="6869430" y="68580"/>
                  </a:cubicBezTo>
                  <a:lnTo>
                    <a:pt x="7486650" y="57150"/>
                  </a:lnTo>
                  <a:cubicBezTo>
                    <a:pt x="8127854" y="44196"/>
                    <a:pt x="7806197" y="45720"/>
                    <a:pt x="8206740" y="45720"/>
                  </a:cubicBezTo>
                </a:path>
              </a:pathLst>
            </a:custGeom>
            <a:solidFill>
              <a:srgbClr val="010F07"/>
            </a:solidFill>
            <a:ln w="9525" cap="flat" cmpd="sng" algn="ctr">
              <a:solidFill>
                <a:srgbClr val="010F07"/>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1" name="TextBox 10"/>
            <p:cNvSpPr txBox="1"/>
            <p:nvPr/>
          </p:nvSpPr>
          <p:spPr>
            <a:xfrm>
              <a:off x="3810000" y="5576054"/>
              <a:ext cx="304800" cy="369332"/>
            </a:xfrm>
            <a:prstGeom prst="rect">
              <a:avLst/>
            </a:prstGeom>
            <a:noFill/>
          </p:spPr>
          <p:txBody>
            <a:bodyPr wrap="square" rtlCol="0">
              <a:spAutoFit/>
            </a:bodyPr>
            <a:lstStyle/>
            <a:p>
              <a:endParaRPr lang="en-US" dirty="0">
                <a:solidFill>
                  <a:srgbClr val="FF0000"/>
                </a:solidFill>
              </a:endParaRPr>
            </a:p>
          </p:txBody>
        </p:sp>
        <p:sp>
          <p:nvSpPr>
            <p:cNvPr id="12" name="Rectangle 11"/>
            <p:cNvSpPr/>
            <p:nvPr/>
          </p:nvSpPr>
          <p:spPr>
            <a:xfrm>
              <a:off x="6393180" y="5543550"/>
              <a:ext cx="184731" cy="369332"/>
            </a:xfrm>
            <a:prstGeom prst="rect">
              <a:avLst/>
            </a:prstGeom>
          </p:spPr>
          <p:txBody>
            <a:bodyPr wrap="none">
              <a:spAutoFit/>
            </a:bodyPr>
            <a:lstStyle/>
            <a:p>
              <a:endParaRPr lang="en-US" dirty="0">
                <a:solidFill>
                  <a:srgbClr val="FF0000"/>
                </a:solidFill>
              </a:endParaRPr>
            </a:p>
          </p:txBody>
        </p:sp>
      </p:grpSp>
      <p:grpSp>
        <p:nvGrpSpPr>
          <p:cNvPr id="19" name="Group 70"/>
          <p:cNvGrpSpPr>
            <a:grpSpLocks/>
          </p:cNvGrpSpPr>
          <p:nvPr/>
        </p:nvGrpSpPr>
        <p:grpSpPr bwMode="auto">
          <a:xfrm>
            <a:off x="8077200" y="6396038"/>
            <a:ext cx="1066800" cy="461962"/>
            <a:chOff x="3216" y="4027"/>
            <a:chExt cx="672" cy="291"/>
          </a:xfrm>
        </p:grpSpPr>
        <p:grpSp>
          <p:nvGrpSpPr>
            <p:cNvPr id="20" name="Group 71"/>
            <p:cNvGrpSpPr>
              <a:grpSpLocks/>
            </p:cNvGrpSpPr>
            <p:nvPr/>
          </p:nvGrpSpPr>
          <p:grpSpPr bwMode="auto">
            <a:xfrm>
              <a:off x="3216" y="4027"/>
              <a:ext cx="263" cy="291"/>
              <a:chOff x="288" y="3840"/>
              <a:chExt cx="282" cy="384"/>
            </a:xfrm>
          </p:grpSpPr>
          <p:pic>
            <p:nvPicPr>
              <p:cNvPr id="22" name="Picture 72"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3"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74"/>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latin typeface="Comic Sans MS" pitchFamily="66" charset="0"/>
                </a:rPr>
                <a:t>JER</a:t>
              </a:r>
            </a:p>
          </p:txBody>
        </p:sp>
      </p:grpSp>
      <p:sp>
        <p:nvSpPr>
          <p:cNvPr id="17" name="TextBox 16"/>
          <p:cNvSpPr txBox="1"/>
          <p:nvPr/>
        </p:nvSpPr>
        <p:spPr>
          <a:xfrm>
            <a:off x="0" y="220980"/>
            <a:ext cx="9144000" cy="523220"/>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latin typeface="+mj-lt"/>
              </a:rPr>
              <a:t>COLLAR ROTATION – how important is “</a:t>
            </a:r>
            <a:r>
              <a:rPr lang="en-US" sz="2800" b="1" dirty="0" smtClean="0">
                <a:solidFill>
                  <a:srgbClr val="0000FF"/>
                </a:solidFill>
                <a:effectLst>
                  <a:outerShdw blurRad="38100" dist="38100" dir="2700000" algn="tl">
                    <a:srgbClr val="000000">
                      <a:alpha val="43137"/>
                    </a:srgbClr>
                  </a:outerShdw>
                </a:effectLst>
                <a:latin typeface="+mj-lt"/>
              </a:rPr>
              <a:t>a</a:t>
            </a:r>
            <a:r>
              <a:rPr lang="en-US" sz="2800" b="1" dirty="0" smtClean="0">
                <a:solidFill>
                  <a:srgbClr val="FFFF00"/>
                </a:solidFill>
                <a:effectLst>
                  <a:outerShdw blurRad="38100" dist="38100" dir="2700000" algn="tl">
                    <a:srgbClr val="000000">
                      <a:alpha val="43137"/>
                    </a:srgbClr>
                  </a:outerShdw>
                </a:effectLst>
                <a:latin typeface="+mj-lt"/>
              </a:rPr>
              <a:t>”?</a:t>
            </a:r>
            <a:endParaRPr lang="en-US" sz="2800" b="1" dirty="0">
              <a:solidFill>
                <a:srgbClr val="FFFF00"/>
              </a:solidFill>
              <a:effectLst>
                <a:outerShdw blurRad="38100" dist="38100" dir="2700000" algn="tl">
                  <a:srgbClr val="000000">
                    <a:alpha val="43137"/>
                  </a:srgbClr>
                </a:outerShdw>
              </a:effectLst>
              <a:latin typeface="+mj-lt"/>
            </a:endParaRPr>
          </a:p>
        </p:txBody>
      </p:sp>
      <p:sp>
        <p:nvSpPr>
          <p:cNvPr id="24" name="TextBox 23"/>
          <p:cNvSpPr txBox="1"/>
          <p:nvPr/>
        </p:nvSpPr>
        <p:spPr>
          <a:xfrm>
            <a:off x="986790" y="5636270"/>
            <a:ext cx="1229824" cy="261610"/>
          </a:xfrm>
          <a:prstGeom prst="rect">
            <a:avLst/>
          </a:prstGeom>
          <a:noFill/>
        </p:spPr>
        <p:txBody>
          <a:bodyPr wrap="none" rtlCol="0">
            <a:spAutoFit/>
          </a:bodyPr>
          <a:lstStyle/>
          <a:p>
            <a:r>
              <a:rPr lang="en-US" sz="1100" b="1" dirty="0" smtClean="0">
                <a:effectLst>
                  <a:outerShdw blurRad="38100" dist="38100" dir="2700000" algn="tl">
                    <a:srgbClr val="000000">
                      <a:alpha val="43137"/>
                    </a:srgbClr>
                  </a:outerShdw>
                </a:effectLst>
              </a:rPr>
              <a:t>SOIL SURFACE</a:t>
            </a:r>
            <a:endParaRPr lang="en-US" sz="1100" b="1" dirty="0">
              <a:effectLst>
                <a:outerShdw blurRad="38100" dist="38100" dir="2700000" algn="tl">
                  <a:srgbClr val="000000">
                    <a:alpha val="43137"/>
                  </a:srgbClr>
                </a:outerShdw>
              </a:effectLst>
            </a:endParaRPr>
          </a:p>
        </p:txBody>
      </p:sp>
      <p:pic>
        <p:nvPicPr>
          <p:cNvPr id="27" name="Picture 7" descr="virtual_fencing_schematicab"/>
          <p:cNvPicPr>
            <a:picLocks noChangeAspect="1" noChangeArrowheads="1"/>
          </p:cNvPicPr>
          <p:nvPr/>
        </p:nvPicPr>
        <p:blipFill rotWithShape="1">
          <a:blip r:embed="rId8" cstate="print"/>
          <a:srcRect l="48106" r="1" b="72797"/>
          <a:stretch/>
        </p:blipFill>
        <p:spPr bwMode="auto">
          <a:xfrm>
            <a:off x="3045845" y="835343"/>
            <a:ext cx="3400675" cy="1412557"/>
          </a:xfrm>
          <a:prstGeom prst="rect">
            <a:avLst/>
          </a:prstGeom>
          <a:noFill/>
          <a:ln w="9525">
            <a:noFill/>
            <a:miter lim="800000"/>
            <a:headEnd/>
            <a:tailEnd/>
          </a:ln>
        </p:spPr>
      </p:pic>
      <p:sp>
        <p:nvSpPr>
          <p:cNvPr id="31" name="Right Triangle 30"/>
          <p:cNvSpPr/>
          <p:nvPr/>
        </p:nvSpPr>
        <p:spPr bwMode="auto">
          <a:xfrm>
            <a:off x="2868104" y="2526031"/>
            <a:ext cx="1124776" cy="3130808"/>
          </a:xfrm>
          <a:prstGeom prst="rtTriangle">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cxnSp>
        <p:nvCxnSpPr>
          <p:cNvPr id="37" name="Straight Arrow Connector 36"/>
          <p:cNvCxnSpPr/>
          <p:nvPr/>
        </p:nvCxnSpPr>
        <p:spPr bwMode="auto">
          <a:xfrm>
            <a:off x="2791904" y="1066800"/>
            <a:ext cx="76200" cy="4587240"/>
          </a:xfrm>
          <a:prstGeom prst="straightConnector1">
            <a:avLst/>
          </a:prstGeom>
          <a:solidFill>
            <a:schemeClr val="accent1"/>
          </a:solidFill>
          <a:ln w="38100" cap="flat" cmpd="sng" algn="ctr">
            <a:solidFill>
              <a:srgbClr val="010F07"/>
            </a:solidFill>
            <a:prstDash val="sysDash"/>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1" name="TextBox 11270"/>
          <p:cNvSpPr txBox="1"/>
          <p:nvPr/>
        </p:nvSpPr>
        <p:spPr>
          <a:xfrm>
            <a:off x="6858000" y="1541621"/>
            <a:ext cx="1896738" cy="369332"/>
          </a:xfrm>
          <a:prstGeom prst="rect">
            <a:avLst/>
          </a:prstGeom>
          <a:noFill/>
        </p:spPr>
        <p:txBody>
          <a:bodyPr wrap="none" rtlCol="0">
            <a:spAutoFit/>
          </a:bodyPr>
          <a:lstStyle/>
          <a:p>
            <a:r>
              <a:rPr lang="en-US" dirty="0" smtClean="0"/>
              <a:t>GNSS LOCATION</a:t>
            </a:r>
            <a:endParaRPr lang="en-US" dirty="0"/>
          </a:p>
        </p:txBody>
      </p:sp>
      <p:cxnSp>
        <p:nvCxnSpPr>
          <p:cNvPr id="11273" name="Straight Arrow Connector 11272"/>
          <p:cNvCxnSpPr/>
          <p:nvPr/>
        </p:nvCxnSpPr>
        <p:spPr bwMode="auto">
          <a:xfrm flipH="1">
            <a:off x="6565555" y="1726287"/>
            <a:ext cx="338165"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4" name="TextBox 11273"/>
          <p:cNvSpPr txBox="1"/>
          <p:nvPr/>
        </p:nvSpPr>
        <p:spPr>
          <a:xfrm>
            <a:off x="2784284" y="3861049"/>
            <a:ext cx="312906" cy="369332"/>
          </a:xfrm>
          <a:prstGeom prst="rect">
            <a:avLst/>
          </a:prstGeom>
          <a:noFill/>
        </p:spPr>
        <p:txBody>
          <a:bodyPr wrap="none" rtlCol="0">
            <a:spAutoFit/>
          </a:bodyPr>
          <a:lstStyle/>
          <a:p>
            <a:r>
              <a:rPr lang="en-US" dirty="0"/>
              <a:t>b</a:t>
            </a:r>
          </a:p>
        </p:txBody>
      </p:sp>
      <p:sp>
        <p:nvSpPr>
          <p:cNvPr id="11275" name="TextBox 11274"/>
          <p:cNvSpPr txBox="1"/>
          <p:nvPr/>
        </p:nvSpPr>
        <p:spPr>
          <a:xfrm>
            <a:off x="3229538" y="5350214"/>
            <a:ext cx="306494" cy="369332"/>
          </a:xfrm>
          <a:prstGeom prst="rect">
            <a:avLst/>
          </a:prstGeom>
          <a:noFill/>
        </p:spPr>
        <p:txBody>
          <a:bodyPr wrap="none" rtlCol="0">
            <a:spAutoFit/>
          </a:bodyPr>
          <a:lstStyle/>
          <a:p>
            <a:r>
              <a:rPr lang="en-US" dirty="0">
                <a:solidFill>
                  <a:srgbClr val="0000FF"/>
                </a:solidFill>
              </a:rPr>
              <a:t>a</a:t>
            </a:r>
          </a:p>
        </p:txBody>
      </p:sp>
      <p:sp>
        <p:nvSpPr>
          <p:cNvPr id="11276" name="TextBox 11275"/>
          <p:cNvSpPr txBox="1"/>
          <p:nvPr/>
        </p:nvSpPr>
        <p:spPr>
          <a:xfrm>
            <a:off x="3022645" y="6073140"/>
            <a:ext cx="256802" cy="369332"/>
          </a:xfrm>
          <a:prstGeom prst="rect">
            <a:avLst/>
          </a:prstGeom>
          <a:noFill/>
        </p:spPr>
        <p:txBody>
          <a:bodyPr wrap="none" rtlCol="0">
            <a:spAutoFit/>
          </a:bodyPr>
          <a:lstStyle/>
          <a:p>
            <a:r>
              <a:rPr lang="en-US" dirty="0" smtClean="0">
                <a:solidFill>
                  <a:srgbClr val="010F07"/>
                </a:solidFill>
              </a:rPr>
              <a:t> </a:t>
            </a:r>
            <a:endParaRPr lang="en-US" dirty="0">
              <a:solidFill>
                <a:srgbClr val="010F07"/>
              </a:solidFill>
            </a:endParaRPr>
          </a:p>
        </p:txBody>
      </p:sp>
      <p:sp>
        <p:nvSpPr>
          <p:cNvPr id="11277" name="TextBox 11276"/>
          <p:cNvSpPr txBox="1"/>
          <p:nvPr/>
        </p:nvSpPr>
        <p:spPr>
          <a:xfrm>
            <a:off x="3295212" y="4343400"/>
            <a:ext cx="290464" cy="369332"/>
          </a:xfrm>
          <a:prstGeom prst="rect">
            <a:avLst/>
          </a:prstGeom>
          <a:noFill/>
        </p:spPr>
        <p:txBody>
          <a:bodyPr wrap="none" rtlCol="0">
            <a:spAutoFit/>
          </a:bodyPr>
          <a:lstStyle/>
          <a:p>
            <a:r>
              <a:rPr lang="en-US" dirty="0" smtClean="0"/>
              <a:t>c</a:t>
            </a:r>
            <a:endParaRPr lang="en-US" dirty="0"/>
          </a:p>
        </p:txBody>
      </p:sp>
      <p:sp>
        <p:nvSpPr>
          <p:cNvPr id="11278" name="TextBox 11277"/>
          <p:cNvSpPr txBox="1"/>
          <p:nvPr/>
        </p:nvSpPr>
        <p:spPr>
          <a:xfrm>
            <a:off x="422910" y="6442075"/>
            <a:ext cx="7273290" cy="246221"/>
          </a:xfrm>
          <a:prstGeom prst="rect">
            <a:avLst/>
          </a:prstGeom>
          <a:noFill/>
        </p:spPr>
        <p:txBody>
          <a:bodyPr wrap="square" rtlCol="0">
            <a:spAutoFit/>
          </a:bodyPr>
          <a:lstStyle/>
          <a:p>
            <a:r>
              <a:rPr lang="en-US" sz="1000" dirty="0" smtClean="0">
                <a:solidFill>
                  <a:srgbClr val="010F07"/>
                </a:solidFill>
                <a:latin typeface="Arial" pitchFamily="34" charset="0"/>
                <a:cs typeface="Arial" pitchFamily="34" charset="0"/>
              </a:rPr>
              <a:t>Collars </a:t>
            </a:r>
            <a:r>
              <a:rPr lang="en-US" sz="1000" dirty="0">
                <a:solidFill>
                  <a:srgbClr val="010F07"/>
                </a:solidFill>
                <a:latin typeface="Arial" pitchFamily="34" charset="0"/>
                <a:cs typeface="Arial" pitchFamily="34" charset="0"/>
              </a:rPr>
              <a:t>:   http://www.une.edu.au/parg/documents/parg-tracking </a:t>
            </a:r>
          </a:p>
        </p:txBody>
      </p:sp>
    </p:spTree>
    <p:extLst>
      <p:ext uri="{BB962C8B-B14F-4D97-AF65-F5344CB8AC3E}">
        <p14:creationId xmlns:p14="http://schemas.microsoft.com/office/powerpoint/2010/main" val="4282373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416" r="32523"/>
          <a:stretch/>
        </p:blipFill>
        <p:spPr bwMode="auto">
          <a:xfrm>
            <a:off x="5411770" y="4208462"/>
            <a:ext cx="2148527"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AutoShape 4"/>
          <p:cNvSpPr>
            <a:spLocks noChangeArrowheads="1"/>
          </p:cNvSpPr>
          <p:nvPr/>
        </p:nvSpPr>
        <p:spPr bwMode="auto">
          <a:xfrm>
            <a:off x="381000" y="228600"/>
            <a:ext cx="4038600" cy="2362200"/>
          </a:xfrm>
          <a:prstGeom prst="cloudCallout">
            <a:avLst>
              <a:gd name="adj1" fmla="val 10259"/>
              <a:gd name="adj2" fmla="val 46102"/>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endParaRPr lang="en-US" dirty="0">
              <a:latin typeface="Tahoma" pitchFamily="34" charset="0"/>
            </a:endParaRPr>
          </a:p>
        </p:txBody>
      </p:sp>
      <p:sp>
        <p:nvSpPr>
          <p:cNvPr id="4101" name="AutoShape 5"/>
          <p:cNvSpPr>
            <a:spLocks noChangeArrowheads="1"/>
          </p:cNvSpPr>
          <p:nvPr/>
        </p:nvSpPr>
        <p:spPr bwMode="auto">
          <a:xfrm>
            <a:off x="4745414" y="1066800"/>
            <a:ext cx="4038600" cy="2590800"/>
          </a:xfrm>
          <a:prstGeom prst="cloudCallout">
            <a:avLst>
              <a:gd name="adj1" fmla="val -10181"/>
              <a:gd name="adj2" fmla="val 79778"/>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dirty="0">
              <a:latin typeface="Tahoma" pitchFamily="34" charset="0"/>
            </a:endParaRPr>
          </a:p>
        </p:txBody>
      </p:sp>
      <p:grpSp>
        <p:nvGrpSpPr>
          <p:cNvPr id="4104" name="Group 9"/>
          <p:cNvGrpSpPr>
            <a:grpSpLocks/>
          </p:cNvGrpSpPr>
          <p:nvPr/>
        </p:nvGrpSpPr>
        <p:grpSpPr bwMode="auto">
          <a:xfrm>
            <a:off x="8077200" y="6396038"/>
            <a:ext cx="1066800" cy="461962"/>
            <a:chOff x="3216" y="4027"/>
            <a:chExt cx="672" cy="291"/>
          </a:xfrm>
        </p:grpSpPr>
        <p:grpSp>
          <p:nvGrpSpPr>
            <p:cNvPr id="4105" name="Group 10"/>
            <p:cNvGrpSpPr>
              <a:grpSpLocks/>
            </p:cNvGrpSpPr>
            <p:nvPr/>
          </p:nvGrpSpPr>
          <p:grpSpPr bwMode="auto">
            <a:xfrm>
              <a:off x="3216" y="4027"/>
              <a:ext cx="263" cy="291"/>
              <a:chOff x="288" y="3840"/>
              <a:chExt cx="282" cy="384"/>
            </a:xfrm>
          </p:grpSpPr>
          <p:pic>
            <p:nvPicPr>
              <p:cNvPr id="4107" name="Picture 11" descr="ARS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USDA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6" name="Text Box 13"/>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dirty="0">
                  <a:latin typeface="Comic Sans MS" pitchFamily="66" charset="0"/>
                </a:rPr>
                <a:t>JER</a:t>
              </a:r>
            </a:p>
          </p:txBody>
        </p:sp>
      </p:grpSp>
      <p:sp>
        <p:nvSpPr>
          <p:cNvPr id="266247" name="Text Box 7"/>
          <p:cNvSpPr txBox="1">
            <a:spLocks noChangeArrowheads="1"/>
          </p:cNvSpPr>
          <p:nvPr/>
        </p:nvSpPr>
        <p:spPr bwMode="auto">
          <a:xfrm>
            <a:off x="350163" y="4806891"/>
            <a:ext cx="493257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2800" b="1" dirty="0">
                <a:solidFill>
                  <a:srgbClr val="000000"/>
                </a:solidFill>
                <a:effectLst>
                  <a:outerShdw blurRad="38100" dist="38100" dir="2700000" algn="tl">
                    <a:srgbClr val="FFFFFF"/>
                  </a:outerShdw>
                </a:effectLst>
                <a:latin typeface="Tahoma" pitchFamily="34" charset="0"/>
              </a:rPr>
              <a:t>“...AND THEY CAME TO A BEAUTIFUL HOUSE IN THE WOODS.”</a:t>
            </a:r>
          </a:p>
        </p:txBody>
      </p:sp>
      <p:pic>
        <p:nvPicPr>
          <p:cNvPr id="18434" name="Picture 2" descr="View details"/>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24214" r="76173"/>
                    </a14:imgEffect>
                  </a14:imgLayer>
                </a14:imgProps>
              </a:ext>
              <a:ext uri="{28A0092B-C50C-407E-A947-70E740481C1C}">
                <a14:useLocalDpi xmlns:a14="http://schemas.microsoft.com/office/drawing/2010/main" val="0"/>
              </a:ext>
            </a:extLst>
          </a:blip>
          <a:srcRect l="17719" r="17332"/>
          <a:stretch/>
        </p:blipFill>
        <p:spPr bwMode="auto">
          <a:xfrm>
            <a:off x="2514598" y="2336271"/>
            <a:ext cx="1437222" cy="22128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0700" y="4023796"/>
            <a:ext cx="1219200" cy="369332"/>
          </a:xfrm>
          <a:prstGeom prst="rect">
            <a:avLst/>
          </a:prstGeom>
        </p:spPr>
        <p:txBody>
          <a:bodyPr wrap="square">
            <a:spAutoFit/>
          </a:bodyPr>
          <a:lstStyle/>
          <a:p>
            <a:pPr algn="ctr"/>
            <a:r>
              <a:rPr lang="en-US" sz="600" dirty="0">
                <a:solidFill>
                  <a:srgbClr val="04080C"/>
                </a:solidFill>
              </a:rPr>
              <a:t>http://office.microsoft.com/en-us/images/results.aspx?qu=Academic#pg:4|</a:t>
            </a:r>
          </a:p>
        </p:txBody>
      </p:sp>
      <p:sp>
        <p:nvSpPr>
          <p:cNvPr id="5" name="Rectangle 4"/>
          <p:cNvSpPr/>
          <p:nvPr/>
        </p:nvSpPr>
        <p:spPr>
          <a:xfrm>
            <a:off x="5218524" y="6368320"/>
            <a:ext cx="1886338" cy="461665"/>
          </a:xfrm>
          <a:prstGeom prst="rect">
            <a:avLst/>
          </a:prstGeom>
        </p:spPr>
        <p:txBody>
          <a:bodyPr wrap="square">
            <a:spAutoFit/>
          </a:bodyPr>
          <a:lstStyle/>
          <a:p>
            <a:pPr algn="ctr"/>
            <a:r>
              <a:rPr lang="en-US" sz="600" dirty="0">
                <a:solidFill>
                  <a:srgbClr val="04080C"/>
                </a:solidFill>
              </a:rPr>
              <a:t>http://office.microsoft.com/en-us/images/results.aspx?qu=Academic&amp;AxInstalled=copy&amp;Download=MP900439320&amp;ext=JPG&amp;c=0#ai:MP900399955</a:t>
            </a:r>
            <a:endParaRPr lang="en-US" sz="600" dirty="0"/>
          </a:p>
        </p:txBody>
      </p:sp>
      <p:pic>
        <p:nvPicPr>
          <p:cNvPr id="17413" name="Picture 5" descr="Little House in the Forest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6991" y="1766887"/>
            <a:ext cx="1428750" cy="1190626"/>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p:cNvSpPr/>
          <p:nvPr/>
        </p:nvSpPr>
        <p:spPr bwMode="auto">
          <a:xfrm>
            <a:off x="5856991" y="1766887"/>
            <a:ext cx="1428750" cy="1190626"/>
          </a:xfrm>
          <a:prstGeom prst="frame">
            <a:avLst>
              <a:gd name="adj1" fmla="val 3791"/>
            </a:avLst>
          </a:prstGeom>
          <a:solidFill>
            <a:srgbClr val="996600"/>
          </a:solidFill>
          <a:ln w="9525" cap="flat" cmpd="sng" algn="ctr">
            <a:solidFill>
              <a:srgbClr val="99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pic>
        <p:nvPicPr>
          <p:cNvPr id="17415" name="Picture 7" descr="http://l.thumbs.canstockphoto.com/canstock1359348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1972" y="881062"/>
            <a:ext cx="1428750" cy="1057275"/>
          </a:xfrm>
          <a:prstGeom prst="rect">
            <a:avLst/>
          </a:prstGeom>
          <a:noFill/>
          <a:extLst>
            <a:ext uri="{909E8E84-426E-40DD-AFC4-6F175D3DCCD1}">
              <a14:hiddenFill xmlns:a14="http://schemas.microsoft.com/office/drawing/2010/main">
                <a:solidFill>
                  <a:srgbClr val="FFFFFF"/>
                </a:solidFill>
              </a14:hiddenFill>
            </a:ext>
          </a:extLst>
        </p:spPr>
      </p:pic>
      <p:sp>
        <p:nvSpPr>
          <p:cNvPr id="7" name="Frame 6"/>
          <p:cNvSpPr/>
          <p:nvPr/>
        </p:nvSpPr>
        <p:spPr bwMode="auto">
          <a:xfrm>
            <a:off x="1481972" y="881062"/>
            <a:ext cx="1428750" cy="1057275"/>
          </a:xfrm>
          <a:prstGeom prst="frame">
            <a:avLst>
              <a:gd name="adj1" fmla="val 3685"/>
            </a:avLst>
          </a:prstGeom>
          <a:solidFill>
            <a:srgbClr val="996600"/>
          </a:solidFill>
          <a:ln w="9525" cap="flat" cmpd="sng" algn="ctr">
            <a:solidFill>
              <a:srgbClr val="99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8" name="Rectangle 7"/>
          <p:cNvSpPr/>
          <p:nvPr/>
        </p:nvSpPr>
        <p:spPr>
          <a:xfrm>
            <a:off x="3735177" y="2003263"/>
            <a:ext cx="1074656" cy="461665"/>
          </a:xfrm>
          <a:prstGeom prst="rect">
            <a:avLst/>
          </a:prstGeom>
        </p:spPr>
        <p:txBody>
          <a:bodyPr wrap="square">
            <a:spAutoFit/>
          </a:bodyPr>
          <a:lstStyle/>
          <a:p>
            <a:pPr algn="ctr"/>
            <a:r>
              <a:rPr lang="en-US" sz="600" dirty="0">
                <a:solidFill>
                  <a:srgbClr val="04080C"/>
                </a:solidFill>
              </a:rPr>
              <a:t>http://www.canstockphoto.com/illustration/forest.html#types:[2,4];start:375;term:forest with home</a:t>
            </a:r>
          </a:p>
        </p:txBody>
      </p:sp>
    </p:spTree>
    <p:extLst>
      <p:ext uri="{BB962C8B-B14F-4D97-AF65-F5344CB8AC3E}">
        <p14:creationId xmlns:p14="http://schemas.microsoft.com/office/powerpoint/2010/main" val="866041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44" y="0"/>
            <a:ext cx="8229600" cy="1371600"/>
          </a:xfrm>
        </p:spPr>
        <p:txBody>
          <a:bodyPr/>
          <a:lstStyle/>
          <a:p>
            <a:pPr>
              <a:defRPr/>
            </a:pPr>
            <a:r>
              <a:rPr lang="en-US" b="1" dirty="0" smtClean="0">
                <a:solidFill>
                  <a:srgbClr val="FFFF00"/>
                </a:solidFill>
              </a:rPr>
              <a:t>OTHER ELECTRONICS</a:t>
            </a:r>
            <a:endParaRPr lang="en-US" b="1" dirty="0">
              <a:solidFill>
                <a:srgbClr val="FFFF00"/>
              </a:solidFill>
            </a:endParaRPr>
          </a:p>
        </p:txBody>
      </p:sp>
      <p:pic>
        <p:nvPicPr>
          <p:cNvPr id="4710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6722" r="7301"/>
          <a:stretch/>
        </p:blipFill>
        <p:spPr bwMode="auto">
          <a:xfrm>
            <a:off x="230294" y="1600200"/>
            <a:ext cx="3543300" cy="363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TextBox 3"/>
          <p:cNvSpPr txBox="1">
            <a:spLocks noChangeArrowheads="1"/>
          </p:cNvSpPr>
          <p:nvPr/>
        </p:nvSpPr>
        <p:spPr bwMode="auto">
          <a:xfrm>
            <a:off x="222250" y="5253187"/>
            <a:ext cx="35894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a:solidFill>
                  <a:srgbClr val="000818"/>
                </a:solidFill>
              </a:rPr>
              <a:t>http://searesearch.org/animals-and-exhibits/exhibits/716-crittercam</a:t>
            </a:r>
          </a:p>
        </p:txBody>
      </p:sp>
      <p:sp>
        <p:nvSpPr>
          <p:cNvPr id="47109" name="Rectangle 5"/>
          <p:cNvSpPr>
            <a:spLocks noChangeArrowheads="1"/>
          </p:cNvSpPr>
          <p:nvPr/>
        </p:nvSpPr>
        <p:spPr bwMode="auto">
          <a:xfrm>
            <a:off x="230294" y="5540771"/>
            <a:ext cx="35035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b="1" dirty="0">
                <a:solidFill>
                  <a:srgbClr val="002060"/>
                </a:solidFill>
              </a:rPr>
              <a:t>Origin of </a:t>
            </a:r>
            <a:r>
              <a:rPr lang="en-US" sz="1200" b="1" dirty="0" err="1">
                <a:solidFill>
                  <a:srgbClr val="002060"/>
                </a:solidFill>
              </a:rPr>
              <a:t>Crittercam</a:t>
            </a:r>
            <a:r>
              <a:rPr lang="en-US" sz="1200" dirty="0">
                <a:solidFill>
                  <a:srgbClr val="002060"/>
                </a:solidFill>
              </a:rPr>
              <a:t/>
            </a:r>
            <a:br>
              <a:rPr lang="en-US" sz="1200" dirty="0">
                <a:solidFill>
                  <a:srgbClr val="002060"/>
                </a:solidFill>
              </a:rPr>
            </a:br>
            <a:r>
              <a:rPr lang="en-US" sz="1200" dirty="0" err="1">
                <a:solidFill>
                  <a:srgbClr val="002060"/>
                </a:solidFill>
              </a:rPr>
              <a:t>Crittercam</a:t>
            </a:r>
            <a:r>
              <a:rPr lang="en-US" sz="1200" dirty="0">
                <a:solidFill>
                  <a:srgbClr val="002060"/>
                </a:solidFill>
              </a:rPr>
              <a:t> was conceived in 1986 by marine biologist and filmmaker Greg Marshall. </a:t>
            </a:r>
          </a:p>
        </p:txBody>
      </p:sp>
      <p:grpSp>
        <p:nvGrpSpPr>
          <p:cNvPr id="47110" name="Group 4"/>
          <p:cNvGrpSpPr>
            <a:grpSpLocks/>
          </p:cNvGrpSpPr>
          <p:nvPr/>
        </p:nvGrpSpPr>
        <p:grpSpPr bwMode="auto">
          <a:xfrm>
            <a:off x="8077200" y="6396038"/>
            <a:ext cx="1066800" cy="461962"/>
            <a:chOff x="3216" y="4027"/>
            <a:chExt cx="672" cy="291"/>
          </a:xfrm>
        </p:grpSpPr>
        <p:grpSp>
          <p:nvGrpSpPr>
            <p:cNvPr id="47111" name="Group 5"/>
            <p:cNvGrpSpPr>
              <a:grpSpLocks/>
            </p:cNvGrpSpPr>
            <p:nvPr/>
          </p:nvGrpSpPr>
          <p:grpSpPr bwMode="auto">
            <a:xfrm>
              <a:off x="3216" y="4027"/>
              <a:ext cx="263" cy="291"/>
              <a:chOff x="288" y="3840"/>
              <a:chExt cx="282" cy="384"/>
            </a:xfrm>
          </p:grpSpPr>
          <p:pic>
            <p:nvPicPr>
              <p:cNvPr id="47113" name="Picture 6"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7"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12"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solidFill>
                    <a:srgbClr val="FFFFFF"/>
                  </a:solidFill>
                  <a:latin typeface="Comic Sans MS" pitchFamily="66" charset="0"/>
                </a:rPr>
                <a:t>JER</a:t>
              </a:r>
            </a:p>
          </p:txBody>
        </p:sp>
      </p:grpSp>
      <p:pic>
        <p:nvPicPr>
          <p:cNvPr id="2560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172" b="2901"/>
          <a:stretch/>
        </p:blipFill>
        <p:spPr bwMode="auto">
          <a:xfrm>
            <a:off x="3962399" y="1597819"/>
            <a:ext cx="5011991" cy="365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14800" y="5368603"/>
            <a:ext cx="4953000" cy="1061829"/>
          </a:xfrm>
          <a:prstGeom prst="rect">
            <a:avLst/>
          </a:prstGeom>
        </p:spPr>
        <p:txBody>
          <a:bodyPr wrap="square">
            <a:spAutoFit/>
          </a:bodyPr>
          <a:lstStyle/>
          <a:p>
            <a:pPr lvl="0"/>
            <a:r>
              <a:rPr lang="en-US" sz="900" dirty="0">
                <a:solidFill>
                  <a:srgbClr val="04080C"/>
                </a:solidFill>
                <a:latin typeface="Arial" pitchFamily="34" charset="0"/>
                <a:cs typeface="Arial" pitchFamily="34" charset="0"/>
              </a:rPr>
              <a:t>Anderson, D. M., </a:t>
            </a:r>
            <a:r>
              <a:rPr lang="en-US" sz="900" dirty="0" err="1">
                <a:solidFill>
                  <a:srgbClr val="04080C"/>
                </a:solidFill>
                <a:latin typeface="Arial" pitchFamily="34" charset="0"/>
                <a:cs typeface="Arial" pitchFamily="34" charset="0"/>
              </a:rPr>
              <a:t>Remenyi</a:t>
            </a:r>
            <a:r>
              <a:rPr lang="en-US" sz="900" dirty="0">
                <a:solidFill>
                  <a:srgbClr val="04080C"/>
                </a:solidFill>
                <a:latin typeface="Arial" pitchFamily="34" charset="0"/>
                <a:cs typeface="Arial" pitchFamily="34" charset="0"/>
              </a:rPr>
              <a:t>, N., and Murray, L. W.  (2011).  Using time-series </a:t>
            </a:r>
            <a:r>
              <a:rPr lang="en-US" sz="900" dirty="0" smtClean="0">
                <a:solidFill>
                  <a:srgbClr val="04080C"/>
                </a:solidFill>
                <a:latin typeface="Arial" pitchFamily="34" charset="0"/>
                <a:cs typeface="Arial" pitchFamily="34" charset="0"/>
              </a:rPr>
              <a:t>intervention 	analysis </a:t>
            </a:r>
            <a:r>
              <a:rPr lang="en-US" sz="900" dirty="0">
                <a:solidFill>
                  <a:srgbClr val="04080C"/>
                </a:solidFill>
                <a:latin typeface="Arial" pitchFamily="34" charset="0"/>
                <a:cs typeface="Arial" pitchFamily="34" charset="0"/>
              </a:rPr>
              <a:t>to model cow heart rate affected by </a:t>
            </a:r>
            <a:r>
              <a:rPr lang="en-US" sz="900" dirty="0" smtClean="0">
                <a:solidFill>
                  <a:srgbClr val="04080C"/>
                </a:solidFill>
                <a:latin typeface="Arial" pitchFamily="34" charset="0"/>
                <a:cs typeface="Arial" pitchFamily="34" charset="0"/>
              </a:rPr>
              <a:t>programmed </a:t>
            </a:r>
            <a:r>
              <a:rPr lang="en-US" sz="900" dirty="0">
                <a:solidFill>
                  <a:srgbClr val="04080C"/>
                </a:solidFill>
                <a:latin typeface="Arial" pitchFamily="34" charset="0"/>
                <a:cs typeface="Arial" pitchFamily="34" charset="0"/>
              </a:rPr>
              <a:t>audio </a:t>
            </a:r>
            <a:r>
              <a:rPr lang="en-US" sz="900" dirty="0" smtClean="0">
                <a:solidFill>
                  <a:srgbClr val="04080C"/>
                </a:solidFill>
                <a:latin typeface="Arial" pitchFamily="34" charset="0"/>
                <a:cs typeface="Arial" pitchFamily="34" charset="0"/>
              </a:rPr>
              <a:t>and 	environmental</a:t>
            </a:r>
            <a:r>
              <a:rPr lang="en-US" sz="900" dirty="0">
                <a:solidFill>
                  <a:srgbClr val="04080C"/>
                </a:solidFill>
                <a:latin typeface="Arial" pitchFamily="34" charset="0"/>
                <a:cs typeface="Arial" pitchFamily="34" charset="0"/>
              </a:rPr>
              <a:t>/ physiological cues.  </a:t>
            </a:r>
            <a:r>
              <a:rPr lang="en-US" sz="900" i="1" dirty="0">
                <a:solidFill>
                  <a:srgbClr val="04080C"/>
                </a:solidFill>
                <a:latin typeface="Arial" pitchFamily="34" charset="0"/>
                <a:cs typeface="Arial" pitchFamily="34" charset="0"/>
              </a:rPr>
              <a:t>In</a:t>
            </a:r>
            <a:r>
              <a:rPr lang="en-US" sz="900" dirty="0">
                <a:solidFill>
                  <a:srgbClr val="04080C"/>
                </a:solidFill>
                <a:latin typeface="Arial" pitchFamily="34" charset="0"/>
                <a:cs typeface="Arial" pitchFamily="34" charset="0"/>
              </a:rPr>
              <a:t>: </a:t>
            </a:r>
            <a:r>
              <a:rPr lang="en-US" sz="900" dirty="0" smtClean="0">
                <a:solidFill>
                  <a:srgbClr val="04080C"/>
                </a:solidFill>
                <a:latin typeface="Arial" pitchFamily="34" charset="0"/>
                <a:cs typeface="Arial" pitchFamily="34" charset="0"/>
              </a:rPr>
              <a:t>‘</a:t>
            </a:r>
            <a:r>
              <a:rPr lang="en-US" sz="900" dirty="0">
                <a:solidFill>
                  <a:srgbClr val="04080C"/>
                </a:solidFill>
                <a:latin typeface="Arial" pitchFamily="34" charset="0"/>
                <a:cs typeface="Arial" pitchFamily="34" charset="0"/>
              </a:rPr>
              <a:t>Proceedings of the 22</a:t>
            </a:r>
            <a:r>
              <a:rPr lang="en-US" sz="900" baseline="30000" dirty="0">
                <a:solidFill>
                  <a:srgbClr val="04080C"/>
                </a:solidFill>
                <a:latin typeface="Arial" pitchFamily="34" charset="0"/>
                <a:cs typeface="Arial" pitchFamily="34" charset="0"/>
              </a:rPr>
              <a:t>nd</a:t>
            </a:r>
            <a:r>
              <a:rPr lang="en-US" sz="900" dirty="0">
                <a:solidFill>
                  <a:srgbClr val="04080C"/>
                </a:solidFill>
                <a:latin typeface="Arial" pitchFamily="34" charset="0"/>
                <a:cs typeface="Arial" pitchFamily="34" charset="0"/>
              </a:rPr>
              <a:t> Annual </a:t>
            </a:r>
            <a:r>
              <a:rPr lang="en-US" sz="900" dirty="0" smtClean="0">
                <a:solidFill>
                  <a:srgbClr val="04080C"/>
                </a:solidFill>
                <a:latin typeface="Arial" pitchFamily="34" charset="0"/>
                <a:cs typeface="Arial" pitchFamily="34" charset="0"/>
              </a:rPr>
              <a:t>	Kansas </a:t>
            </a:r>
            <a:r>
              <a:rPr lang="en-US" sz="900" dirty="0">
                <a:solidFill>
                  <a:srgbClr val="04080C"/>
                </a:solidFill>
                <a:latin typeface="Arial" pitchFamily="34" charset="0"/>
                <a:cs typeface="Arial" pitchFamily="34" charset="0"/>
              </a:rPr>
              <a:t>State University Conference on applied statistics in </a:t>
            </a:r>
            <a:r>
              <a:rPr lang="en-US" sz="900" dirty="0" smtClean="0">
                <a:solidFill>
                  <a:srgbClr val="04080C"/>
                </a:solidFill>
                <a:latin typeface="Arial" pitchFamily="34" charset="0"/>
                <a:cs typeface="Arial" pitchFamily="34" charset="0"/>
              </a:rPr>
              <a:t>Agriculture</a:t>
            </a:r>
            <a:r>
              <a:rPr lang="en-US" sz="900" dirty="0">
                <a:solidFill>
                  <a:srgbClr val="04080C"/>
                </a:solidFill>
                <a:latin typeface="Arial" pitchFamily="34" charset="0"/>
                <a:cs typeface="Arial" pitchFamily="34" charset="0"/>
              </a:rPr>
              <a:t>.’ (Ed </a:t>
            </a:r>
            <a:r>
              <a:rPr lang="en-US" sz="900" dirty="0" smtClean="0">
                <a:solidFill>
                  <a:srgbClr val="04080C"/>
                </a:solidFill>
                <a:latin typeface="Arial" pitchFamily="34" charset="0"/>
                <a:cs typeface="Arial" pitchFamily="34" charset="0"/>
              </a:rPr>
              <a:t>	W</a:t>
            </a:r>
            <a:r>
              <a:rPr lang="en-US" sz="900" dirty="0">
                <a:solidFill>
                  <a:srgbClr val="04080C"/>
                </a:solidFill>
                <a:latin typeface="Arial" pitchFamily="34" charset="0"/>
                <a:cs typeface="Arial" pitchFamily="34" charset="0"/>
              </a:rPr>
              <a:t>. Song.) pp. 107-136. (Kansas State Department of Statistics: Manhattan.)   </a:t>
            </a:r>
            <a:r>
              <a:rPr lang="en-US" sz="900" dirty="0" smtClean="0">
                <a:solidFill>
                  <a:srgbClr val="04080C"/>
                </a:solidFill>
                <a:latin typeface="Arial" pitchFamily="34" charset="0"/>
                <a:cs typeface="Arial" pitchFamily="34" charset="0"/>
              </a:rPr>
              <a:t>	Accessed </a:t>
            </a:r>
            <a:r>
              <a:rPr lang="en-US" sz="900" dirty="0">
                <a:solidFill>
                  <a:srgbClr val="04080C"/>
                </a:solidFill>
                <a:latin typeface="Arial" pitchFamily="34" charset="0"/>
                <a:cs typeface="Arial" pitchFamily="34" charset="0"/>
              </a:rPr>
              <a:t>June 4, 2013 at:  	</a:t>
            </a:r>
            <a:r>
              <a:rPr lang="en-US" sz="900" dirty="0">
                <a:solidFill>
                  <a:srgbClr val="04080C"/>
                </a:solidFill>
                <a:latin typeface="Arial" pitchFamily="34" charset="0"/>
                <a:cs typeface="Arial" pitchFamily="34" charset="0"/>
                <a:hlinkClick r:id="rId8"/>
              </a:rPr>
              <a:t>http://jornada.nmsu.edu/bibliography/10-045.pdf</a:t>
            </a:r>
            <a:endParaRPr lang="en-US" sz="900" dirty="0">
              <a:solidFill>
                <a:srgbClr val="04080C"/>
              </a:solidFill>
              <a:latin typeface="Arial" pitchFamily="34" charset="0"/>
              <a:cs typeface="Arial" pitchFamily="34" charset="0"/>
            </a:endParaRPr>
          </a:p>
        </p:txBody>
      </p:sp>
    </p:spTree>
    <p:extLst>
      <p:ext uri="{BB962C8B-B14F-4D97-AF65-F5344CB8AC3E}">
        <p14:creationId xmlns:p14="http://schemas.microsoft.com/office/powerpoint/2010/main" val="1946049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Cow 1nose clip -rose"/>
          <p:cNvPicPr>
            <a:picLocks noChangeAspect="1" noChangeArrowheads="1"/>
          </p:cNvPicPr>
          <p:nvPr/>
        </p:nvPicPr>
        <p:blipFill>
          <a:blip r:embed="rId3" cstate="print">
            <a:extLst>
              <a:ext uri="{28A0092B-C50C-407E-A947-70E740481C1C}">
                <a14:useLocalDpi xmlns:a14="http://schemas.microsoft.com/office/drawing/2010/main" val="0"/>
              </a:ext>
            </a:extLst>
          </a:blip>
          <a:srcRect l="10059" t="5966" r="5029" b="3468"/>
          <a:stretch>
            <a:fillRect/>
          </a:stretch>
        </p:blipFill>
        <p:spPr bwMode="auto">
          <a:xfrm>
            <a:off x="6096000" y="2276475"/>
            <a:ext cx="2743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6" descr="Cow 3 nose clip electronics -Rose"/>
          <p:cNvPicPr>
            <a:picLocks noChangeAspect="1" noChangeArrowheads="1"/>
          </p:cNvPicPr>
          <p:nvPr/>
        </p:nvPicPr>
        <p:blipFill>
          <a:blip r:embed="rId4">
            <a:extLst>
              <a:ext uri="{28A0092B-C50C-407E-A947-70E740481C1C}">
                <a14:useLocalDpi xmlns:a14="http://schemas.microsoft.com/office/drawing/2010/main" val="0"/>
              </a:ext>
            </a:extLst>
          </a:blip>
          <a:srcRect l="8394" t="10861" r="26674" b="5916"/>
          <a:stretch>
            <a:fillRect/>
          </a:stretch>
        </p:blipFill>
        <p:spPr bwMode="auto">
          <a:xfrm>
            <a:off x="381000" y="1676400"/>
            <a:ext cx="3429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7"/>
          <p:cNvSpPr>
            <a:spLocks noChangeArrowheads="1"/>
          </p:cNvSpPr>
          <p:nvPr/>
        </p:nvSpPr>
        <p:spPr bwMode="auto">
          <a:xfrm>
            <a:off x="0" y="2413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600" b="1" dirty="0" smtClean="0">
                <a:solidFill>
                  <a:srgbClr val="FFFF00"/>
                </a:solidFill>
                <a:effectLst>
                  <a:outerShdw blurRad="38100" dist="38100" dir="2700000" algn="tl">
                    <a:srgbClr val="000000">
                      <a:alpha val="43137"/>
                    </a:srgbClr>
                  </a:outerShdw>
                </a:effectLst>
                <a:latin typeface="+mj-lt"/>
              </a:rPr>
              <a:t>PROPOSED - BUT </a:t>
            </a:r>
            <a:endParaRPr lang="en-US" sz="3600" b="1" dirty="0">
              <a:solidFill>
                <a:srgbClr val="FFFF00"/>
              </a:solidFill>
              <a:effectLst>
                <a:outerShdw blurRad="38100" dist="38100" dir="2700000" algn="tl">
                  <a:srgbClr val="000000">
                    <a:alpha val="43137"/>
                  </a:srgbClr>
                </a:outerShdw>
              </a:effectLst>
              <a:latin typeface="+mj-lt"/>
            </a:endParaRPr>
          </a:p>
        </p:txBody>
      </p:sp>
      <p:sp>
        <p:nvSpPr>
          <p:cNvPr id="43013" name="Rectangle 8"/>
          <p:cNvSpPr>
            <a:spLocks noChangeArrowheads="1"/>
          </p:cNvSpPr>
          <p:nvPr/>
        </p:nvSpPr>
        <p:spPr bwMode="auto">
          <a:xfrm>
            <a:off x="152400" y="6457950"/>
            <a:ext cx="4708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000000"/>
                </a:solidFill>
              </a:rPr>
              <a:t>From Andrew F. Rose; Gould Ranch Meeteetse, Wyoming 10-29-93</a:t>
            </a:r>
          </a:p>
        </p:txBody>
      </p:sp>
      <p:pic>
        <p:nvPicPr>
          <p:cNvPr id="43014" name="Picture 9" descr="cow 2 nose clip - Andrew F"/>
          <p:cNvPicPr>
            <a:picLocks noChangeAspect="1" noChangeArrowheads="1"/>
          </p:cNvPicPr>
          <p:nvPr/>
        </p:nvPicPr>
        <p:blipFill>
          <a:blip r:embed="rId5" cstate="print">
            <a:extLst>
              <a:ext uri="{28A0092B-C50C-407E-A947-70E740481C1C}">
                <a14:useLocalDpi xmlns:a14="http://schemas.microsoft.com/office/drawing/2010/main" val="0"/>
              </a:ext>
            </a:extLst>
          </a:blip>
          <a:srcRect l="21785" t="20831" r="8507" b="3751"/>
          <a:stretch>
            <a:fillRect/>
          </a:stretch>
        </p:blipFill>
        <p:spPr bwMode="auto">
          <a:xfrm>
            <a:off x="4191000" y="4270375"/>
            <a:ext cx="26670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10"/>
          <p:cNvSpPr txBox="1">
            <a:spLocks noChangeArrowheads="1"/>
          </p:cNvSpPr>
          <p:nvPr/>
        </p:nvSpPr>
        <p:spPr bwMode="auto">
          <a:xfrm>
            <a:off x="6851650" y="5105400"/>
            <a:ext cx="19319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r>
              <a:rPr lang="en-US">
                <a:solidFill>
                  <a:srgbClr val="000000"/>
                </a:solidFill>
              </a:rPr>
              <a:t>&lt; “Control level” </a:t>
            </a:r>
          </a:p>
          <a:p>
            <a:pPr algn="ctr"/>
            <a:r>
              <a:rPr lang="en-US">
                <a:solidFill>
                  <a:srgbClr val="000000"/>
                </a:solidFill>
              </a:rPr>
              <a:t> stimulation</a:t>
            </a:r>
          </a:p>
        </p:txBody>
      </p:sp>
      <p:sp>
        <p:nvSpPr>
          <p:cNvPr id="43016" name="Rectangle 11"/>
          <p:cNvSpPr>
            <a:spLocks noChangeArrowheads="1"/>
          </p:cNvSpPr>
          <p:nvPr/>
        </p:nvSpPr>
        <p:spPr bwMode="auto">
          <a:xfrm>
            <a:off x="3886200" y="2984500"/>
            <a:ext cx="2251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rPr>
              <a:t>Before stimulation &gt;</a:t>
            </a:r>
          </a:p>
        </p:txBody>
      </p:sp>
      <p:grpSp>
        <p:nvGrpSpPr>
          <p:cNvPr id="43017" name="Group 12"/>
          <p:cNvGrpSpPr>
            <a:grpSpLocks/>
          </p:cNvGrpSpPr>
          <p:nvPr/>
        </p:nvGrpSpPr>
        <p:grpSpPr bwMode="auto">
          <a:xfrm>
            <a:off x="8077200" y="6396038"/>
            <a:ext cx="1066800" cy="461962"/>
            <a:chOff x="3216" y="4027"/>
            <a:chExt cx="672" cy="291"/>
          </a:xfrm>
        </p:grpSpPr>
        <p:grpSp>
          <p:nvGrpSpPr>
            <p:cNvPr id="43018" name="Group 13"/>
            <p:cNvGrpSpPr>
              <a:grpSpLocks/>
            </p:cNvGrpSpPr>
            <p:nvPr/>
          </p:nvGrpSpPr>
          <p:grpSpPr bwMode="auto">
            <a:xfrm>
              <a:off x="3216" y="4027"/>
              <a:ext cx="263" cy="291"/>
              <a:chOff x="288" y="3840"/>
              <a:chExt cx="282" cy="384"/>
            </a:xfrm>
          </p:grpSpPr>
          <p:pic>
            <p:nvPicPr>
              <p:cNvPr id="43020" name="Picture 14" descr="ARS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5" descr="USDA Log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19" name="Text Box 16"/>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latin typeface="Comic Sans MS" pitchFamily="66" charset="0"/>
                </a:rPr>
                <a:t>JER</a:t>
              </a:r>
            </a:p>
          </p:txBody>
        </p:sp>
      </p:grpSp>
    </p:spTree>
    <p:extLst>
      <p:ext uri="{BB962C8B-B14F-4D97-AF65-F5344CB8AC3E}">
        <p14:creationId xmlns:p14="http://schemas.microsoft.com/office/powerpoint/2010/main" val="1641834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76200"/>
            <a:ext cx="9144000" cy="457200"/>
          </a:xfrm>
        </p:spPr>
        <p:txBody>
          <a:bodyPr/>
          <a:lstStyle/>
          <a:p>
            <a:pPr eaLnBrk="1" hangingPunct="1"/>
            <a:r>
              <a:rPr lang="en-US" sz="3200" b="1" cap="all" dirty="0" smtClean="0">
                <a:solidFill>
                  <a:srgbClr val="FFFF00"/>
                </a:solidFill>
                <a:effectLst>
                  <a:outerShdw blurRad="38100" dist="38100" dir="2700000" algn="tl">
                    <a:srgbClr val="000000">
                      <a:alpha val="43137"/>
                    </a:srgbClr>
                  </a:outerShdw>
                </a:effectLst>
              </a:rPr>
              <a:t>Directional Virtual Fencing (DVF™)</a:t>
            </a:r>
          </a:p>
        </p:txBody>
      </p:sp>
      <p:grpSp>
        <p:nvGrpSpPr>
          <p:cNvPr id="46083" name="Group 85"/>
          <p:cNvGrpSpPr>
            <a:grpSpLocks/>
          </p:cNvGrpSpPr>
          <p:nvPr/>
        </p:nvGrpSpPr>
        <p:grpSpPr bwMode="auto">
          <a:xfrm>
            <a:off x="0" y="584200"/>
            <a:ext cx="7813675" cy="2481263"/>
            <a:chOff x="0" y="576"/>
            <a:chExt cx="4922" cy="1563"/>
          </a:xfrm>
        </p:grpSpPr>
        <p:pic>
          <p:nvPicPr>
            <p:cNvPr id="461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642"/>
              <a:ext cx="1488" cy="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45" name="Text Box 7"/>
            <p:cNvSpPr txBox="1">
              <a:spLocks noChangeArrowheads="1"/>
            </p:cNvSpPr>
            <p:nvPr/>
          </p:nvSpPr>
          <p:spPr bwMode="auto">
            <a:xfrm>
              <a:off x="885" y="1813"/>
              <a:ext cx="795"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1400">
                  <a:solidFill>
                    <a:srgbClr val="000000"/>
                  </a:solidFill>
                  <a:latin typeface="Arial" charset="0"/>
                </a:rPr>
                <a:t>Prototype I</a:t>
              </a:r>
            </a:p>
            <a:p>
              <a:pPr algn="ctr" eaLnBrk="1" hangingPunct="1"/>
              <a:r>
                <a:rPr lang="en-US" sz="1400">
                  <a:solidFill>
                    <a:srgbClr val="000000"/>
                  </a:solidFill>
                  <a:latin typeface="Arial" charset="0"/>
                </a:rPr>
                <a:t>1997</a:t>
              </a:r>
            </a:p>
          </p:txBody>
        </p:sp>
        <p:grpSp>
          <p:nvGrpSpPr>
            <p:cNvPr id="46146" name="Group 26"/>
            <p:cNvGrpSpPr>
              <a:grpSpLocks/>
            </p:cNvGrpSpPr>
            <p:nvPr/>
          </p:nvGrpSpPr>
          <p:grpSpPr bwMode="auto">
            <a:xfrm>
              <a:off x="0" y="624"/>
              <a:ext cx="4922" cy="1246"/>
              <a:chOff x="0" y="624"/>
              <a:chExt cx="4922" cy="1246"/>
            </a:xfrm>
          </p:grpSpPr>
          <p:grpSp>
            <p:nvGrpSpPr>
              <p:cNvPr id="46148" name="Group 27"/>
              <p:cNvGrpSpPr>
                <a:grpSpLocks/>
              </p:cNvGrpSpPr>
              <p:nvPr/>
            </p:nvGrpSpPr>
            <p:grpSpPr bwMode="auto">
              <a:xfrm>
                <a:off x="0" y="624"/>
                <a:ext cx="4922" cy="1246"/>
                <a:chOff x="0" y="624"/>
                <a:chExt cx="4922" cy="1246"/>
              </a:xfrm>
            </p:grpSpPr>
            <p:grpSp>
              <p:nvGrpSpPr>
                <p:cNvPr id="46150" name="Group 28"/>
                <p:cNvGrpSpPr>
                  <a:grpSpLocks/>
                </p:cNvGrpSpPr>
                <p:nvPr/>
              </p:nvGrpSpPr>
              <p:grpSpPr bwMode="auto">
                <a:xfrm>
                  <a:off x="0" y="624"/>
                  <a:ext cx="4922" cy="1246"/>
                  <a:chOff x="0" y="624"/>
                  <a:chExt cx="4922" cy="1246"/>
                </a:xfrm>
              </p:grpSpPr>
              <p:graphicFrame>
                <p:nvGraphicFramePr>
                  <p:cNvPr id="46152" name="Object 29"/>
                  <p:cNvGraphicFramePr>
                    <a:graphicFrameLocks noChangeAspect="1"/>
                  </p:cNvGraphicFramePr>
                  <p:nvPr/>
                </p:nvGraphicFramePr>
                <p:xfrm>
                  <a:off x="42" y="624"/>
                  <a:ext cx="4880" cy="1246"/>
                </p:xfrm>
                <a:graphic>
                  <a:graphicData uri="http://schemas.openxmlformats.org/presentationml/2006/ole">
                    <mc:AlternateContent xmlns:mc="http://schemas.openxmlformats.org/markup-compatibility/2006">
                      <mc:Choice xmlns:v="urn:schemas-microsoft-com:vml" Requires="v">
                        <p:oleObj spid="_x0000_s16761" name="Document" r:id="rId5" imgW="5943600" imgH="1379220" progId="WP10Doc">
                          <p:embed/>
                        </p:oleObj>
                      </mc:Choice>
                      <mc:Fallback>
                        <p:oleObj name="Document" r:id="rId5" imgW="5943600" imgH="1379220" progId="WP10Doc">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 y="624"/>
                                <a:ext cx="4880" cy="1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153" name="Rectangle 30"/>
                  <p:cNvSpPr>
                    <a:spLocks noChangeArrowheads="1"/>
                  </p:cNvSpPr>
                  <p:nvPr/>
                </p:nvSpPr>
                <p:spPr bwMode="auto">
                  <a:xfrm>
                    <a:off x="0" y="1024"/>
                    <a:ext cx="296"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600">
                        <a:solidFill>
                          <a:srgbClr val="FFFF00"/>
                        </a:solidFill>
                        <a:latin typeface="Arial" charset="0"/>
                      </a:rPr>
                      <a:t>Speaker</a:t>
                    </a:r>
                  </a:p>
                </p:txBody>
              </p:sp>
              <p:grpSp>
                <p:nvGrpSpPr>
                  <p:cNvPr id="46154" name="Group 31"/>
                  <p:cNvGrpSpPr>
                    <a:grpSpLocks/>
                  </p:cNvGrpSpPr>
                  <p:nvPr/>
                </p:nvGrpSpPr>
                <p:grpSpPr bwMode="auto">
                  <a:xfrm>
                    <a:off x="141" y="646"/>
                    <a:ext cx="918" cy="575"/>
                    <a:chOff x="141" y="646"/>
                    <a:chExt cx="918" cy="575"/>
                  </a:xfrm>
                </p:grpSpPr>
                <p:sp>
                  <p:nvSpPr>
                    <p:cNvPr id="46155" name="Rectangle 32"/>
                    <p:cNvSpPr>
                      <a:spLocks noChangeArrowheads="1"/>
                    </p:cNvSpPr>
                    <p:nvPr/>
                  </p:nvSpPr>
                  <p:spPr bwMode="auto">
                    <a:xfrm>
                      <a:off x="350" y="646"/>
                      <a:ext cx="70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600">
                          <a:solidFill>
                            <a:srgbClr val="FFFF00"/>
                          </a:solidFill>
                          <a:latin typeface="Arial" charset="0"/>
                        </a:rPr>
                        <a:t>Hand held</a:t>
                      </a:r>
                    </a:p>
                    <a:p>
                      <a:pPr algn="ctr" eaLnBrk="1" hangingPunct="1"/>
                      <a:r>
                        <a:rPr lang="en-US" sz="600">
                          <a:solidFill>
                            <a:srgbClr val="FFFF00"/>
                          </a:solidFill>
                          <a:latin typeface="Arial" charset="0"/>
                        </a:rPr>
                        <a:t>activator</a:t>
                      </a:r>
                    </a:p>
                  </p:txBody>
                </p:sp>
                <p:sp>
                  <p:nvSpPr>
                    <p:cNvPr id="46156" name="Line 33"/>
                    <p:cNvSpPr>
                      <a:spLocks noChangeShapeType="1"/>
                    </p:cNvSpPr>
                    <p:nvPr/>
                  </p:nvSpPr>
                  <p:spPr bwMode="auto">
                    <a:xfrm rot="890396">
                      <a:off x="141" y="1138"/>
                      <a:ext cx="112" cy="83"/>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57" name="Line 34"/>
                    <p:cNvSpPr>
                      <a:spLocks noChangeShapeType="1"/>
                    </p:cNvSpPr>
                    <p:nvPr/>
                  </p:nvSpPr>
                  <p:spPr bwMode="auto">
                    <a:xfrm flipH="1">
                      <a:off x="773" y="988"/>
                      <a:ext cx="84" cy="214"/>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6151" name="Line 35"/>
                <p:cNvSpPr>
                  <a:spLocks noChangeShapeType="1"/>
                </p:cNvSpPr>
                <p:nvPr/>
              </p:nvSpPr>
              <p:spPr bwMode="auto">
                <a:xfrm flipH="1">
                  <a:off x="554" y="816"/>
                  <a:ext cx="118" cy="244"/>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149" name="Rectangle 36"/>
              <p:cNvSpPr>
                <a:spLocks noChangeArrowheads="1"/>
              </p:cNvSpPr>
              <p:nvPr/>
            </p:nvSpPr>
            <p:spPr bwMode="auto">
              <a:xfrm>
                <a:off x="695" y="842"/>
                <a:ext cx="40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500">
                    <a:solidFill>
                      <a:srgbClr val="FFFF00"/>
                    </a:solidFill>
                    <a:latin typeface="Arial" charset="0"/>
                  </a:rPr>
                  <a:t>Two </a:t>
                </a:r>
              </a:p>
              <a:p>
                <a:pPr algn="ctr" eaLnBrk="1" hangingPunct="1"/>
                <a:r>
                  <a:rPr lang="en-US" sz="500">
                    <a:solidFill>
                      <a:srgbClr val="FFFF00"/>
                    </a:solidFill>
                    <a:latin typeface="Arial" charset="0"/>
                  </a:rPr>
                  <a:t>electrodes</a:t>
                </a:r>
              </a:p>
            </p:txBody>
          </p:sp>
        </p:grpSp>
        <p:sp>
          <p:nvSpPr>
            <p:cNvPr id="46147" name="Rectangle 65"/>
            <p:cNvSpPr>
              <a:spLocks noChangeArrowheads="1"/>
            </p:cNvSpPr>
            <p:nvPr/>
          </p:nvSpPr>
          <p:spPr bwMode="auto">
            <a:xfrm>
              <a:off x="24" y="576"/>
              <a:ext cx="2688" cy="1536"/>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084" name="Group 86"/>
          <p:cNvGrpSpPr>
            <a:grpSpLocks/>
          </p:cNvGrpSpPr>
          <p:nvPr/>
        </p:nvGrpSpPr>
        <p:grpSpPr bwMode="auto">
          <a:xfrm>
            <a:off x="50800" y="3225800"/>
            <a:ext cx="3971925" cy="3429000"/>
            <a:chOff x="18" y="2144"/>
            <a:chExt cx="2502" cy="2160"/>
          </a:xfrm>
        </p:grpSpPr>
        <p:sp>
          <p:nvSpPr>
            <p:cNvPr id="46125" name="Text Box 9"/>
            <p:cNvSpPr txBox="1">
              <a:spLocks noChangeArrowheads="1"/>
            </p:cNvSpPr>
            <p:nvPr/>
          </p:nvSpPr>
          <p:spPr bwMode="auto">
            <a:xfrm>
              <a:off x="288" y="3974"/>
              <a:ext cx="20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1200">
                  <a:solidFill>
                    <a:srgbClr val="000000"/>
                  </a:solidFill>
                  <a:latin typeface="Arial" charset="0"/>
                </a:rPr>
                <a:t>Neck Saddle, Jaw bone design, Prototype III</a:t>
              </a:r>
            </a:p>
            <a:p>
              <a:pPr algn="ctr" eaLnBrk="1" hangingPunct="1"/>
              <a:r>
                <a:rPr lang="en-US" sz="1200">
                  <a:solidFill>
                    <a:srgbClr val="000000"/>
                  </a:solidFill>
                  <a:latin typeface="Arial" charset="0"/>
                </a:rPr>
                <a:t>1999 - 2003</a:t>
              </a:r>
            </a:p>
          </p:txBody>
        </p:sp>
        <p:sp>
          <p:nvSpPr>
            <p:cNvPr id="46126" name="Rectangle 10"/>
            <p:cNvSpPr>
              <a:spLocks noChangeArrowheads="1"/>
            </p:cNvSpPr>
            <p:nvPr/>
          </p:nvSpPr>
          <p:spPr bwMode="auto">
            <a:xfrm>
              <a:off x="1248" y="2913"/>
              <a:ext cx="109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200">
                  <a:solidFill>
                    <a:srgbClr val="000000"/>
                  </a:solidFill>
                  <a:latin typeface="Arial" charset="0"/>
                </a:rPr>
                <a:t>Version 2 GPS + solar</a:t>
              </a:r>
            </a:p>
          </p:txBody>
        </p:sp>
        <p:sp>
          <p:nvSpPr>
            <p:cNvPr id="46127" name="Rectangle 11"/>
            <p:cNvSpPr>
              <a:spLocks noChangeArrowheads="1"/>
            </p:cNvSpPr>
            <p:nvPr/>
          </p:nvSpPr>
          <p:spPr bwMode="auto">
            <a:xfrm>
              <a:off x="18" y="2937"/>
              <a:ext cx="113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200">
                  <a:solidFill>
                    <a:srgbClr val="000000"/>
                  </a:solidFill>
                  <a:latin typeface="Arial" charset="0"/>
                </a:rPr>
                <a:t>Version 1 with GPS</a:t>
              </a:r>
            </a:p>
          </p:txBody>
        </p:sp>
        <p:pic>
          <p:nvPicPr>
            <p:cNvPr id="46128" name="Picture 12" descr="Fully equipped anim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5" y="2200"/>
              <a:ext cx="1152"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29" name="Group 13"/>
            <p:cNvGrpSpPr>
              <a:grpSpLocks/>
            </p:cNvGrpSpPr>
            <p:nvPr/>
          </p:nvGrpSpPr>
          <p:grpSpPr bwMode="auto">
            <a:xfrm>
              <a:off x="624" y="3108"/>
              <a:ext cx="1260" cy="886"/>
              <a:chOff x="664" y="3098"/>
              <a:chExt cx="1260" cy="886"/>
            </a:xfrm>
          </p:grpSpPr>
          <p:grpSp>
            <p:nvGrpSpPr>
              <p:cNvPr id="46132" name="Group 14"/>
              <p:cNvGrpSpPr>
                <a:grpSpLocks/>
              </p:cNvGrpSpPr>
              <p:nvPr/>
            </p:nvGrpSpPr>
            <p:grpSpPr bwMode="auto">
              <a:xfrm>
                <a:off x="664" y="3098"/>
                <a:ext cx="1260" cy="886"/>
                <a:chOff x="664" y="3098"/>
                <a:chExt cx="1260" cy="886"/>
              </a:xfrm>
            </p:grpSpPr>
            <p:grpSp>
              <p:nvGrpSpPr>
                <p:cNvPr id="46134" name="Group 15"/>
                <p:cNvGrpSpPr>
                  <a:grpSpLocks/>
                </p:cNvGrpSpPr>
                <p:nvPr/>
              </p:nvGrpSpPr>
              <p:grpSpPr bwMode="auto">
                <a:xfrm>
                  <a:off x="664" y="3098"/>
                  <a:ext cx="1260" cy="886"/>
                  <a:chOff x="664" y="3098"/>
                  <a:chExt cx="1260" cy="886"/>
                </a:xfrm>
              </p:grpSpPr>
              <p:pic>
                <p:nvPicPr>
                  <p:cNvPr id="46139" name="Picture 16" descr="looking down on neck saddle 2 and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 y="3098"/>
                    <a:ext cx="1227"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40" name="Text Box 17"/>
                  <p:cNvSpPr txBox="1">
                    <a:spLocks noChangeArrowheads="1"/>
                  </p:cNvSpPr>
                  <p:nvPr/>
                </p:nvSpPr>
                <p:spPr bwMode="auto">
                  <a:xfrm>
                    <a:off x="1073" y="3314"/>
                    <a:ext cx="35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600">
                        <a:solidFill>
                          <a:srgbClr val="FFFF00"/>
                        </a:solidFill>
                        <a:latin typeface="Arial" charset="0"/>
                      </a:rPr>
                      <a:t>Rigid</a:t>
                    </a:r>
                  </a:p>
                  <a:p>
                    <a:pPr algn="ctr" eaLnBrk="1" hangingPunct="1"/>
                    <a:r>
                      <a:rPr lang="en-US" sz="600">
                        <a:solidFill>
                          <a:srgbClr val="FFFF00"/>
                        </a:solidFill>
                        <a:latin typeface="Arial" charset="0"/>
                      </a:rPr>
                      <a:t>solar panel</a:t>
                    </a:r>
                  </a:p>
                </p:txBody>
              </p:sp>
              <p:sp>
                <p:nvSpPr>
                  <p:cNvPr id="46141" name="Rectangle 18"/>
                  <p:cNvSpPr>
                    <a:spLocks noChangeArrowheads="1"/>
                  </p:cNvSpPr>
                  <p:nvPr/>
                </p:nvSpPr>
                <p:spPr bwMode="auto">
                  <a:xfrm>
                    <a:off x="664" y="3114"/>
                    <a:ext cx="598"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600">
                        <a:solidFill>
                          <a:srgbClr val="FFFF00"/>
                        </a:solidFill>
                        <a:latin typeface="Arial" charset="0"/>
                      </a:rPr>
                      <a:t>GPS Antenna</a:t>
                    </a:r>
                  </a:p>
                </p:txBody>
              </p:sp>
              <p:sp>
                <p:nvSpPr>
                  <p:cNvPr id="46142" name="Rectangle 19"/>
                  <p:cNvSpPr>
                    <a:spLocks noChangeArrowheads="1"/>
                  </p:cNvSpPr>
                  <p:nvPr/>
                </p:nvSpPr>
                <p:spPr bwMode="auto">
                  <a:xfrm>
                    <a:off x="1675" y="3262"/>
                    <a:ext cx="24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600">
                        <a:solidFill>
                          <a:srgbClr val="FFFF00"/>
                        </a:solidFill>
                        <a:latin typeface="Arial" charset="0"/>
                      </a:rPr>
                      <a:t>Right </a:t>
                    </a:r>
                  </a:p>
                  <a:p>
                    <a:pPr eaLnBrk="1" hangingPunct="1"/>
                    <a:r>
                      <a:rPr lang="en-US" sz="600">
                        <a:solidFill>
                          <a:srgbClr val="FFFF00"/>
                        </a:solidFill>
                        <a:latin typeface="Arial" charset="0"/>
                      </a:rPr>
                      <a:t>Piezo</a:t>
                    </a:r>
                  </a:p>
                </p:txBody>
              </p:sp>
              <p:sp>
                <p:nvSpPr>
                  <p:cNvPr id="46143" name="Rectangle 20"/>
                  <p:cNvSpPr>
                    <a:spLocks noChangeArrowheads="1"/>
                  </p:cNvSpPr>
                  <p:nvPr/>
                </p:nvSpPr>
                <p:spPr bwMode="auto">
                  <a:xfrm>
                    <a:off x="678" y="3837"/>
                    <a:ext cx="268"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600">
                        <a:solidFill>
                          <a:srgbClr val="FFFF00"/>
                        </a:solidFill>
                        <a:latin typeface="Arial" charset="0"/>
                      </a:rPr>
                      <a:t>Battery</a:t>
                    </a:r>
                  </a:p>
                </p:txBody>
              </p:sp>
            </p:grpSp>
            <p:sp>
              <p:nvSpPr>
                <p:cNvPr id="46135" name="Line 21"/>
                <p:cNvSpPr>
                  <a:spLocks noChangeShapeType="1"/>
                </p:cNvSpPr>
                <p:nvPr/>
              </p:nvSpPr>
              <p:spPr bwMode="auto">
                <a:xfrm>
                  <a:off x="800" y="3204"/>
                  <a:ext cx="53" cy="178"/>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36" name="Line 22"/>
                <p:cNvSpPr>
                  <a:spLocks noChangeShapeType="1"/>
                </p:cNvSpPr>
                <p:nvPr/>
              </p:nvSpPr>
              <p:spPr bwMode="auto">
                <a:xfrm>
                  <a:off x="1533" y="3773"/>
                  <a:ext cx="62" cy="119"/>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37" name="Line 23"/>
                <p:cNvSpPr>
                  <a:spLocks noChangeShapeType="1"/>
                </p:cNvSpPr>
                <p:nvPr/>
              </p:nvSpPr>
              <p:spPr bwMode="auto">
                <a:xfrm rot="21215411" flipH="1">
                  <a:off x="1681" y="3434"/>
                  <a:ext cx="143" cy="133"/>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38" name="Line 24"/>
                <p:cNvSpPr>
                  <a:spLocks noChangeShapeType="1"/>
                </p:cNvSpPr>
                <p:nvPr/>
              </p:nvSpPr>
              <p:spPr bwMode="auto">
                <a:xfrm rot="1820132" flipV="1">
                  <a:off x="861" y="3681"/>
                  <a:ext cx="59" cy="199"/>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133" name="Rectangle 25"/>
              <p:cNvSpPr>
                <a:spLocks noChangeArrowheads="1"/>
              </p:cNvSpPr>
              <p:nvPr/>
            </p:nvSpPr>
            <p:spPr bwMode="auto">
              <a:xfrm>
                <a:off x="1222" y="3669"/>
                <a:ext cx="494"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700">
                    <a:solidFill>
                      <a:srgbClr val="FFFF00"/>
                    </a:solidFill>
                    <a:latin typeface="Arial" charset="0"/>
                  </a:rPr>
                  <a:t>Two electrodes</a:t>
                </a:r>
              </a:p>
            </p:txBody>
          </p:sp>
        </p:grpSp>
        <p:pic>
          <p:nvPicPr>
            <p:cNvPr id="46130" name="Picture 52" descr="For chronnology of platforms, 4130 wearing Prototype II with GPS March 20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 y="2200"/>
              <a:ext cx="1173"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31" name="Rectangle 66"/>
            <p:cNvSpPr>
              <a:spLocks noChangeArrowheads="1"/>
            </p:cNvSpPr>
            <p:nvPr/>
          </p:nvSpPr>
          <p:spPr bwMode="auto">
            <a:xfrm>
              <a:off x="24" y="2144"/>
              <a:ext cx="2496" cy="2160"/>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085" name="Group 84"/>
          <p:cNvGrpSpPr>
            <a:grpSpLocks/>
          </p:cNvGrpSpPr>
          <p:nvPr/>
        </p:nvGrpSpPr>
        <p:grpSpPr bwMode="auto">
          <a:xfrm>
            <a:off x="4394200" y="584200"/>
            <a:ext cx="4749800" cy="2514600"/>
            <a:chOff x="2768" y="576"/>
            <a:chExt cx="2976" cy="1584"/>
          </a:xfrm>
        </p:grpSpPr>
        <p:graphicFrame>
          <p:nvGraphicFramePr>
            <p:cNvPr id="46108" name="Object 3"/>
            <p:cNvGraphicFramePr>
              <a:graphicFrameLocks noChangeAspect="1"/>
            </p:cNvGraphicFramePr>
            <p:nvPr/>
          </p:nvGraphicFramePr>
          <p:xfrm>
            <a:off x="4294" y="663"/>
            <a:ext cx="1440" cy="1139"/>
          </p:xfrm>
          <a:graphic>
            <a:graphicData uri="http://schemas.openxmlformats.org/presentationml/2006/ole">
              <mc:AlternateContent xmlns:mc="http://schemas.openxmlformats.org/markup-compatibility/2006">
                <mc:Choice xmlns:v="urn:schemas-microsoft-com:vml" Requires="v">
                  <p:oleObj spid="_x0000_s16762" name="CorelPhotoPaint.Image.6" r:id="rId10" imgW="4860759" imgH="3645570" progId="CorelPhotoPaint.Image.6">
                    <p:embed/>
                  </p:oleObj>
                </mc:Choice>
                <mc:Fallback>
                  <p:oleObj name="CorelPhotoPaint.Image.6" r:id="rId10" imgW="4860759" imgH="3645570" progId="CorelPhotoPaint.Image.6">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4" y="663"/>
                          <a:ext cx="1440" cy="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109" name="Text Box 6"/>
            <p:cNvSpPr txBox="1">
              <a:spLocks noChangeArrowheads="1"/>
            </p:cNvSpPr>
            <p:nvPr/>
          </p:nvSpPr>
          <p:spPr bwMode="auto">
            <a:xfrm>
              <a:off x="3618" y="1824"/>
              <a:ext cx="1345"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1400">
                  <a:solidFill>
                    <a:srgbClr val="000000"/>
                  </a:solidFill>
                  <a:latin typeface="Arial" charset="0"/>
                </a:rPr>
                <a:t>Neck Saddle Prototype II</a:t>
              </a:r>
            </a:p>
            <a:p>
              <a:pPr algn="ctr" eaLnBrk="1" hangingPunct="1"/>
              <a:r>
                <a:rPr lang="en-US" sz="1400">
                  <a:solidFill>
                    <a:srgbClr val="000000"/>
                  </a:solidFill>
                  <a:latin typeface="Arial" charset="0"/>
                </a:rPr>
                <a:t>1998</a:t>
              </a:r>
            </a:p>
          </p:txBody>
        </p:sp>
        <p:grpSp>
          <p:nvGrpSpPr>
            <p:cNvPr id="46110" name="Group 37"/>
            <p:cNvGrpSpPr>
              <a:grpSpLocks/>
            </p:cNvGrpSpPr>
            <p:nvPr/>
          </p:nvGrpSpPr>
          <p:grpSpPr bwMode="auto">
            <a:xfrm>
              <a:off x="2772" y="657"/>
              <a:ext cx="1537" cy="1173"/>
              <a:chOff x="2780" y="657"/>
              <a:chExt cx="1537" cy="1173"/>
            </a:xfrm>
          </p:grpSpPr>
          <p:grpSp>
            <p:nvGrpSpPr>
              <p:cNvPr id="46114" name="Group 38"/>
              <p:cNvGrpSpPr>
                <a:grpSpLocks/>
              </p:cNvGrpSpPr>
              <p:nvPr/>
            </p:nvGrpSpPr>
            <p:grpSpPr bwMode="auto">
              <a:xfrm>
                <a:off x="2780" y="657"/>
                <a:ext cx="1537" cy="1173"/>
                <a:chOff x="2780" y="657"/>
                <a:chExt cx="1537" cy="1173"/>
              </a:xfrm>
            </p:grpSpPr>
            <p:grpSp>
              <p:nvGrpSpPr>
                <p:cNvPr id="46116" name="Group 39"/>
                <p:cNvGrpSpPr>
                  <a:grpSpLocks/>
                </p:cNvGrpSpPr>
                <p:nvPr/>
              </p:nvGrpSpPr>
              <p:grpSpPr bwMode="auto">
                <a:xfrm>
                  <a:off x="2780" y="657"/>
                  <a:ext cx="1490" cy="1173"/>
                  <a:chOff x="2780" y="657"/>
                  <a:chExt cx="1490" cy="1173"/>
                </a:xfrm>
              </p:grpSpPr>
              <p:pic>
                <p:nvPicPr>
                  <p:cNvPr id="46119" name="Picture 4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0" y="657"/>
                    <a:ext cx="1490" cy="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120" name="Group 41"/>
                  <p:cNvGrpSpPr>
                    <a:grpSpLocks/>
                  </p:cNvGrpSpPr>
                  <p:nvPr/>
                </p:nvGrpSpPr>
                <p:grpSpPr bwMode="auto">
                  <a:xfrm>
                    <a:off x="2784" y="666"/>
                    <a:ext cx="1296" cy="998"/>
                    <a:chOff x="2784" y="666"/>
                    <a:chExt cx="1296" cy="998"/>
                  </a:xfrm>
                </p:grpSpPr>
                <p:sp>
                  <p:nvSpPr>
                    <p:cNvPr id="46122" name="Rectangle 42"/>
                    <p:cNvSpPr>
                      <a:spLocks noChangeArrowheads="1"/>
                    </p:cNvSpPr>
                    <p:nvPr/>
                  </p:nvSpPr>
                  <p:spPr bwMode="auto">
                    <a:xfrm>
                      <a:off x="2784" y="666"/>
                      <a:ext cx="1174"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600">
                          <a:solidFill>
                            <a:srgbClr val="FFFF00"/>
                          </a:solidFill>
                          <a:latin typeface="Arial" charset="0"/>
                        </a:rPr>
                        <a:t>Electronics compartment</a:t>
                      </a:r>
                    </a:p>
                  </p:txBody>
                </p:sp>
                <p:sp>
                  <p:nvSpPr>
                    <p:cNvPr id="46123" name="Rectangle 43"/>
                    <p:cNvSpPr>
                      <a:spLocks noChangeArrowheads="1"/>
                    </p:cNvSpPr>
                    <p:nvPr/>
                  </p:nvSpPr>
                  <p:spPr bwMode="auto">
                    <a:xfrm>
                      <a:off x="3843" y="1372"/>
                      <a:ext cx="23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600">
                          <a:solidFill>
                            <a:srgbClr val="FFFF00"/>
                          </a:solidFill>
                          <a:latin typeface="Arial" charset="0"/>
                        </a:rPr>
                        <a:t>Piezo</a:t>
                      </a:r>
                    </a:p>
                  </p:txBody>
                </p:sp>
                <p:sp>
                  <p:nvSpPr>
                    <p:cNvPr id="46124" name="Rectangle 44"/>
                    <p:cNvSpPr>
                      <a:spLocks noChangeArrowheads="1"/>
                    </p:cNvSpPr>
                    <p:nvPr/>
                  </p:nvSpPr>
                  <p:spPr bwMode="auto">
                    <a:xfrm>
                      <a:off x="2796" y="1461"/>
                      <a:ext cx="1008" cy="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600">
                          <a:solidFill>
                            <a:srgbClr val="FFFF00"/>
                          </a:solidFill>
                          <a:latin typeface="Arial" charset="0"/>
                        </a:rPr>
                        <a:t>Hand held</a:t>
                      </a:r>
                    </a:p>
                    <a:p>
                      <a:pPr algn="ctr" eaLnBrk="1" hangingPunct="1">
                        <a:spcBef>
                          <a:spcPct val="50000"/>
                        </a:spcBef>
                      </a:pPr>
                      <a:r>
                        <a:rPr lang="en-US" sz="600">
                          <a:solidFill>
                            <a:srgbClr val="FFFF00"/>
                          </a:solidFill>
                          <a:latin typeface="Arial" charset="0"/>
                        </a:rPr>
                        <a:t>activator</a:t>
                      </a:r>
                    </a:p>
                  </p:txBody>
                </p:sp>
              </p:grpSp>
              <p:sp>
                <p:nvSpPr>
                  <p:cNvPr id="46121" name="Line 45"/>
                  <p:cNvSpPr>
                    <a:spLocks noChangeShapeType="1"/>
                  </p:cNvSpPr>
                  <p:nvPr/>
                </p:nvSpPr>
                <p:spPr bwMode="auto">
                  <a:xfrm rot="-1466637">
                    <a:off x="3709" y="693"/>
                    <a:ext cx="153" cy="222"/>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117" name="Rectangle 46"/>
                <p:cNvSpPr>
                  <a:spLocks noChangeArrowheads="1"/>
                </p:cNvSpPr>
                <p:nvPr/>
              </p:nvSpPr>
              <p:spPr bwMode="auto">
                <a:xfrm>
                  <a:off x="3415" y="1631"/>
                  <a:ext cx="902"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600">
                      <a:solidFill>
                        <a:srgbClr val="FFFF00"/>
                      </a:solidFill>
                      <a:latin typeface="Arial" charset="0"/>
                    </a:rPr>
                    <a:t>Two electrodes</a:t>
                  </a:r>
                </a:p>
              </p:txBody>
            </p:sp>
            <p:sp>
              <p:nvSpPr>
                <p:cNvPr id="46118" name="Line 47"/>
                <p:cNvSpPr>
                  <a:spLocks noChangeShapeType="1"/>
                </p:cNvSpPr>
                <p:nvPr/>
              </p:nvSpPr>
              <p:spPr bwMode="auto">
                <a:xfrm rot="-172005" flipH="1" flipV="1">
                  <a:off x="3457" y="1418"/>
                  <a:ext cx="92" cy="211"/>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115" name="Line 48"/>
              <p:cNvSpPr>
                <a:spLocks noChangeShapeType="1"/>
              </p:cNvSpPr>
              <p:nvPr/>
            </p:nvSpPr>
            <p:spPr bwMode="auto">
              <a:xfrm flipH="1" flipV="1">
                <a:off x="3745" y="1305"/>
                <a:ext cx="136" cy="107"/>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46111" name="Object 49"/>
            <p:cNvGraphicFramePr>
              <a:graphicFrameLocks noChangeAspect="1"/>
            </p:cNvGraphicFramePr>
            <p:nvPr/>
          </p:nvGraphicFramePr>
          <p:xfrm>
            <a:off x="2826" y="1544"/>
            <a:ext cx="231" cy="262"/>
          </p:xfrm>
          <a:graphic>
            <a:graphicData uri="http://schemas.openxmlformats.org/presentationml/2006/ole">
              <mc:AlternateContent xmlns:mc="http://schemas.openxmlformats.org/markup-compatibility/2006">
                <mc:Choice xmlns:v="urn:schemas-microsoft-com:vml" Requires="v">
                  <p:oleObj spid="_x0000_s16763" name="Drawing" r:id="rId13" imgW="4633136" imgH="4350729" progId="Presentations.Drawing.10">
                    <p:embed/>
                  </p:oleObj>
                </mc:Choice>
                <mc:Fallback>
                  <p:oleObj name="Drawing" r:id="rId13" imgW="4633136" imgH="4350729" progId="Presentations.Drawing.10">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26" y="1544"/>
                          <a:ext cx="231" cy="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112" name="Line 50"/>
            <p:cNvSpPr>
              <a:spLocks noChangeShapeType="1"/>
            </p:cNvSpPr>
            <p:nvPr/>
          </p:nvSpPr>
          <p:spPr bwMode="auto">
            <a:xfrm flipH="1" flipV="1">
              <a:off x="3039" y="1573"/>
              <a:ext cx="129" cy="11"/>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13" name="Rectangle 67"/>
            <p:cNvSpPr>
              <a:spLocks noChangeArrowheads="1"/>
            </p:cNvSpPr>
            <p:nvPr/>
          </p:nvSpPr>
          <p:spPr bwMode="auto">
            <a:xfrm>
              <a:off x="2768" y="576"/>
              <a:ext cx="2976" cy="1584"/>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086" name="Group 82"/>
          <p:cNvGrpSpPr>
            <a:grpSpLocks/>
          </p:cNvGrpSpPr>
          <p:nvPr/>
        </p:nvGrpSpPr>
        <p:grpSpPr bwMode="auto">
          <a:xfrm>
            <a:off x="4076700" y="3124200"/>
            <a:ext cx="2362200" cy="1828800"/>
            <a:chOff x="2544" y="2208"/>
            <a:chExt cx="1488" cy="1152"/>
          </a:xfrm>
        </p:grpSpPr>
        <p:grpSp>
          <p:nvGrpSpPr>
            <p:cNvPr id="46104" name="Group 81"/>
            <p:cNvGrpSpPr>
              <a:grpSpLocks/>
            </p:cNvGrpSpPr>
            <p:nvPr/>
          </p:nvGrpSpPr>
          <p:grpSpPr bwMode="auto">
            <a:xfrm>
              <a:off x="2592" y="2304"/>
              <a:ext cx="1440" cy="1037"/>
              <a:chOff x="2592" y="2304"/>
              <a:chExt cx="1440" cy="1037"/>
            </a:xfrm>
          </p:grpSpPr>
          <p:sp>
            <p:nvSpPr>
              <p:cNvPr id="46106" name="Text Box 4"/>
              <p:cNvSpPr txBox="1">
                <a:spLocks noChangeArrowheads="1"/>
              </p:cNvSpPr>
              <p:nvPr/>
            </p:nvSpPr>
            <p:spPr bwMode="auto">
              <a:xfrm>
                <a:off x="2592" y="3168"/>
                <a:ext cx="144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sz="1200">
                    <a:solidFill>
                      <a:srgbClr val="000000"/>
                    </a:solidFill>
                    <a:latin typeface="Arial" charset="0"/>
                  </a:rPr>
                  <a:t>Neck Belt Prototype IV 2004</a:t>
                </a:r>
              </a:p>
            </p:txBody>
          </p:sp>
          <p:pic>
            <p:nvPicPr>
              <p:cNvPr id="46107" name="Picture 8" descr="Prototype IV -4132 grazing front vie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06" y="2304"/>
                <a:ext cx="1351" cy="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105" name="Rectangle 68"/>
            <p:cNvSpPr>
              <a:spLocks noChangeArrowheads="1"/>
            </p:cNvSpPr>
            <p:nvPr/>
          </p:nvSpPr>
          <p:spPr bwMode="auto">
            <a:xfrm>
              <a:off x="2544" y="2208"/>
              <a:ext cx="1488" cy="1152"/>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087" name="Group 70"/>
          <p:cNvGrpSpPr>
            <a:grpSpLocks/>
          </p:cNvGrpSpPr>
          <p:nvPr/>
        </p:nvGrpSpPr>
        <p:grpSpPr bwMode="auto">
          <a:xfrm>
            <a:off x="8077200" y="6396038"/>
            <a:ext cx="1066800" cy="461962"/>
            <a:chOff x="3216" y="4027"/>
            <a:chExt cx="672" cy="291"/>
          </a:xfrm>
        </p:grpSpPr>
        <p:grpSp>
          <p:nvGrpSpPr>
            <p:cNvPr id="46100" name="Group 71"/>
            <p:cNvGrpSpPr>
              <a:grpSpLocks/>
            </p:cNvGrpSpPr>
            <p:nvPr/>
          </p:nvGrpSpPr>
          <p:grpSpPr bwMode="auto">
            <a:xfrm>
              <a:off x="3216" y="4027"/>
              <a:ext cx="263" cy="291"/>
              <a:chOff x="288" y="3840"/>
              <a:chExt cx="282" cy="384"/>
            </a:xfrm>
          </p:grpSpPr>
          <p:pic>
            <p:nvPicPr>
              <p:cNvPr id="46102" name="Picture 72" descr="ARS Logo">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3" name="Picture 73" descr="USDA Logo">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101" name="Text Box 74"/>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latin typeface="Comic Sans MS" pitchFamily="66" charset="0"/>
                </a:rPr>
                <a:t>JER</a:t>
              </a:r>
            </a:p>
          </p:txBody>
        </p:sp>
      </p:grpSp>
      <p:grpSp>
        <p:nvGrpSpPr>
          <p:cNvPr id="46088" name="Group 83"/>
          <p:cNvGrpSpPr>
            <a:grpSpLocks/>
          </p:cNvGrpSpPr>
          <p:nvPr/>
        </p:nvGrpSpPr>
        <p:grpSpPr bwMode="auto">
          <a:xfrm>
            <a:off x="4306888" y="4991100"/>
            <a:ext cx="1865312" cy="1828800"/>
            <a:chOff x="4201" y="2256"/>
            <a:chExt cx="1536" cy="1440"/>
          </a:xfrm>
        </p:grpSpPr>
        <p:sp>
          <p:nvSpPr>
            <p:cNvPr id="46096" name="Rectangle 51"/>
            <p:cNvSpPr>
              <a:spLocks noChangeArrowheads="1"/>
            </p:cNvSpPr>
            <p:nvPr/>
          </p:nvSpPr>
          <p:spPr bwMode="auto">
            <a:xfrm>
              <a:off x="4934" y="2825"/>
              <a:ext cx="515"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600">
                  <a:latin typeface="Arial" charset="0"/>
                </a:rPr>
                <a:t>        </a:t>
              </a:r>
            </a:p>
          </p:txBody>
        </p:sp>
        <p:sp>
          <p:nvSpPr>
            <p:cNvPr id="46097" name="Rectangle 69"/>
            <p:cNvSpPr>
              <a:spLocks noChangeArrowheads="1"/>
            </p:cNvSpPr>
            <p:nvPr/>
          </p:nvSpPr>
          <p:spPr bwMode="auto">
            <a:xfrm>
              <a:off x="4224" y="2256"/>
              <a:ext cx="1488" cy="1440"/>
            </a:xfrm>
            <a:prstGeom prst="rect">
              <a:avLst/>
            </a:prstGeom>
            <a:noFill/>
            <a:ln w="12700"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6098" name="Picture 75" descr="2005_0202Image0058"/>
            <p:cNvPicPr>
              <a:picLocks noChangeAspect="1" noChangeArrowheads="1"/>
            </p:cNvPicPr>
            <p:nvPr/>
          </p:nvPicPr>
          <p:blipFill>
            <a:blip r:embed="rId20">
              <a:extLst>
                <a:ext uri="{28A0092B-C50C-407E-A947-70E740481C1C}">
                  <a14:useLocalDpi xmlns:a14="http://schemas.microsoft.com/office/drawing/2010/main" val="0"/>
                </a:ext>
              </a:extLst>
            </a:blip>
            <a:srcRect l="19589" t="9602" r="34917" b="37723"/>
            <a:stretch>
              <a:fillRect/>
            </a:stretch>
          </p:blipFill>
          <p:spPr bwMode="auto">
            <a:xfrm>
              <a:off x="4272" y="2400"/>
              <a:ext cx="1392" cy="1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99" name="Rectangle 77"/>
            <p:cNvSpPr>
              <a:spLocks noChangeArrowheads="1"/>
            </p:cNvSpPr>
            <p:nvPr/>
          </p:nvSpPr>
          <p:spPr bwMode="auto">
            <a:xfrm>
              <a:off x="4201" y="3499"/>
              <a:ext cx="15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a:solidFill>
                    <a:srgbClr val="000000"/>
                  </a:solidFill>
                </a:rPr>
                <a:t>   Ear-A-Round (EAR™) 2005</a:t>
              </a:r>
            </a:p>
          </p:txBody>
        </p:sp>
      </p:grpSp>
      <p:grpSp>
        <p:nvGrpSpPr>
          <p:cNvPr id="46089" name="Group 94"/>
          <p:cNvGrpSpPr>
            <a:grpSpLocks/>
          </p:cNvGrpSpPr>
          <p:nvPr/>
        </p:nvGrpSpPr>
        <p:grpSpPr bwMode="auto">
          <a:xfrm>
            <a:off x="6604000" y="3124200"/>
            <a:ext cx="2362200" cy="3200400"/>
            <a:chOff x="4160" y="2024"/>
            <a:chExt cx="1488" cy="2016"/>
          </a:xfrm>
        </p:grpSpPr>
        <p:grpSp>
          <p:nvGrpSpPr>
            <p:cNvPr id="46090" name="Group 92"/>
            <p:cNvGrpSpPr>
              <a:grpSpLocks/>
            </p:cNvGrpSpPr>
            <p:nvPr/>
          </p:nvGrpSpPr>
          <p:grpSpPr bwMode="auto">
            <a:xfrm>
              <a:off x="4216" y="2064"/>
              <a:ext cx="1423" cy="1939"/>
              <a:chOff x="4216" y="2064"/>
              <a:chExt cx="1423" cy="1939"/>
            </a:xfrm>
          </p:grpSpPr>
          <p:grpSp>
            <p:nvGrpSpPr>
              <p:cNvPr id="46092" name="Group 91"/>
              <p:cNvGrpSpPr>
                <a:grpSpLocks/>
              </p:cNvGrpSpPr>
              <p:nvPr/>
            </p:nvGrpSpPr>
            <p:grpSpPr bwMode="auto">
              <a:xfrm>
                <a:off x="4320" y="2064"/>
                <a:ext cx="1168" cy="1939"/>
                <a:chOff x="4320" y="2064"/>
                <a:chExt cx="1168" cy="1939"/>
              </a:xfrm>
            </p:grpSpPr>
            <p:pic>
              <p:nvPicPr>
                <p:cNvPr id="46094" name="Picture 88" descr="RIMG0038"/>
                <p:cNvPicPr>
                  <a:picLocks noChangeAspect="1" noChangeArrowheads="1"/>
                </p:cNvPicPr>
                <p:nvPr/>
              </p:nvPicPr>
              <p:blipFill>
                <a:blip r:embed="rId21">
                  <a:extLst>
                    <a:ext uri="{28A0092B-C50C-407E-A947-70E740481C1C}">
                      <a14:useLocalDpi xmlns:a14="http://schemas.microsoft.com/office/drawing/2010/main" val="0"/>
                    </a:ext>
                  </a:extLst>
                </a:blip>
                <a:srcRect l="3751" r="8125" b="14999"/>
                <a:stretch>
                  <a:fillRect/>
                </a:stretch>
              </p:blipFill>
              <p:spPr bwMode="auto">
                <a:xfrm>
                  <a:off x="4320" y="2064"/>
                  <a:ext cx="1168" cy="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89" descr="4132 right side with April 2009 version of stretch halter"/>
                <p:cNvPicPr>
                  <a:picLocks noChangeAspect="1" noChangeArrowheads="1"/>
                </p:cNvPicPr>
                <p:nvPr/>
              </p:nvPicPr>
              <p:blipFill>
                <a:blip r:embed="rId22" cstate="print">
                  <a:extLst>
                    <a:ext uri="{28A0092B-C50C-407E-A947-70E740481C1C}">
                      <a14:useLocalDpi xmlns:a14="http://schemas.microsoft.com/office/drawing/2010/main" val="0"/>
                    </a:ext>
                  </a:extLst>
                </a:blip>
                <a:srcRect l="17500" t="2499" r="6876"/>
                <a:stretch>
                  <a:fillRect/>
                </a:stretch>
              </p:blipFill>
              <p:spPr bwMode="auto">
                <a:xfrm>
                  <a:off x="4464" y="3168"/>
                  <a:ext cx="864"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93" name="Text Box 90"/>
              <p:cNvSpPr txBox="1">
                <a:spLocks noChangeArrowheads="1"/>
              </p:cNvSpPr>
              <p:nvPr/>
            </p:nvSpPr>
            <p:spPr bwMode="auto">
              <a:xfrm>
                <a:off x="4216" y="2968"/>
                <a:ext cx="142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000" dirty="0">
                    <a:solidFill>
                      <a:srgbClr val="000000"/>
                    </a:solidFill>
                  </a:rPr>
                  <a:t>Stretch halter – neck saddle </a:t>
                </a:r>
                <a:r>
                  <a:rPr lang="en-US" sz="1000" dirty="0" smtClean="0">
                    <a:solidFill>
                      <a:srgbClr val="000000"/>
                    </a:solidFill>
                  </a:rPr>
                  <a:t>2008-11</a:t>
                </a:r>
                <a:endParaRPr lang="en-US" sz="1000" dirty="0">
                  <a:solidFill>
                    <a:srgbClr val="000000"/>
                  </a:solidFill>
                </a:endParaRPr>
              </a:p>
            </p:txBody>
          </p:sp>
        </p:grpSp>
        <p:sp>
          <p:nvSpPr>
            <p:cNvPr id="46091" name="Rectangle 93"/>
            <p:cNvSpPr>
              <a:spLocks noChangeArrowheads="1"/>
            </p:cNvSpPr>
            <p:nvPr/>
          </p:nvSpPr>
          <p:spPr bwMode="auto">
            <a:xfrm>
              <a:off x="4160" y="2024"/>
              <a:ext cx="1488" cy="2016"/>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2961299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78863" cy="1371600"/>
          </a:xfrm>
        </p:spPr>
        <p:txBody>
          <a:bodyPr/>
          <a:lstStyle/>
          <a:p>
            <a:pPr>
              <a:defRPr/>
            </a:pPr>
            <a:r>
              <a:rPr lang="en-US" b="1" cap="all" dirty="0" smtClean="0">
                <a:solidFill>
                  <a:srgbClr val="FFFF00"/>
                </a:solidFill>
              </a:rPr>
              <a:t>Instrumenting &amp; De-instrumenting animals</a:t>
            </a:r>
            <a:endParaRPr lang="en-US" b="1" cap="all" dirty="0">
              <a:solidFill>
                <a:srgbClr val="FFFF00"/>
              </a:solidFill>
            </a:endParaRPr>
          </a:p>
        </p:txBody>
      </p:sp>
      <p:sp>
        <p:nvSpPr>
          <p:cNvPr id="24580" name="TextBox 2"/>
          <p:cNvSpPr txBox="1">
            <a:spLocks noChangeArrowheads="1"/>
          </p:cNvSpPr>
          <p:nvPr/>
        </p:nvSpPr>
        <p:spPr bwMode="auto">
          <a:xfrm>
            <a:off x="5875338" y="2933700"/>
            <a:ext cx="303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solidFill>
                  <a:srgbClr val="000000"/>
                </a:solidFill>
              </a:rPr>
              <a:t>Low stress animal handling </a:t>
            </a:r>
          </a:p>
          <a:p>
            <a:pPr algn="ctr" eaLnBrk="1" hangingPunct="1"/>
            <a:r>
              <a:rPr lang="en-US">
                <a:solidFill>
                  <a:srgbClr val="000000"/>
                </a:solidFill>
              </a:rPr>
              <a:t>is </a:t>
            </a:r>
            <a:r>
              <a:rPr lang="en-US" b="1" i="1">
                <a:solidFill>
                  <a:srgbClr val="000000"/>
                </a:solidFill>
              </a:rPr>
              <a:t>THE KEY</a:t>
            </a:r>
          </a:p>
        </p:txBody>
      </p:sp>
      <p:sp>
        <p:nvSpPr>
          <p:cNvPr id="24581" name="TextBox 6"/>
          <p:cNvSpPr txBox="1">
            <a:spLocks noChangeArrowheads="1"/>
          </p:cNvSpPr>
          <p:nvPr/>
        </p:nvSpPr>
        <p:spPr bwMode="auto">
          <a:xfrm>
            <a:off x="6076950" y="3817938"/>
            <a:ext cx="265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200">
                <a:solidFill>
                  <a:srgbClr val="000000"/>
                </a:solidFill>
              </a:rPr>
              <a:t>Installing a GPS neck-saddle using </a:t>
            </a:r>
          </a:p>
          <a:p>
            <a:pPr algn="ctr" eaLnBrk="1" hangingPunct="1"/>
            <a:r>
              <a:rPr lang="en-US" sz="1200">
                <a:solidFill>
                  <a:srgbClr val="000000"/>
                </a:solidFill>
              </a:rPr>
              <a:t>patience &amp; “cow time”</a:t>
            </a:r>
          </a:p>
        </p:txBody>
      </p:sp>
      <p:pic>
        <p:nvPicPr>
          <p:cNvPr id="24582" name="Picture 6"/>
          <p:cNvPicPr>
            <a:picLocks noChangeAspect="1" noChangeArrowheads="1"/>
          </p:cNvPicPr>
          <p:nvPr/>
        </p:nvPicPr>
        <p:blipFill>
          <a:blip r:embed="rId3">
            <a:extLst>
              <a:ext uri="{28A0092B-C50C-407E-A947-70E740481C1C}">
                <a14:useLocalDpi xmlns:a14="http://schemas.microsoft.com/office/drawing/2010/main" val="0"/>
              </a:ext>
            </a:extLst>
          </a:blip>
          <a:srcRect t="9251" r="6219" b="6198"/>
          <a:stretch>
            <a:fillRect/>
          </a:stretch>
        </p:blipFill>
        <p:spPr bwMode="auto">
          <a:xfrm>
            <a:off x="3502025" y="2890838"/>
            <a:ext cx="19605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3" name="TextBox 7"/>
          <p:cNvSpPr txBox="1">
            <a:spLocks noChangeArrowheads="1"/>
          </p:cNvSpPr>
          <p:nvPr/>
        </p:nvSpPr>
        <p:spPr bwMode="auto">
          <a:xfrm>
            <a:off x="5875338" y="2133600"/>
            <a:ext cx="32686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dirty="0">
                <a:solidFill>
                  <a:srgbClr val="000000"/>
                </a:solidFill>
              </a:rPr>
              <a:t>Smith, B.  </a:t>
            </a:r>
            <a:r>
              <a:rPr lang="en-US" sz="1400" dirty="0" smtClean="0">
                <a:solidFill>
                  <a:srgbClr val="000000"/>
                </a:solidFill>
              </a:rPr>
              <a:t>(1998).  ‘Moving </a:t>
            </a:r>
            <a:r>
              <a:rPr lang="en-US" sz="1400" dirty="0">
                <a:solidFill>
                  <a:srgbClr val="000000"/>
                </a:solidFill>
              </a:rPr>
              <a:t>‘ </a:t>
            </a:r>
            <a:r>
              <a:rPr lang="en-US" sz="1400" dirty="0" err="1">
                <a:solidFill>
                  <a:srgbClr val="000000"/>
                </a:solidFill>
              </a:rPr>
              <a:t>em</a:t>
            </a:r>
            <a:r>
              <a:rPr lang="en-US" sz="1400" dirty="0">
                <a:solidFill>
                  <a:srgbClr val="000000"/>
                </a:solidFill>
              </a:rPr>
              <a:t> - </a:t>
            </a:r>
            <a:r>
              <a:rPr lang="en-US" sz="1400" dirty="0" smtClean="0">
                <a:solidFill>
                  <a:srgbClr val="000000"/>
                </a:solidFill>
              </a:rPr>
              <a:t>a </a:t>
            </a:r>
            <a:r>
              <a:rPr lang="en-US" sz="1400" dirty="0">
                <a:solidFill>
                  <a:srgbClr val="000000"/>
                </a:solidFill>
              </a:rPr>
              <a:t>guide to low stress animal handling</a:t>
            </a:r>
            <a:r>
              <a:rPr lang="en-US" sz="1400" dirty="0" smtClean="0">
                <a:solidFill>
                  <a:srgbClr val="000000"/>
                </a:solidFill>
              </a:rPr>
              <a:t>.’  (The </a:t>
            </a:r>
            <a:r>
              <a:rPr lang="en-US" sz="1400" dirty="0" err="1">
                <a:solidFill>
                  <a:srgbClr val="000000"/>
                </a:solidFill>
              </a:rPr>
              <a:t>Graziers</a:t>
            </a:r>
            <a:r>
              <a:rPr lang="en-US" sz="1400" dirty="0">
                <a:solidFill>
                  <a:srgbClr val="000000"/>
                </a:solidFill>
              </a:rPr>
              <a:t> </a:t>
            </a:r>
            <a:r>
              <a:rPr lang="en-US" sz="1400" dirty="0" err="1" smtClean="0">
                <a:solidFill>
                  <a:srgbClr val="000000"/>
                </a:solidFill>
              </a:rPr>
              <a:t>Hui</a:t>
            </a:r>
            <a:r>
              <a:rPr lang="en-US" sz="1400" dirty="0">
                <a:solidFill>
                  <a:srgbClr val="000000"/>
                </a:solidFill>
              </a:rPr>
              <a:t>:</a:t>
            </a:r>
            <a:r>
              <a:rPr lang="en-US" sz="1400" dirty="0" smtClean="0">
                <a:solidFill>
                  <a:srgbClr val="000000"/>
                </a:solidFill>
              </a:rPr>
              <a:t>  </a:t>
            </a:r>
            <a:r>
              <a:rPr lang="en-US" sz="1400" dirty="0">
                <a:solidFill>
                  <a:srgbClr val="000000"/>
                </a:solidFill>
              </a:rPr>
              <a:t>Kamuela, HI</a:t>
            </a:r>
            <a:r>
              <a:rPr lang="en-US" sz="1400" dirty="0" smtClean="0">
                <a:solidFill>
                  <a:srgbClr val="000000"/>
                </a:solidFill>
              </a:rPr>
              <a:t>.)</a:t>
            </a:r>
            <a:endParaRPr lang="en-US" sz="1400" dirty="0">
              <a:solidFill>
                <a:srgbClr val="000000"/>
              </a:solidFill>
            </a:endParaRPr>
          </a:p>
        </p:txBody>
      </p:sp>
      <p:sp>
        <p:nvSpPr>
          <p:cNvPr id="10" name="Curved Down Arrow 9"/>
          <p:cNvSpPr/>
          <p:nvPr/>
        </p:nvSpPr>
        <p:spPr>
          <a:xfrm rot="9202107" flipV="1">
            <a:off x="4489450" y="2081213"/>
            <a:ext cx="1395413" cy="569912"/>
          </a:xfrm>
          <a:prstGeom prst="curvedDownArrow">
            <a:avLst>
              <a:gd name="adj1" fmla="val 10798"/>
              <a:gd name="adj2" fmla="val 52964"/>
              <a:gd name="adj3" fmla="val 4649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24585" name="Picture 2" descr="Fig 2"/>
          <p:cNvPicPr>
            <a:picLocks noChangeAspect="1" noChangeArrowheads="1"/>
          </p:cNvPicPr>
          <p:nvPr/>
        </p:nvPicPr>
        <p:blipFill>
          <a:blip r:embed="rId4">
            <a:extLst>
              <a:ext uri="{28A0092B-C50C-407E-A947-70E740481C1C}">
                <a14:useLocalDpi xmlns:a14="http://schemas.microsoft.com/office/drawing/2010/main" val="0"/>
              </a:ext>
            </a:extLst>
          </a:blip>
          <a:srcRect l="16435" t="25037" r="12962"/>
          <a:stretch>
            <a:fillRect/>
          </a:stretch>
        </p:blipFill>
        <p:spPr bwMode="auto">
          <a:xfrm>
            <a:off x="271463" y="4408488"/>
            <a:ext cx="2725737"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16"/>
          <p:cNvSpPr>
            <a:spLocks noChangeArrowheads="1"/>
          </p:cNvSpPr>
          <p:nvPr/>
        </p:nvSpPr>
        <p:spPr bwMode="auto">
          <a:xfrm>
            <a:off x="228600" y="6629400"/>
            <a:ext cx="3133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solidFill>
                  <a:srgbClr val="000000"/>
                </a:solidFill>
              </a:rPr>
              <a:t>http://www.azgfd.gov/w_c/Marked_Animals.shtml</a:t>
            </a:r>
          </a:p>
        </p:txBody>
      </p:sp>
      <p:grpSp>
        <p:nvGrpSpPr>
          <p:cNvPr id="24587" name="Group 5"/>
          <p:cNvGrpSpPr>
            <a:grpSpLocks/>
          </p:cNvGrpSpPr>
          <p:nvPr/>
        </p:nvGrpSpPr>
        <p:grpSpPr bwMode="auto">
          <a:xfrm>
            <a:off x="8077200" y="6396038"/>
            <a:ext cx="1066800" cy="461962"/>
            <a:chOff x="3216" y="4027"/>
            <a:chExt cx="672" cy="291"/>
          </a:xfrm>
        </p:grpSpPr>
        <p:grpSp>
          <p:nvGrpSpPr>
            <p:cNvPr id="24591" name="Group 6"/>
            <p:cNvGrpSpPr>
              <a:grpSpLocks/>
            </p:cNvGrpSpPr>
            <p:nvPr/>
          </p:nvGrpSpPr>
          <p:grpSpPr bwMode="auto">
            <a:xfrm>
              <a:off x="3216" y="4027"/>
              <a:ext cx="263" cy="291"/>
              <a:chOff x="288" y="3840"/>
              <a:chExt cx="282" cy="384"/>
            </a:xfrm>
          </p:grpSpPr>
          <p:pic>
            <p:nvPicPr>
              <p:cNvPr id="24593" name="Picture 7" descr="ARS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8" descr="USDA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92" name="Text Box 9"/>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dirty="0">
                  <a:latin typeface="Comic Sans MS" pitchFamily="66" charset="0"/>
                </a:rPr>
                <a:t>JER</a:t>
              </a:r>
            </a:p>
          </p:txBody>
        </p:sp>
      </p:grpSp>
      <p:pic>
        <p:nvPicPr>
          <p:cNvPr id="24588" name="Picture 5"/>
          <p:cNvPicPr>
            <a:picLocks noChangeAspect="1" noChangeArrowheads="1"/>
          </p:cNvPicPr>
          <p:nvPr/>
        </p:nvPicPr>
        <p:blipFill>
          <a:blip r:embed="rId9">
            <a:extLst>
              <a:ext uri="{28A0092B-C50C-407E-A947-70E740481C1C}">
                <a14:useLocalDpi xmlns:a14="http://schemas.microsoft.com/office/drawing/2010/main" val="0"/>
              </a:ext>
            </a:extLst>
          </a:blip>
          <a:srcRect l="4974" t="21886" r="34880" b="9290"/>
          <a:stretch>
            <a:fillRect/>
          </a:stretch>
        </p:blipFill>
        <p:spPr bwMode="auto">
          <a:xfrm>
            <a:off x="368300" y="1676400"/>
            <a:ext cx="2557463"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9" name="Rectangle 2"/>
          <p:cNvSpPr>
            <a:spLocks noChangeArrowheads="1"/>
          </p:cNvSpPr>
          <p:nvPr/>
        </p:nvSpPr>
        <p:spPr bwMode="auto">
          <a:xfrm>
            <a:off x="260350" y="3865563"/>
            <a:ext cx="2760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solidFill>
                  <a:srgbClr val="000000"/>
                </a:solidFill>
                <a:hlinkClick r:id="rId10"/>
              </a:rPr>
              <a:t>ht</a:t>
            </a:r>
            <a:r>
              <a:rPr lang="en-US" sz="800">
                <a:solidFill>
                  <a:srgbClr val="00FFCC"/>
                </a:solidFill>
                <a:hlinkClick r:id="rId10"/>
              </a:rPr>
              <a:t>tp://repository.tamu.edu/bitstream/handle/1969.1/86125/TR334%20Environmental%20Managment%20of%20Grazing%20Lands%2010-08..pdf?sequence=1</a:t>
            </a:r>
            <a:r>
              <a:rPr lang="en-US" sz="800">
                <a:solidFill>
                  <a:srgbClr val="00FFCC"/>
                </a:solidFill>
              </a:rPr>
              <a:t> </a:t>
            </a:r>
          </a:p>
        </p:txBody>
      </p:sp>
      <p:sp>
        <p:nvSpPr>
          <p:cNvPr id="24590" name="Rectangle 3"/>
          <p:cNvSpPr>
            <a:spLocks noChangeArrowheads="1"/>
          </p:cNvSpPr>
          <p:nvPr/>
        </p:nvSpPr>
        <p:spPr bwMode="auto">
          <a:xfrm>
            <a:off x="339725" y="1343025"/>
            <a:ext cx="309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00"/>
                </a:solidFill>
              </a:rPr>
              <a:t>Installing a GPS collar using restraint</a:t>
            </a:r>
          </a:p>
        </p:txBody>
      </p:sp>
      <p:pic>
        <p:nvPicPr>
          <p:cNvPr id="112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0770" y="4303078"/>
            <a:ext cx="2560637"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357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cap="all" dirty="0" smtClean="0">
                <a:solidFill>
                  <a:srgbClr val="FFFF00"/>
                </a:solidFill>
              </a:rPr>
              <a:t>The “Dust Factor”</a:t>
            </a:r>
            <a:br>
              <a:rPr lang="en-US" b="1" cap="all" dirty="0" smtClean="0">
                <a:solidFill>
                  <a:srgbClr val="FFFF00"/>
                </a:solidFill>
              </a:rPr>
            </a:br>
            <a:r>
              <a:rPr lang="en-US" sz="2000" b="1" dirty="0" smtClean="0">
                <a:solidFill>
                  <a:srgbClr val="FFFF00"/>
                </a:solidFill>
              </a:rPr>
              <a:t>(Low Stress Animal Handling)</a:t>
            </a:r>
            <a:endParaRPr lang="en-US" sz="2000" b="1" dirty="0">
              <a:solidFill>
                <a:srgbClr val="FFFF00"/>
              </a:solidFill>
            </a:endParaRPr>
          </a:p>
        </p:txBody>
      </p:sp>
      <p:pic>
        <p:nvPicPr>
          <p:cNvPr id="3481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 y="2085975"/>
            <a:ext cx="4267200" cy="3200400"/>
          </a:xfrm>
        </p:spPr>
      </p:pic>
      <p:pic>
        <p:nvPicPr>
          <p:cNvPr id="3482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0764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6400800"/>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2"/>
          <p:cNvPicPr>
            <a:picLocks noChangeAspect="1"/>
          </p:cNvPicPr>
          <p:nvPr/>
        </p:nvPicPr>
        <p:blipFill>
          <a:blip r:embed="rId5">
            <a:extLst>
              <a:ext uri="{28A0092B-C50C-407E-A947-70E740481C1C}">
                <a14:useLocalDpi xmlns:a14="http://schemas.microsoft.com/office/drawing/2010/main" val="0"/>
              </a:ext>
            </a:extLst>
          </a:blip>
          <a:srcRect l="4715" t="3889" r="7590" b="10555"/>
          <a:stretch>
            <a:fillRect/>
          </a:stretch>
        </p:blipFill>
        <p:spPr bwMode="auto">
          <a:xfrm>
            <a:off x="914400" y="5329238"/>
            <a:ext cx="118110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82930" y="6553200"/>
            <a:ext cx="6856036" cy="230832"/>
          </a:xfrm>
          <a:prstGeom prst="rect">
            <a:avLst/>
          </a:prstGeom>
        </p:spPr>
        <p:txBody>
          <a:bodyPr wrap="square">
            <a:spAutoFit/>
          </a:bodyPr>
          <a:lstStyle/>
          <a:p>
            <a:pPr eaLnBrk="1" hangingPunct="1"/>
            <a:r>
              <a:rPr lang="en-US" sz="900" dirty="0">
                <a:solidFill>
                  <a:srgbClr val="000000"/>
                </a:solidFill>
                <a:latin typeface="Arial" pitchFamily="34" charset="0"/>
                <a:cs typeface="Arial" pitchFamily="34" charset="0"/>
              </a:rPr>
              <a:t>Smith, B.  (1998).  ‘Moving ‘ </a:t>
            </a:r>
            <a:r>
              <a:rPr lang="en-US" sz="900" dirty="0" err="1">
                <a:solidFill>
                  <a:srgbClr val="000000"/>
                </a:solidFill>
                <a:latin typeface="Arial" pitchFamily="34" charset="0"/>
                <a:cs typeface="Arial" pitchFamily="34" charset="0"/>
              </a:rPr>
              <a:t>em</a:t>
            </a:r>
            <a:r>
              <a:rPr lang="en-US" sz="900" dirty="0">
                <a:solidFill>
                  <a:srgbClr val="000000"/>
                </a:solidFill>
                <a:latin typeface="Arial" pitchFamily="34" charset="0"/>
                <a:cs typeface="Arial" pitchFamily="34" charset="0"/>
              </a:rPr>
              <a:t> - a guide to low stress animal handling.’  (The </a:t>
            </a:r>
            <a:r>
              <a:rPr lang="en-US" sz="900" dirty="0" err="1">
                <a:solidFill>
                  <a:srgbClr val="000000"/>
                </a:solidFill>
                <a:latin typeface="Arial" pitchFamily="34" charset="0"/>
                <a:cs typeface="Arial" pitchFamily="34" charset="0"/>
              </a:rPr>
              <a:t>Graziers</a:t>
            </a:r>
            <a:r>
              <a:rPr lang="en-US" sz="900" dirty="0">
                <a:solidFill>
                  <a:srgbClr val="000000"/>
                </a:solidFill>
                <a:latin typeface="Arial" pitchFamily="34" charset="0"/>
                <a:cs typeface="Arial" pitchFamily="34" charset="0"/>
              </a:rPr>
              <a:t> </a:t>
            </a:r>
            <a:r>
              <a:rPr lang="en-US" sz="900" dirty="0" err="1">
                <a:solidFill>
                  <a:srgbClr val="000000"/>
                </a:solidFill>
                <a:latin typeface="Arial" pitchFamily="34" charset="0"/>
                <a:cs typeface="Arial" pitchFamily="34" charset="0"/>
              </a:rPr>
              <a:t>Hui</a:t>
            </a:r>
            <a:r>
              <a:rPr lang="en-US" sz="900" dirty="0">
                <a:solidFill>
                  <a:srgbClr val="000000"/>
                </a:solidFill>
                <a:latin typeface="Arial" pitchFamily="34" charset="0"/>
                <a:cs typeface="Arial" pitchFamily="34" charset="0"/>
              </a:rPr>
              <a:t>:  Kamuela, HI.)</a:t>
            </a:r>
          </a:p>
        </p:txBody>
      </p:sp>
    </p:spTree>
    <p:extLst>
      <p:ext uri="{BB962C8B-B14F-4D97-AF65-F5344CB8AC3E}">
        <p14:creationId xmlns:p14="http://schemas.microsoft.com/office/powerpoint/2010/main" val="9138130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r="18241" b="827"/>
          <a:stretch/>
        </p:blipFill>
        <p:spPr bwMode="auto">
          <a:xfrm>
            <a:off x="22828" y="-6512"/>
            <a:ext cx="9168321" cy="686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938" y="-76200"/>
            <a:ext cx="9067801" cy="1631216"/>
          </a:xfrm>
          <a:prstGeom prst="rect">
            <a:avLst/>
          </a:prstGeom>
        </p:spPr>
        <p:txBody>
          <a:bodyPr wrap="square">
            <a:spAutoFit/>
          </a:bodyPr>
          <a:lstStyle/>
          <a:p>
            <a:pPr algn="ctr"/>
            <a:r>
              <a:rPr lang="en-US" sz="4000" b="1" cap="all" dirty="0" smtClean="0">
                <a:solidFill>
                  <a:srgbClr val="FD0303"/>
                </a:solidFill>
                <a:effectLst>
                  <a:outerShdw blurRad="38100" dist="38100" dir="2700000" algn="tl">
                    <a:srgbClr val="000000">
                      <a:alpha val="43137"/>
                    </a:srgbClr>
                  </a:outerShdw>
                </a:effectLst>
                <a:latin typeface="+mj-lt"/>
                <a:cs typeface="Tahoma" pitchFamily="34" charset="0"/>
              </a:rPr>
              <a:t>Commercialization challenges</a:t>
            </a:r>
          </a:p>
          <a:p>
            <a:pPr algn="ctr"/>
            <a:r>
              <a:rPr lang="en-US" cap="all" dirty="0" smtClean="0">
                <a:solidFill>
                  <a:srgbClr val="FD0303"/>
                </a:solidFill>
                <a:latin typeface="+mj-lt"/>
                <a:cs typeface="Tahoma" pitchFamily="34" charset="0"/>
              </a:rPr>
              <a:t>(QUESTIONS YET TO BE FULLY ANSWERED)</a:t>
            </a:r>
            <a:endParaRPr lang="en-US" sz="600" dirty="0">
              <a:solidFill>
                <a:srgbClr val="FD0303"/>
              </a:solidFill>
              <a:latin typeface="+mj-lt"/>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137" y="6399213"/>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6413956"/>
            <a:ext cx="8085137" cy="246221"/>
          </a:xfrm>
          <a:prstGeom prst="rect">
            <a:avLst/>
          </a:prstGeom>
        </p:spPr>
        <p:txBody>
          <a:bodyPr wrap="square">
            <a:spAutoFit/>
          </a:bodyPr>
          <a:lstStyle/>
          <a:p>
            <a:pPr lvl="0"/>
            <a:r>
              <a:rPr lang="en-US" sz="1000" dirty="0">
                <a:hlinkClick r:id="rId4"/>
              </a:rPr>
              <a:t>http://</a:t>
            </a:r>
            <a:r>
              <a:rPr lang="en-US" sz="1000" dirty="0" smtClean="0">
                <a:hlinkClick r:id="rId4"/>
              </a:rPr>
              <a:t>www.theatlantic.com/technology/archive/2013/02/the-land-of-the-free-how-virtual-fences-will-transform-rural-america/272957/</a:t>
            </a:r>
            <a:r>
              <a:rPr lang="en-US" sz="1000" dirty="0" smtClean="0"/>
              <a:t>  </a:t>
            </a:r>
            <a:endParaRPr lang="en-US" sz="1000" dirty="0"/>
          </a:p>
        </p:txBody>
      </p:sp>
      <p:sp>
        <p:nvSpPr>
          <p:cNvPr id="2" name="TextBox 1"/>
          <p:cNvSpPr txBox="1"/>
          <p:nvPr/>
        </p:nvSpPr>
        <p:spPr>
          <a:xfrm>
            <a:off x="457200" y="5257800"/>
            <a:ext cx="1427057" cy="369332"/>
          </a:xfrm>
          <a:prstGeom prst="rect">
            <a:avLst/>
          </a:prstGeom>
          <a:noFill/>
        </p:spPr>
        <p:txBody>
          <a:bodyPr wrap="none" rtlCol="0">
            <a:spAutoFit/>
          </a:bodyPr>
          <a:lstStyle/>
          <a:p>
            <a:r>
              <a:rPr lang="en-US" dirty="0" smtClean="0"/>
              <a:t>An overview</a:t>
            </a:r>
            <a:endParaRPr lang="en-US" dirty="0"/>
          </a:p>
        </p:txBody>
      </p:sp>
      <p:cxnSp>
        <p:nvCxnSpPr>
          <p:cNvPr id="8" name="Straight Arrow Connector 7"/>
          <p:cNvCxnSpPr/>
          <p:nvPr/>
        </p:nvCxnSpPr>
        <p:spPr bwMode="auto">
          <a:xfrm flipH="1">
            <a:off x="381000" y="5715000"/>
            <a:ext cx="685800" cy="684213"/>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16034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1889125" y="11747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smtClean="0">
              <a:solidFill>
                <a:srgbClr val="FFFFFF"/>
              </a:solidFill>
            </a:endParaRPr>
          </a:p>
        </p:txBody>
      </p:sp>
      <p:sp>
        <p:nvSpPr>
          <p:cNvPr id="921605" name="Rectangle 5"/>
          <p:cNvSpPr>
            <a:spLocks noChangeArrowheads="1"/>
          </p:cNvSpPr>
          <p:nvPr/>
        </p:nvSpPr>
        <p:spPr bwMode="auto">
          <a:xfrm>
            <a:off x="0" y="50006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3200" b="1" cap="all" dirty="0">
                <a:solidFill>
                  <a:srgbClr val="FFFF00"/>
                </a:solidFill>
                <a:effectLst>
                  <a:outerShdw blurRad="38100" dist="38100" dir="2700000" algn="tl">
                    <a:srgbClr val="FFFFFF"/>
                  </a:outerShdw>
                </a:effectLst>
                <a:latin typeface="+mj-lt"/>
              </a:rPr>
              <a:t>Y</a:t>
            </a:r>
            <a:r>
              <a:rPr lang="en-US" sz="3200" b="1" cap="all" dirty="0" smtClean="0">
                <a:solidFill>
                  <a:srgbClr val="FFFF00"/>
                </a:solidFill>
                <a:effectLst>
                  <a:outerShdw blurRad="38100" dist="38100" dir="2700000" algn="tl">
                    <a:srgbClr val="FFFFFF"/>
                  </a:outerShdw>
                </a:effectLst>
                <a:latin typeface="+mj-lt"/>
              </a:rPr>
              <a:t>ou must accept </a:t>
            </a:r>
            <a:r>
              <a:rPr lang="en-US" sz="3200" b="1" cap="all" dirty="0">
                <a:solidFill>
                  <a:srgbClr val="FFFF00"/>
                </a:solidFill>
                <a:effectLst>
                  <a:outerShdw blurRad="38100" dist="38100" dir="2700000" algn="tl">
                    <a:srgbClr val="FFFFFF"/>
                  </a:outerShdw>
                </a:effectLst>
                <a:latin typeface="+mj-lt"/>
              </a:rPr>
              <a:t>“leaky” </a:t>
            </a:r>
            <a:r>
              <a:rPr lang="en-US" sz="3200" b="1" cap="all" dirty="0" smtClean="0">
                <a:solidFill>
                  <a:srgbClr val="FFFF00"/>
                </a:solidFill>
                <a:effectLst>
                  <a:outerShdw blurRad="38100" dist="38100" dir="2700000" algn="tl">
                    <a:srgbClr val="FFFFFF"/>
                  </a:outerShdw>
                </a:effectLst>
                <a:latin typeface="+mj-lt"/>
              </a:rPr>
              <a:t>boundaries</a:t>
            </a:r>
            <a:endParaRPr lang="en-US" sz="3200" b="1" cap="all" dirty="0">
              <a:solidFill>
                <a:srgbClr val="FFFF00"/>
              </a:solidFill>
              <a:effectLst>
                <a:outerShdw blurRad="38100" dist="38100" dir="2700000" algn="tl">
                  <a:srgbClr val="FFFFFF"/>
                </a:outerShdw>
              </a:effectLst>
              <a:latin typeface="+mj-lt"/>
            </a:endParaRPr>
          </a:p>
        </p:txBody>
      </p:sp>
      <p:grpSp>
        <p:nvGrpSpPr>
          <p:cNvPr id="36868" name="Group 6"/>
          <p:cNvGrpSpPr>
            <a:grpSpLocks/>
          </p:cNvGrpSpPr>
          <p:nvPr/>
        </p:nvGrpSpPr>
        <p:grpSpPr bwMode="auto">
          <a:xfrm>
            <a:off x="8077200" y="6396038"/>
            <a:ext cx="1066800" cy="461962"/>
            <a:chOff x="3216" y="4027"/>
            <a:chExt cx="672" cy="291"/>
          </a:xfrm>
        </p:grpSpPr>
        <p:grpSp>
          <p:nvGrpSpPr>
            <p:cNvPr id="36871" name="Group 7"/>
            <p:cNvGrpSpPr>
              <a:grpSpLocks/>
            </p:cNvGrpSpPr>
            <p:nvPr/>
          </p:nvGrpSpPr>
          <p:grpSpPr bwMode="auto">
            <a:xfrm>
              <a:off x="3216" y="4027"/>
              <a:ext cx="263" cy="291"/>
              <a:chOff x="288" y="3840"/>
              <a:chExt cx="282" cy="384"/>
            </a:xfrm>
          </p:grpSpPr>
          <p:pic>
            <p:nvPicPr>
              <p:cNvPr id="36873" name="Picture 8"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9"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2" name="Text Box 10"/>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smtClean="0">
                  <a:solidFill>
                    <a:srgbClr val="FFFFFF"/>
                  </a:solidFill>
                  <a:latin typeface="Comic Sans MS" pitchFamily="66" charset="0"/>
                </a:rPr>
                <a:t>JER</a:t>
              </a:r>
            </a:p>
          </p:txBody>
        </p:sp>
      </p:grpSp>
      <p:sp>
        <p:nvSpPr>
          <p:cNvPr id="36869" name="Rectangle 11"/>
          <p:cNvSpPr>
            <a:spLocks noChangeArrowheads="1"/>
          </p:cNvSpPr>
          <p:nvPr/>
        </p:nvSpPr>
        <p:spPr bwMode="auto">
          <a:xfrm>
            <a:off x="914400" y="1828800"/>
            <a:ext cx="76962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4800" dirty="0" smtClean="0">
                <a:solidFill>
                  <a:srgbClr val="010F07"/>
                </a:solidFill>
              </a:rPr>
              <a:t>If the health or safety of either humans or animals must not be compromised, </a:t>
            </a:r>
          </a:p>
          <a:p>
            <a:r>
              <a:rPr lang="en-US" sz="4800" i="1" dirty="0" smtClean="0">
                <a:solidFill>
                  <a:srgbClr val="FD0303"/>
                </a:solidFill>
              </a:rPr>
              <a:t>… </a:t>
            </a:r>
            <a:r>
              <a:rPr lang="en-US" sz="4400" i="1" dirty="0" smtClean="0">
                <a:solidFill>
                  <a:srgbClr val="FD0303"/>
                </a:solidFill>
              </a:rPr>
              <a:t>Do Not Use Virtual Fencing</a:t>
            </a:r>
          </a:p>
        </p:txBody>
      </p:sp>
      <p:sp>
        <p:nvSpPr>
          <p:cNvPr id="921612" name="AutoShape 12"/>
          <p:cNvSpPr>
            <a:spLocks noChangeArrowheads="1"/>
          </p:cNvSpPr>
          <p:nvPr/>
        </p:nvSpPr>
        <p:spPr bwMode="auto">
          <a:xfrm>
            <a:off x="381000" y="2057400"/>
            <a:ext cx="304800" cy="304800"/>
          </a:xfrm>
          <a:prstGeom prst="star5">
            <a:avLst/>
          </a:prstGeom>
          <a:solidFill>
            <a:srgbClr val="FD0303"/>
          </a:solidFill>
          <a:ln w="9525" algn="ctr">
            <a:solidFill>
              <a:srgbClr val="010F07"/>
            </a:solidFill>
            <a:miter lim="800000"/>
            <a:headEnd/>
            <a:tailEnd/>
          </a:ln>
          <a:effectLst/>
          <a:extLst/>
        </p:spPr>
        <p:txBody>
          <a:bodyPr wrap="none" anchor="ctr"/>
          <a:lstStyle/>
          <a:p>
            <a:pPr>
              <a:defRPr/>
            </a:pPr>
            <a:endParaRPr lang="en-US">
              <a:solidFill>
                <a:srgbClr val="010F07"/>
              </a:solidFill>
            </a:endParaRPr>
          </a:p>
        </p:txBody>
      </p:sp>
      <p:sp>
        <p:nvSpPr>
          <p:cNvPr id="2" name="AutoShape 2" descr="Image result for clip art KEY"/>
          <p:cNvSpPr>
            <a:spLocks noChangeAspect="1" noChangeArrowheads="1"/>
          </p:cNvSpPr>
          <p:nvPr/>
        </p:nvSpPr>
        <p:spPr bwMode="auto">
          <a:xfrm>
            <a:off x="0" y="-136525"/>
            <a:ext cx="1019175"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wgHBhQIBxQWFhUXGSAaFBgYGCIbHxwiJRofICEkICElHCgiKyMlIxsfITEiJykrLjIvGyAzOjcvQygtLi0BCgoKDg0OGxAQGy8kHyY3NCw1ODIsLCw0MjQ3LCwsNDcyLCwsLCw0LCwsLCwsNCwsLCw0NCwsLDQwLCw0NDQvLP/AABEIAM4A9QMBEQACEQEDEQH/xAAcAAEAAwEBAQEBAAAAAAAAAAAABQYHBAMCAQj/xABBEAABAwMCBAIJAgIIBQUAAAABAAIDBAURBjESIUFRE2EHFCIyQlJxgaGRsSMzFRZTY3KCovBDksHC0SQ0YnOy/8QAGwEBAAMBAQEBAAAAAAAAAAAAAAQFBgMCAQf/xAA1EQACAgECAwQKAgICAwEAAAAAAQIDBAUREiExQVFhcQYTIoGRscHR4fAUoTJCkvEjM1IW/9oADAMBAAIRAxEAPwDcUAQBAEAQBAEAQBAEAQBAEAQBAEAQBAEAQBAVXVWrxaqoWm0R+sVbhkRg4bG0/FK74R5bn75UfJyqsaHHa9l8/I9whKb2iViotVyuINTqmtlPeOF5ghaO3Ihx+rjlZTI9Ir7JcNEdl8X9ifDDilvJkPFafR/4wbBLDx9C2rPH9nCXP5XH+bq69pqX/D8H31eP05fEm4aO/wBlxPp2rfI3fwKp3iscOzZPfb5cyFKxfSOcXw5Ed13rr8P+jxZhp84Mtuk9V02oWOgkYYamP+dTvPtN8wdnMPRw5LVU3Qugp1vdMgyi4vZnhqfWMNprBa7ZG6pqiM+Ew4DB0dK88mj8nly5rxk5VWPDjtey/eh9hCU3tEr7v64XB3iV9cIP7umibgf53hzj9cBZu/0me+1UOXi/ovuTI4X/ANM/BT6rpHeJQ3FzyPgqIWPafqWhrh9l4q9Jp7/+StbeD++59lhLsZLWLWz3V7bTqiIU87ziJ7TxQzHsx3R3/wAHYPbOVo8PPoy471P3dqIdlUq37Rc1MOYQBAEAQBAEAQBAEAQBAEAQBAEAQBAEAQBAQmsr7/V3T8lexvHJyZCz5pHHhYP1OT5ArzOShFyl0XM+pbvZFDiDdJ2bx6ninq53jjPxzzO2aPIbDoGgrBzldq2XsunyX3+paLhx6yds+gGVuK/WhFRMeYhyfAi8mszhxHVzs5WyxMGnFjw1r39r95XWWym92WSTTFgkp/V30lOWfL4TMf8A5Uw5lTvGjKjT0ZuWis4b7UlG5xMcg6+HnJY/tjkeyrs/TKcuPtLaXf8AvU7VXyrfLoRNc198t8Oo9LPDamP2oXHlxDZ8Ug7HmCOhCymBlWabkuq3/Ho/o1+9CdbWrocUep6RCn0fYzU1hdLNI4GRwGXzzO2A68zyA6BcrJ3arl7L3dyX7/Z6SjRWSdBoy93iIVGpqqSHi5inpSGBg6B0mC5zts4wMjktXi6LiUJbx4n3vn/XQgTybJdux6Vega6hi8XTNbMHjmI6l3jRO8jy425+YE47LrfpOJctnBLxXL5HyN9ke0jIX0+p7fNabzEY5YzwTxE5LHYy1zHdj7zXBY/Jx79LyFKL8U+/wf1RYwnG+GzLH6O7zV11BLa7s7iqKV/hyO+dpGY3/wCZu/m1y3OJkxyKY2x7Srsg4ScWW1SDwEAQBAEAQBAEAQBAEAQBAEAQBAEAQBAEBQ/SE41OpbXb3DLeOWd31jjw37h0iqdbs4MKe3bsv7+253xo72I57TALl6SWCbBbS0xkaP7yR5bn7MYf+ZQPRqlKmdna3t8F+Ttmy9pI0RaUhBAEBlXrlv05rGvttXLHFG5zKiIPcGjMjTxgZPzN4uXzLKekOFOyyFlcW2909lv06fMn4liSabPS01tt1D6Q6SKlljlZBFLNhjw4ceWMbnBxkBxIz3K7ej2JOlTlZFpvZc1tyPOXYpbJM1FaUhBAZ9qyNlH6RaSeHeop5WSdj4ZY5pPmOIjPmqH0irUsTifVNfYlYj2s2KB6RtQ1mltTePbt5oWcf+RzwPw7H2Xj0ak5Y0ovsf0R9zVtNM/oBaEiBAEAQBAEAQBAEAQBAEAQBAEAQBAEAQBAUP0it9W1Fa7k84aJZID9ZY8t/Mf5VVrVTswp7dnP4P7HfGltYjlt1QLX6SIpJuTKunMIOP8AiRu42jPTLXP+pAVd6NXJ1Tq7U9/j/wBHbNj7SkaMtMQggCArl4k0b/SvBezQ+sEAATeF4hHwj2vaxz5DzQEvRWu20bvFoYYmEjGWMa3l9QNkB2IDznnipoHT1Dg1rRlznHAAG5JPIBAZtTVv9aNUvv8AFn1eNngUhPLjy7MkgGNiQGg9Q1ZL0jzYvbHi+nN/RfX4E/Dqf+bOe0adpNa3+rrqwZiiLIIXb5c3idJj6F4GfLyVroeO6cRcXWXP7f0cMqfFZ5Gqq4I4QBAEAQBAEAQBAEAQBAEAQBAEAQBAEAQEPq6xs1Hp+W2OPC5wzG/5HtPEx3fk4D7ZC+SSktn0HQz+Hw9U2p9quwMVVA4CUA4dFI3m2RnkfeadiCQsHfVdpWWpw6dnc13P97mWsZRvr2ZM2zXc1nZ6nrdjoy3k2qYwuhkHQu4QSx3cEY3OcLW4WpUZUVwPZ9z6/n3FfZTOt8ybfr7SLIvENdT48pAT+gOfwrA5EQ/0n2r1gHw5mU7gQ2rkjLIy/GWjBHFg7cRAGeS4RyaZWeqjJOXduenCSW7XIrmjbNQVml46m5wtfLODJO6VgLnuc4kkkjP0WH1TNv8A5k+Gb2T2Wz+xaUVR9Wt0S+k5pNMaoZYGucaWpa51M1xJ8F7BxOY0/I5p4gCeRacdVpNE1GWVW42f5R/tELJpVct10ZI+kqprBJQ2+3zyQOmqCHOjOHcLYnuI2I3xuFPz8l4+PK2PVffY5VQ45qLISbTENW7xL/U1FU0c+CeT+GMc8ljQ1v6grH3a9l2rhjtHyXP+9/6LGOJXHm+Z8Gvq9Syf0To7m33ZqoD+FC3rwHZ78cgG8h1I6StM0OyyatyVsuuz6vz8P7Od+SkuGBotitFHYbTHbLc3hjjGB3PUk+ZOST3K2RXHegCAIAgCAIAgCAIAgCAIAgCAIAgCAIAgCAICs6q0hBe6htyonmnq2DEczRnI+WRuzmeR26LjkY9eRB12LdHqE3B7orMtZqOzjw77QySDbxaP+K13mWcpB+hWVyfRuae9Ek13Pk/j/wBE6Gav9kRY1bpdlxFKInicnkz1Vwfn6cGVCs0rPhFub2iu+S2+Z1V9TfLr5FpkiirKbw6pgLXYyx4B8+Y5jkVUKUq5bxfPvRI2TXMiNQ3upt9dT26gia+SocWsdI7w4xgZwXYPtO2a3HP8Gy0vTVmyknPbb4/DuON93q0uRJWPTt8rdSw3nUDYoW04f4MUchkcXPbwlzncLRgN5AAdStbpmlxwlJqXE37ivuvdu3Ik9ZaXrr7WU1dbahsL6fj4eKLxA7jABz7QxgDz3U7JxoZFbrn0ZzhNwe6KzVXG66flEGsImNjcQ1tVES6Ek9Hh3tMz3OW891lM70fnUuPHfFt2dvu7ydVlqXKZ5087tBVwraLPqEjsVMQ5iAnaWMdG595o6cwFL0XV5Wv1F759j7/B+JzycdR9qJqTXNe0OYcg8wQtOQj9QBAEAQBAEAQBAEAQBAEAQBAEAQBAEAQBAEB4tqqd05p2vaXjdvEM/pugMxilvOqZqieprZooG1EscUdPwx+wx5aCX8Jec47hZvVdatxrnTWl06vxJlGMpx4mSNpsNstDjJQx4e735HEve76vcS78rLZOdfkv/wAst/l8CdCqEP8AFHxc73T0V1p7WOcs7vZb2aAS5x+wwPP6FKcWVlU7v9Y/PokfZWJSUe1nLeqMah1BS6ad/LcTUVB68EZGAO3E8tGRg4yrv0bxuKyVz/15L3/j5kXMnslE1ADAwFsiuCA8K6kp6+jfR1rQ+N4LXtOxB3QGZ2OlMHrek7mfEEB4Gl3Mvhe3LM+Yblp/wrD65jfxcqN1fLfn71+7lnjT44OLLJ6LqyWbTHqFU7ifSyPp3E7kMPsE/wCQtWyx7ldVGxdqTK6ceGTRb12PIQBAEAQBAEAQBAEAQBAEAQBAEAQBAEAQFW9JlyqrXo+Wahd4bnOZH4g+APkaxzvqA44PQ4K8WScYOSW+yPqW72KnJoiyCk4KRnhyjmyoaT4ofvx8eck55rAQ1nLjb6xzb8Oz4Fs8atx22JHTVpNksrKB7zI4cRe8jHE5zi5x/Vyi52U8q+Vu22/22PdVfBFRJIkNHE7kBuVE6nQz220r59R0GqqrOauWoEefhjbEREMeYDnefEtrnYn8fSXWuzZvz3W/9lZVPjv3Lhp8tj9KbvEHv0PsH/DP7Q/1NP2T0akv40l28X0R9zV7a8jRFoiGEAQGdVL2y+kmsMWzKeBj/wDFmRw/0kLK+k7XDWu3n9CdhdWd3oyGZrlK33TWOA+ojjB/KutJTWHXv3Ea/wD9jLurA5BAEAQBAEAQBAEAQBAEAQBAEAQBAEAQBAUPXWoW15k0nZWMmme3FQ5wzHAw9X93n4Wb9Ttzh5udViV8dnuXazpXVKx7I/LPQC12yOhD3ycDccTzlx/326BfnWRd66yVmyW/Yi4hHhikelxhqZ6F8NFJ4chaQx/DxcJ74K80yhGalNbrtXTc+yTa2RXtIaWk1XYXPutfWiRj5IKljJWBnE0lrsYizwkYPPuv0HHwMJxjbXWuezXL3lRO2zdxbLNryxOi0hE6ysy+hLJYGDctjGHM5d4+IY6nCmZNKvqlW+1bHOEuGSZAXGSWtpqbU+m8Pkh/iRtzjxY3DEkf1I2zs5oWK0vKeBlSru5J8n4Psfl9GWV8PWwUol+05qC3ajt4rbY/I2e08nMd1a9u4cOx+oW6TTW6KslV9BCaq1NQ6aofHqjxSO5Qwt5vld0DRvvjJ2C8znGEXKT2SPqTb2RRKV8unLDPeb2eKolcZZg3nl7sBkbfp7LAsHl2y1PNUa+nReXa/qWlcVRXuy6aBs01j0vFTVn852ZZ/wD7Hnid+meH7LeQgoRUY9FyKtvd7ssS9HwIAgCAIAgCAIAgCAIAgCAIAgCAIAgCAompNVVVyrX2HSbhxtPDU1O7Ye7WfNL5bN6+VdqGo14cN5c5Pov3sO1NLsfLoedmtNJZqP1WiHLOXOJy57ju5x3Lj3WBycqzJsdlj3fy8i1hCMFsiOdVV2prk+zaaPC1hxVVW7Y+7I/mk/Dfrte6Tojs2uvXs9i7/Pw+fl1i5GTt7Mep7R2LW9sh/o6jFNO1vsxVEsjmux08RgaSXDqQeeFY3+jtNl3GpNJ9Ul8u74M4xzJKO2xb9H2AacsoonPMkhc6SaQjHG9xy446DPIDsAr+EIwiox6LkRW23uybXo+Gb3ew3DSVe+4WKN01HI4ump2DL4XHmXxDq09Y9weY64pdV0iOWuOHKa/vz+5JoyHXyfQj4KWx6hqP6Vsc7op9nSQP8OT6SN67bPb0WcrzM/TX6uS5dz5r3P7MmOuq7mjuNFql3sOus3D5QRB2P8XD+cKZ/wDprdv/AFrfzf7/AGc/4S7yPeywaVn9euErpal/LjkcZZ3+TRv5YaAFCndn6pLhS5eHKK839zoo1ULcmtO6dr77co77qePwo4jxUlKTkh3SSXpx42b8Oe61OmaXDCjvvvJ9X9F4EG+92PwNAVqcAgCAIAgCAIAgCAIAgCAIAgCAIAgCAIDO9Q6irNTVD7Nph5jgaeGpq27+bID83QybDoqnU9Vrw47LnN9F9X4fM700Ox+B02u3UlpoW0VvYGRtHID9yepPUlYO66y6bsse7ZaxiorZEVH69rOqdb7I8x0rTw1FU3d3eOHz6F+w8+um0jROl2QvJfV/b4kLIyf9YGh2e1UNktrLda2CONgw1o/c9STuSeZWsIB2oAgCAICv3vRenr5N6xXwN8T+0YTG/wD5mkE/cr5KKktmtwnsRg9G1n4jmatLfl9akx9N8/lR/wCHj77+rj/xX2PfrJ97+JMWLSVhsD/EtUDGPO7zlzz9XuJd+VISSWyPBNr6AgCAIAgCAIAgCAIAgCAIAgCAIAgCA+XvbGwvkIAAySeQAQGaXe91euJ3UNnc6O3tJbNO3k6oI5FkZ3EfRz+uw5ZzSarq8cVerr5z+Xn9v1yaMd2c30JWmp6a30Ygp2tZGwYAHIAD/e6w05ztm5Se7ZaJKK2RC0VNWa9qTFSl0VuacSyjk6pI3ZGdxH0c/rsOq1+kaKqtrr17XYu7z8fl59K7IyeL2Y9DS6GjprfRto6JjWRsGGNaMABaUhnugCAIAgCAIAgCAIAgCAIAgCAIAgCAIAgCAIAgCAIAgPKrqYKOmdU1bmsY0Euc44AA3JKAzWvuFVr5+BxxW4HkDlr6rzd1EXYbu6+Wd1fWVRvTS959r7vz8iZj43F7UuhMOdTUFJxO4Y42N8mta0D9AAFjUp2T2W7b97bLHlFERarZU69eKiqDo7cDlrebX1Xmeoi8t3fttdJ0ZY+1tvOfy/Pj8CtyMnj9mPQ0uCGKnhbDTtDWtADWtGAANgAOQA7K/Ih9oAgCAIAgCAIAgCAIAgCAIAgCAIAgCAIAgCAIAgCAIDlulyo7RQPr7k8RxsGXOdsP/JOwA5k8kBnFW6s1xUtqrs10dE08UNM7k6U9HzDt1Ef6+eW1bW+HenHfPtfd5ePj8Cdj42/tTJmsq6a30bqqrcGRsGXE8gB/vospXXO2ahBbtk9tRW7I20WCp1pO2431jo6JpDoKd3J0xHMPlHRnVsfXc+e70rSY4i4585v+vBfcq78h2PZdDSWtDW8LeQGwVyRj9QBAEAQBAEAQBAEAQBAEAQBAEAQBAEAQBAEAQBAEAQEffbzQWC2uuF0fwsb9yT0DRuXHoAjewM+EFw1VcW3fUjSyJh4qWkOzOz5e8nYbN+uVj9X1vj3px3y7X3+C8PHt+dhj423tTJW6XKktNC6tr3BrG7nv2AHUnoFnaKLL5qutbtkyc1Fbs8NOabrNR1bL5qlhZE08VLSO6dpJu7+oZs365W+03S68OO/Wb6v6Lw+ZVXXux+BoatDgEAQBAEAQBAEAQBAEAQBAEAQBAEAQBAUnV2ran106e0rh1Vj+NKRllM09XdDIfhZ9zy5GHm51WJXxz9y7WdK6pWPZHVovVMl0e+z3oBlbCMvaOTZW7CSPu09R8J5dl0xcqvJqVlb5P+vA+Tg4S2ZbFIPAQBAEAQERqfUVBpq3euXAkknhjjaMvkd0axvUn8dV8lJRW7eyCW5R6KhuF5uAvuqceIOdPTg5ZTj/ALpO7z12wAFidW1l5DdVL2h39/4LPHxuH2pdTvvV3pLLRetVpO+GNaMue47NaOrj2VPi4tmTYq61z+XmSJ2Rgt2e2mNLVVfWMv8Aqxo8RvOmps5bB2c7o6Xz2b08t/p+nVYcNo85Pq+/8FVddKx8+helYHEIAgCAIAgCAIAgCAIAgCAIAgCAIAgCAr2vXXxmmJXaa/mjfAy/g+Lwxtx42z++F8e+3LqCraRjtLbGySxHMb/aLicuc74i878ed8r821CeRK+X8j/L96eBc0qCguDofd+s5uLWVNG7wqmE8VPKN2nqD3Y4cnN6he9O1CeHZxLnF9V3/kXUqxbdpZNG6nbfoHU1Y3wqqHlURdj0c3ux24P2X6FRfC+tWVvdMqJRcXsyxrqeQgCAgdWaoo9N0zfEBkmkPDTwM5vkd5dmjq48h+gPiyyNcXOb2SPqTb2RUrba6qouJvmonCSpIwwD3IG/JGP3duf3wuq6vPLfBDlD5+f2LSjHVfN9Tpvd4p7RAHSBz5HnhhiYMvkd2aP3OwUDDwrcuzgrXm+xHWy2Na3Z3aT0lO2uGoNUYfVY/hRjmymafhZ0Lz8T/sOW/wCgYWFViV8FfvfaypsslY92XRTDmEAQBAEAQBAEAQBAEAQBAEAQBAEAQBAZ3qDUdZqapfZtLvMcDTw1NY38shPV3d+w6dFVanqteHHZc5vovq/A700Ox+B3aL1NVNrf6talP/qWjMEuzalg+IdpB8TfuOSkYOdXl1ccOvau5/vaeLanXLZkTregZo6vOp7aQIpntbV0+ccbnHAkiH9p8zR7wyemVH1XToZdW/SS6P6Pw+R7oudcvAmmOD2Bwzz58xg/ovz1rZ7FuVzTV+tNh1FX12q3iGoJa2EOGQYB7vhYGXEuyXADOcdl+g6L6lYcfVvz8+3f96FTk8XrHxF80zqa3ampnzW4uBY4tkY9vA9p6ZaeYDh7QPY9wQLSMoyW8Xujg011Jlej4VvV2q4rEG0dG3xquX+TCD/qefhYOpP26443310Qdlj2SPUYuT2RWrPZpIKt92u7/Gq5BiSTo0fJGPhYP1O5WC1LVLMyW3SC6L6vx+Ra00KteJ9X29ttYZT07DNUSnEEDPeee57NG5ceQGVy0/T7MyzhjyS6vu/Pgerro1rn1JvR+k322Y3i+uEta8Yc4e7E35Ih0aOp3K3+Li141arrXL5+ZUzsc3uy2KSeAgCAIAgCAIAgCAIAgCAIAgCAIAgCA+XvbGwvkIAAySeQCAiLRerJq23yi2yNmjy6KQD9D54I2PUbICjR08uh7g2y1pzSSOxRzH4CTnwpD3+V3X9srrmkuTeTV719V9Sfi5G3sSJC+2iG8UghkJY9p4opG8nRvGzmny7dVncLMsxbVZD3rvRLsrVkdmcNutNyrK9t31ZK2adg4YWsGI4htxNb87sZLjtnA5BWWqa1LKXq6uUO3vf4ONGMoc5dSfVESjykpqeWZs8rGlzc8LiAS3O+D0zgL0pyScU3sz40upBWeOpveuGXLTPsRw+xV1B5smH9k1vxOHz59nz5A7bQcbIpqbse0X0Xd4+G/cVmVOEpeyWfV+rX22YWexNE1a8Za0n2Ih88p6NG4bueitsrKqxq/WWPZfPyOEK5TeyIWx2Vts4qmpeZqiXnPO/3nnsOzR0aOQWA1DUbMyfFLkl0Xd+fEtqaVWuXU+LzeX01Uy12pnjVcv8ALiB5NHV8h+Fg79dh5ddN0uzMl3QXV/RePyPN16rXiWTSOlI7GXV1c7xquUfxpiOnyMHwsHbruemN7j49dFarrWyRVTm5PdllXY8hAEAQBAEAQBAEAQBAEAQBAEAQBAEB5VNRDSU7qmqcGsaC57nHAAAyST2CAzW43Cq17JwM4oraDtza+q+vUReW7v2z2r6yqN6qec+1935JePjcftS6H5cbdV2msbfNKta2aNobJD7rJ4x8B7OHwu6bHltT6Rq8sefBc94vt7n3+Xf8fORkY6kt49SQ1FrLTV50eGyxmoNTmNlJtIZBu0jdhYeZf05EbjO1ndCEHZJ7R67laotvZdTy0xSXCgscVNd5PElaMF37AnqQOXF1wvzbNsqsvlOmO0X++7fuLqqMoxSk+ZKKKewgK7RR1WvK+SjonOioYXllTKOT5nDeNnVrRn2nbnOB1Wx0fRowSvu5vql3ePn8vPpXZGS37MSWvuoBbHt0lohjBMxoD3Afw6Vvd3d53DOp5nzus3OqxK+OfuXayNXVKx7I8rJZ6ezwFsZc+R54ppXnL5HdS4/sNgvz/MzbcuzjsfkuxFtXVGtbI5rrdKp9cLLp9okqnjPP3IW/PIeg7N3JU3S9Jnly4pcoL+/Bfc535CrWy6lr0jpWl03TufxGWolPFUTv96Q/9GjYNHID9VvKqoVQUILZIqpScnuywL2fAgCAIAgCAIAgCAIAgCAIAgCAIAgCAID5kjZLGY5QCCMEEZBB3BHZAZjcqR+ga4A5Nuldhjt/VXk+67+6cdj8J5HcZzus6R69O6le12rv/PzJmNkcPsy6E+CCMhYosjgp7Nbaa6PukETRNIAHvxzIH7Z643wM7LvLKtlUqpSfCui/f1HlVxUuJLmd64HoIAgKTPLVVOrJG6LlMTnN8OvmaAYx8uOhmbzGRtnn1Wnwc63Bxd7uj/wXb5+Ef1EG2qNs/Z9/73los1ppLNR+q0QwM8T3E5c9x3c47lx7lUGTlWZNjsse7+XkS4QjBbIj7hcq65XM6f0vh0//ABpiMspmnq7oXn4Wfc8grbSdHeS1bbyh8/x4/A4ZGSoezHqXfTGnKHTVB6tR5c5x4pZXnL5HdXOPX6bBbeMYwSjFbJFY23zZML0fAgCAIAgCAIAgCAIAgCAIAgCAIAgCAIAgCA8aulgraV1LVtD2PBa9rhkEHcFAZ0zS+q7RUm0WIxOpd4Z53EuhbnnGWjm8j4TyGORKpMrQqL7/AFrbW/VLtf71JMMqUI8J+WSur47lPYb3wuqIMEyMHsyMd7jsfC7G7D9RkLO6zpkcSalB+zL4r8fvnMxr3Ytn1JStrKegpHVVa4MY0Zc47D/fZVFdc7JKEFu2SJSUVuyBoNT1D69jLtTPp4aj/wBnLJj+Jjo4fA47tDsZH2zc5mhW49CtT3f+y7vLv8SNXlRnLhPCsr6vVFQ622FxZTtPDUVQ692Q9z3fsP0XCumGHFW3ref+sfrLw8O09yk7Hwx6dr+xYrXbqS1ULaK3sDGNGAB+57k9SVX3XTum7LHu2dYxUVsiLkq67UdxdZdMnHAeGqqsZbF3az5pfIcm9fK/0nRXbtdevZ7F3/j5+RFyMnh9mPUvmnrFQadtooLY3DRzcTzc9x3c89XHutkkktkVpJr6AgCAIAgCAIAgCAIAgCAIAgCAIAgCAIAgCAIAgCAyWpnOib5VN1GcsqJHTw1IBPicv5Thzw9gADQORG2Fmtc02/IsjZVz7Nu7x8u/92m4t0YJqRK2DT1Vfqht/wBXN8OFnt01K/ZoHMST9C/qGnk3rzyrHTdLrw4b9Zvq/ovA43Xux+Bw6huD/SI826kHDbmOBklI9qoc08hFn3WAjm/c7DquGq6vHFXq6+c/l5/b9fqjHc+b6E7S00FHTNpqVoYxow1oGAAsLOcrJOUnu2WiSS2RCA1+sax1ssDzHTtPDU1Y/McPd3Qv2b+mdRpGi77XZC8l9X9viQcjJ/1gaHZbRQ2K2Mt1rYGRsGGgfkk9SdyTutaQDuQBAEAQBAEAQBAEAQBAEAQBAEAQBAEAQBAEAQBAEAQHLcW0PgCW5eHwMcHAyYw0jY5PIEdCgMv1tqOkvWqodP1FTF6lI3iHgyB3jPzjglcDlrc7N+Lv0Fbqt2RVjuVC59vgu/Y7URhKe0izMbHTwhjAGtaOQHIAD8ABfnbbk93zbLjkkQNFFWa8qjBQOdFb2nEs45OqCN2RHozo5/XYdVsNI0RV7XZC9rsXd5+Py8+ldkZO/sw6GlW+ipbbRMoqBjWRsGGNaMABaYhHQgCAIAgCAIAgCAIAgCAIAgCAIAgCAIAgCAIAgCAIAgCAy64U7NU6wqn3gCSGleIYIXDLA7ga573NzhxJdgZHIBZn0g1C2lxpqe263bXUm4lUZbykc+qrXZrbpSrkipYQPDJc1rGs4iPdyWgHkTkKhwcjItyq07Jde1t+fXvJVsIRg+R02nRWork1lr1RM11JGBl0ZIfU8gQ1/VrW7O6u/K2FGkY9N7uiufYuxeX7y7CvlkTlHhZplNBDS07aemaGsaAGtaMAAbAAdFaHA9EAQBAEAQBAEAQBAEAQBAEAQBAEAQBAEAQBAEAQBAEAQBAZ7rG011huM2pbMY3MkANVDI4ty5rcB7HBrsEgAEEYOMqs1LS681Ld7SXad6b3WQenmVvpKjY6cMhomuDpmBxfJLg5aw+yGtYSOeCTyUbTtEhiT9ZKXFLs5bJHu7Jdi2S2RryvCKEAQBAEAQBAEAQBAEAQBAEAQBAEAQBAEAQBAEAQBAEB/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3" name="Picture 7"/>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711839">
            <a:off x="2992595" y="463300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14326" y="6326862"/>
            <a:ext cx="1532792" cy="184666"/>
          </a:xfrm>
          <a:prstGeom prst="rect">
            <a:avLst/>
          </a:prstGeom>
        </p:spPr>
        <p:txBody>
          <a:bodyPr wrap="none">
            <a:spAutoFit/>
          </a:bodyPr>
          <a:lstStyle/>
          <a:p>
            <a:r>
              <a:rPr lang="en-US" sz="600" dirty="0">
                <a:solidFill>
                  <a:srgbClr val="04080C"/>
                </a:solidFill>
              </a:rPr>
              <a:t>http://happyimages.net/tag/clip-art-key</a:t>
            </a:r>
          </a:p>
        </p:txBody>
      </p:sp>
    </p:spTree>
    <p:extLst>
      <p:ext uri="{BB962C8B-B14F-4D97-AF65-F5344CB8AC3E}">
        <p14:creationId xmlns:p14="http://schemas.microsoft.com/office/powerpoint/2010/main" val="21806719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2" descr="When did you start seeing the invisible fence002"/>
          <p:cNvPicPr>
            <a:picLocks noGrp="1" noChangeAspect="1" noChangeArrowheads="1"/>
          </p:cNvPicPr>
          <p:nvPr>
            <p:ph sz="half"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692" t="2563" r="2884" b="15384"/>
          <a:stretch>
            <a:fillRect/>
          </a:stretch>
        </p:blipFill>
        <p:spPr>
          <a:xfrm>
            <a:off x="609600" y="990600"/>
            <a:ext cx="70866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4259" name="Text Box 3"/>
          <p:cNvSpPr txBox="1">
            <a:spLocks noChangeArrowheads="1"/>
          </p:cNvSpPr>
          <p:nvPr/>
        </p:nvSpPr>
        <p:spPr bwMode="auto">
          <a:xfrm>
            <a:off x="4876800" y="6477000"/>
            <a:ext cx="2898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solidFill>
                  <a:srgbClr val="000000"/>
                </a:solidFill>
              </a:rPr>
              <a:t>Source:  Australian Readers Digest 2006</a:t>
            </a:r>
          </a:p>
        </p:txBody>
      </p:sp>
      <p:sp>
        <p:nvSpPr>
          <p:cNvPr id="864261" name="Rectangle 5"/>
          <p:cNvSpPr>
            <a:spLocks noChangeArrowheads="1"/>
          </p:cNvSpPr>
          <p:nvPr/>
        </p:nvSpPr>
        <p:spPr bwMode="auto">
          <a:xfrm>
            <a:off x="3505200" y="1219200"/>
            <a:ext cx="5638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FFFFFF"/>
              </a:solidFill>
            </a:endParaRPr>
          </a:p>
        </p:txBody>
      </p:sp>
      <p:sp>
        <p:nvSpPr>
          <p:cNvPr id="864262" name="Line 6"/>
          <p:cNvSpPr>
            <a:spLocks noChangeShapeType="1"/>
          </p:cNvSpPr>
          <p:nvPr/>
        </p:nvSpPr>
        <p:spPr bwMode="auto">
          <a:xfrm>
            <a:off x="6821488" y="4837113"/>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63" name="Line 7"/>
          <p:cNvSpPr>
            <a:spLocks noChangeShapeType="1"/>
          </p:cNvSpPr>
          <p:nvPr/>
        </p:nvSpPr>
        <p:spPr bwMode="auto">
          <a:xfrm>
            <a:off x="6821488" y="4837113"/>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64" name="Line 8"/>
          <p:cNvSpPr>
            <a:spLocks noChangeShapeType="1"/>
          </p:cNvSpPr>
          <p:nvPr/>
        </p:nvSpPr>
        <p:spPr bwMode="auto">
          <a:xfrm>
            <a:off x="6821488" y="4837113"/>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65" name="Line 9"/>
          <p:cNvSpPr>
            <a:spLocks noChangeShapeType="1"/>
          </p:cNvSpPr>
          <p:nvPr/>
        </p:nvSpPr>
        <p:spPr bwMode="auto">
          <a:xfrm>
            <a:off x="6821488" y="4837113"/>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66" name="Line 10"/>
          <p:cNvSpPr>
            <a:spLocks noChangeShapeType="1"/>
          </p:cNvSpPr>
          <p:nvPr/>
        </p:nvSpPr>
        <p:spPr bwMode="auto">
          <a:xfrm>
            <a:off x="6821488" y="4837113"/>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67" name="Line 11"/>
          <p:cNvSpPr>
            <a:spLocks noChangeShapeType="1"/>
          </p:cNvSpPr>
          <p:nvPr/>
        </p:nvSpPr>
        <p:spPr bwMode="auto">
          <a:xfrm>
            <a:off x="6821488" y="4837113"/>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68" name="Line 12"/>
          <p:cNvSpPr>
            <a:spLocks noChangeShapeType="1"/>
          </p:cNvSpPr>
          <p:nvPr/>
        </p:nvSpPr>
        <p:spPr bwMode="auto">
          <a:xfrm>
            <a:off x="6821488" y="4837113"/>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69" name="Line 13"/>
          <p:cNvSpPr>
            <a:spLocks noChangeShapeType="1"/>
          </p:cNvSpPr>
          <p:nvPr/>
        </p:nvSpPr>
        <p:spPr bwMode="auto">
          <a:xfrm>
            <a:off x="6821488" y="4837113"/>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0" name="Line 14"/>
          <p:cNvSpPr>
            <a:spLocks noChangeShapeType="1"/>
          </p:cNvSpPr>
          <p:nvPr/>
        </p:nvSpPr>
        <p:spPr bwMode="auto">
          <a:xfrm>
            <a:off x="6821488" y="4837113"/>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1" name="Line 15"/>
          <p:cNvSpPr>
            <a:spLocks noChangeShapeType="1"/>
          </p:cNvSpPr>
          <p:nvPr/>
        </p:nvSpPr>
        <p:spPr bwMode="auto">
          <a:xfrm>
            <a:off x="5778500" y="4999038"/>
            <a:ext cx="1588"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2" name="Line 16"/>
          <p:cNvSpPr>
            <a:spLocks noChangeShapeType="1"/>
          </p:cNvSpPr>
          <p:nvPr/>
        </p:nvSpPr>
        <p:spPr bwMode="auto">
          <a:xfrm flipH="1">
            <a:off x="7827963" y="2597150"/>
            <a:ext cx="3175" cy="31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3" name="Line 17"/>
          <p:cNvSpPr>
            <a:spLocks noChangeShapeType="1"/>
          </p:cNvSpPr>
          <p:nvPr/>
        </p:nvSpPr>
        <p:spPr bwMode="auto">
          <a:xfrm>
            <a:off x="7827963" y="2600325"/>
            <a:ext cx="1587"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4" name="Line 18"/>
          <p:cNvSpPr>
            <a:spLocks noChangeShapeType="1"/>
          </p:cNvSpPr>
          <p:nvPr/>
        </p:nvSpPr>
        <p:spPr bwMode="auto">
          <a:xfrm flipH="1">
            <a:off x="7810500" y="2608263"/>
            <a:ext cx="1588"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5" name="Line 19"/>
          <p:cNvSpPr>
            <a:spLocks noChangeShapeType="1"/>
          </p:cNvSpPr>
          <p:nvPr/>
        </p:nvSpPr>
        <p:spPr bwMode="auto">
          <a:xfrm flipH="1">
            <a:off x="7781925" y="2627313"/>
            <a:ext cx="31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6" name="Line 20"/>
          <p:cNvSpPr>
            <a:spLocks noChangeShapeType="1"/>
          </p:cNvSpPr>
          <p:nvPr/>
        </p:nvSpPr>
        <p:spPr bwMode="auto">
          <a:xfrm flipH="1">
            <a:off x="7780338" y="2628900"/>
            <a:ext cx="1587" cy="31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7" name="Line 21"/>
          <p:cNvSpPr>
            <a:spLocks noChangeShapeType="1"/>
          </p:cNvSpPr>
          <p:nvPr/>
        </p:nvSpPr>
        <p:spPr bwMode="auto">
          <a:xfrm>
            <a:off x="6640513" y="5964238"/>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8" name="Line 22"/>
          <p:cNvSpPr>
            <a:spLocks noChangeShapeType="1"/>
          </p:cNvSpPr>
          <p:nvPr/>
        </p:nvSpPr>
        <p:spPr bwMode="auto">
          <a:xfrm>
            <a:off x="6640513" y="5964238"/>
            <a:ext cx="1587"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79" name="Line 23"/>
          <p:cNvSpPr>
            <a:spLocks noChangeShapeType="1"/>
          </p:cNvSpPr>
          <p:nvPr/>
        </p:nvSpPr>
        <p:spPr bwMode="auto">
          <a:xfrm>
            <a:off x="6642100" y="6021388"/>
            <a:ext cx="1588"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80" name="Line 24"/>
          <p:cNvSpPr>
            <a:spLocks noChangeShapeType="1"/>
          </p:cNvSpPr>
          <p:nvPr/>
        </p:nvSpPr>
        <p:spPr bwMode="auto">
          <a:xfrm>
            <a:off x="6642100" y="6021388"/>
            <a:ext cx="1588"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FFFF"/>
              </a:solidFill>
            </a:endParaRPr>
          </a:p>
        </p:txBody>
      </p:sp>
      <p:sp>
        <p:nvSpPr>
          <p:cNvPr id="864281" name="Rectangle 25"/>
          <p:cNvSpPr>
            <a:spLocks noChangeArrowheads="1"/>
          </p:cNvSpPr>
          <p:nvPr/>
        </p:nvSpPr>
        <p:spPr bwMode="auto">
          <a:xfrm>
            <a:off x="5791200" y="5867400"/>
            <a:ext cx="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AU" dirty="0">
              <a:solidFill>
                <a:srgbClr val="FFFFFF"/>
              </a:solidFill>
            </a:endParaRPr>
          </a:p>
        </p:txBody>
      </p:sp>
      <p:sp>
        <p:nvSpPr>
          <p:cNvPr id="864282" name="Rectangle 26"/>
          <p:cNvSpPr>
            <a:spLocks noChangeArrowheads="1"/>
          </p:cNvSpPr>
          <p:nvPr/>
        </p:nvSpPr>
        <p:spPr bwMode="auto">
          <a:xfrm>
            <a:off x="381000" y="852488"/>
            <a:ext cx="8610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AU" b="1" dirty="0">
                <a:solidFill>
                  <a:srgbClr val="FFFF00"/>
                </a:solidFill>
                <a:effectLst>
                  <a:outerShdw blurRad="38100" dist="38100" dir="2700000" algn="tl">
                    <a:srgbClr val="000000"/>
                  </a:outerShdw>
                </a:effectLst>
              </a:rPr>
              <a:t>                                                            </a:t>
            </a:r>
            <a:endParaRPr lang="en-AU" sz="2400" b="1" dirty="0">
              <a:solidFill>
                <a:srgbClr val="FF9900"/>
              </a:solidFill>
              <a:effectLst>
                <a:outerShdw blurRad="38100" dist="38100" dir="2700000" algn="tl">
                  <a:srgbClr val="000000"/>
                </a:outerShdw>
              </a:effectLst>
            </a:endParaRPr>
          </a:p>
        </p:txBody>
      </p:sp>
      <p:grpSp>
        <p:nvGrpSpPr>
          <p:cNvPr id="864283" name="Group 27"/>
          <p:cNvGrpSpPr>
            <a:grpSpLocks/>
          </p:cNvGrpSpPr>
          <p:nvPr/>
        </p:nvGrpSpPr>
        <p:grpSpPr bwMode="auto">
          <a:xfrm>
            <a:off x="8077200" y="6396038"/>
            <a:ext cx="1066800" cy="461962"/>
            <a:chOff x="3216" y="4027"/>
            <a:chExt cx="672" cy="291"/>
          </a:xfrm>
        </p:grpSpPr>
        <p:grpSp>
          <p:nvGrpSpPr>
            <p:cNvPr id="864284" name="Group 28"/>
            <p:cNvGrpSpPr>
              <a:grpSpLocks/>
            </p:cNvGrpSpPr>
            <p:nvPr/>
          </p:nvGrpSpPr>
          <p:grpSpPr bwMode="auto">
            <a:xfrm>
              <a:off x="3216" y="4027"/>
              <a:ext cx="263" cy="291"/>
              <a:chOff x="288" y="3840"/>
              <a:chExt cx="282" cy="384"/>
            </a:xfrm>
          </p:grpSpPr>
          <p:pic>
            <p:nvPicPr>
              <p:cNvPr id="864285" name="Picture 29"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extLst>
                <a:ext uri="{909E8E84-426E-40DD-AFC4-6F175D3DCCD1}">
                  <a14:hiddenFill xmlns:a14="http://schemas.microsoft.com/office/drawing/2010/main">
                    <a:solidFill>
                      <a:srgbClr val="FFFFFF"/>
                    </a:solidFill>
                  </a14:hiddenFill>
                </a:ext>
              </a:extLst>
            </p:spPr>
          </p:pic>
          <p:pic>
            <p:nvPicPr>
              <p:cNvPr id="864286" name="Picture 30"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864287" name="Text Box 31"/>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dirty="0">
                  <a:solidFill>
                    <a:srgbClr val="FFFFFF"/>
                  </a:solidFill>
                  <a:latin typeface="Comic Sans MS" pitchFamily="66" charset="0"/>
                </a:rPr>
                <a:t>JER</a:t>
              </a:r>
            </a:p>
          </p:txBody>
        </p:sp>
      </p:grpSp>
      <p:sp>
        <p:nvSpPr>
          <p:cNvPr id="864289" name="Text Box 33"/>
          <p:cNvSpPr txBox="1">
            <a:spLocks noChangeArrowheads="1"/>
          </p:cNvSpPr>
          <p:nvPr/>
        </p:nvSpPr>
        <p:spPr bwMode="auto">
          <a:xfrm>
            <a:off x="1371600" y="5957888"/>
            <a:ext cx="556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solidFill>
                  <a:srgbClr val="000000"/>
                </a:solidFill>
              </a:rPr>
              <a:t>“When did you start seeing the invisible fence?”</a:t>
            </a:r>
          </a:p>
        </p:txBody>
      </p:sp>
      <p:sp>
        <p:nvSpPr>
          <p:cNvPr id="2" name="TextBox 1"/>
          <p:cNvSpPr txBox="1"/>
          <p:nvPr/>
        </p:nvSpPr>
        <p:spPr>
          <a:xfrm>
            <a:off x="0" y="58813"/>
            <a:ext cx="9144000" cy="954107"/>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QUESTIONS YET TO BE ANSWERED WHEN USING </a:t>
            </a:r>
          </a:p>
          <a:p>
            <a:pPr algn="ctr"/>
            <a:r>
              <a:rPr lang="en-US" sz="2800" b="1" dirty="0" smtClean="0">
                <a:solidFill>
                  <a:srgbClr val="FFFF00"/>
                </a:solidFill>
                <a:effectLst>
                  <a:outerShdw blurRad="38100" dist="38100" dir="2700000" algn="tl">
                    <a:srgbClr val="000000">
                      <a:alpha val="43137"/>
                    </a:srgbClr>
                  </a:outerShdw>
                </a:effectLst>
              </a:rPr>
              <a:t>VIRTUAL FENCING</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72046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0" y="-68580"/>
            <a:ext cx="9144000" cy="1295400"/>
          </a:xfrm>
        </p:spPr>
        <p:txBody>
          <a:bodyPr/>
          <a:lstStyle/>
          <a:p>
            <a:r>
              <a:rPr lang="en-US" b="1" dirty="0">
                <a:solidFill>
                  <a:srgbClr val="FFFF00"/>
                </a:solidFill>
              </a:rPr>
              <a:t>APPLYING SENSORY CUES</a:t>
            </a:r>
            <a:endParaRPr lang="en-US" sz="5400" b="1" dirty="0">
              <a:solidFill>
                <a:srgbClr val="FFFF00"/>
              </a:solidFill>
            </a:endParaRPr>
          </a:p>
        </p:txBody>
      </p:sp>
      <p:graphicFrame>
        <p:nvGraphicFramePr>
          <p:cNvPr id="519171" name="Object 3"/>
          <p:cNvGraphicFramePr>
            <a:graphicFrameLocks noChangeAspect="1"/>
          </p:cNvGraphicFramePr>
          <p:nvPr/>
        </p:nvGraphicFramePr>
        <p:xfrm>
          <a:off x="1676400" y="1905000"/>
          <a:ext cx="1555750" cy="4724400"/>
        </p:xfrm>
        <a:graphic>
          <a:graphicData uri="http://schemas.openxmlformats.org/presentationml/2006/ole">
            <mc:AlternateContent xmlns:mc="http://schemas.openxmlformats.org/markup-compatibility/2006">
              <mc:Choice xmlns:v="urn:schemas-microsoft-com:vml" Requires="v">
                <p:oleObj spid="_x0000_s18831" name="Clip" r:id="rId4" imgW="1295640" imgH="3934080" progId="MS_ClipArt_Gallery.2">
                  <p:embed/>
                </p:oleObj>
              </mc:Choice>
              <mc:Fallback>
                <p:oleObj name="Clip" r:id="rId4" imgW="1295640" imgH="393408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905000"/>
                        <a:ext cx="1555750"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9172" name="Object 4"/>
          <p:cNvGraphicFramePr>
            <a:graphicFrameLocks noChangeAspect="1"/>
          </p:cNvGraphicFramePr>
          <p:nvPr/>
        </p:nvGraphicFramePr>
        <p:xfrm>
          <a:off x="3962400" y="3810000"/>
          <a:ext cx="673100" cy="1219200"/>
        </p:xfrm>
        <a:graphic>
          <a:graphicData uri="http://schemas.openxmlformats.org/presentationml/2006/ole">
            <mc:AlternateContent xmlns:mc="http://schemas.openxmlformats.org/markup-compatibility/2006">
              <mc:Choice xmlns:v="urn:schemas-microsoft-com:vml" Requires="v">
                <p:oleObj spid="_x0000_s18832" name="Clip" r:id="rId6" imgW="1263600" imgH="2286000" progId="MS_ClipArt_Gallery.2">
                  <p:embed/>
                </p:oleObj>
              </mc:Choice>
              <mc:Fallback>
                <p:oleObj name="Clip" r:id="rId6" imgW="1263600" imgH="228600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3810000"/>
                        <a:ext cx="6731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9173" name="Object 5"/>
          <p:cNvGraphicFramePr>
            <a:graphicFrameLocks noChangeAspect="1"/>
          </p:cNvGraphicFramePr>
          <p:nvPr/>
        </p:nvGraphicFramePr>
        <p:xfrm>
          <a:off x="5181600" y="762000"/>
          <a:ext cx="1752600" cy="3538538"/>
        </p:xfrm>
        <a:graphic>
          <a:graphicData uri="http://schemas.openxmlformats.org/presentationml/2006/ole">
            <mc:AlternateContent xmlns:mc="http://schemas.openxmlformats.org/markup-compatibility/2006">
              <mc:Choice xmlns:v="urn:schemas-microsoft-com:vml" Requires="v">
                <p:oleObj spid="_x0000_s18833" name="Clip" r:id="rId8" imgW="2286720" imgH="2246040" progId="MS_ClipArt_Gallery.2">
                  <p:embed/>
                </p:oleObj>
              </mc:Choice>
              <mc:Fallback>
                <p:oleObj name="Clip" r:id="rId8" imgW="2286720" imgH="2246040"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l="45454" t="-33913" r="-10164"/>
                      <a:stretch>
                        <a:fillRect/>
                      </a:stretch>
                    </p:blipFill>
                    <p:spPr bwMode="auto">
                      <a:xfrm>
                        <a:off x="5181600" y="762000"/>
                        <a:ext cx="1752600" cy="3538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9174" name="Object 6"/>
          <p:cNvGraphicFramePr>
            <a:graphicFrameLocks noChangeAspect="1"/>
          </p:cNvGraphicFramePr>
          <p:nvPr/>
        </p:nvGraphicFramePr>
        <p:xfrm>
          <a:off x="7162800" y="914400"/>
          <a:ext cx="1555750" cy="1905000"/>
        </p:xfrm>
        <a:graphic>
          <a:graphicData uri="http://schemas.openxmlformats.org/presentationml/2006/ole">
            <mc:AlternateContent xmlns:mc="http://schemas.openxmlformats.org/markup-compatibility/2006">
              <mc:Choice xmlns:v="urn:schemas-microsoft-com:vml" Requires="v">
                <p:oleObj spid="_x0000_s18834" name="Clip" r:id="rId10" imgW="1865520" imgH="2286000" progId="MS_ClipArt_Gallery.2">
                  <p:embed/>
                </p:oleObj>
              </mc:Choice>
              <mc:Fallback>
                <p:oleObj name="Clip" r:id="rId10" imgW="1865520" imgH="2286000" progId="MS_ClipArt_Gallery.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914400"/>
                        <a:ext cx="155575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9175" name="Text Box 7"/>
          <p:cNvSpPr txBox="1">
            <a:spLocks noChangeArrowheads="1"/>
          </p:cNvSpPr>
          <p:nvPr/>
        </p:nvSpPr>
        <p:spPr bwMode="auto">
          <a:xfrm>
            <a:off x="5029200" y="4495800"/>
            <a:ext cx="509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FF"/>
                </a:solidFill>
              </a:rPr>
              <a:t>IF</a:t>
            </a:r>
          </a:p>
        </p:txBody>
      </p:sp>
      <p:sp>
        <p:nvSpPr>
          <p:cNvPr id="519176" name="Text Box 8"/>
          <p:cNvSpPr txBox="1">
            <a:spLocks noChangeArrowheads="1"/>
          </p:cNvSpPr>
          <p:nvPr/>
        </p:nvSpPr>
        <p:spPr bwMode="auto">
          <a:xfrm>
            <a:off x="6324600" y="3429000"/>
            <a:ext cx="2582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FFFFFF"/>
                </a:solidFill>
              </a:rPr>
              <a:t>ONE RESPONSE</a:t>
            </a:r>
          </a:p>
        </p:txBody>
      </p:sp>
      <p:graphicFrame>
        <p:nvGraphicFramePr>
          <p:cNvPr id="519177" name="Object 9"/>
          <p:cNvGraphicFramePr>
            <a:graphicFrameLocks noChangeAspect="1"/>
          </p:cNvGraphicFramePr>
          <p:nvPr/>
        </p:nvGraphicFramePr>
        <p:xfrm>
          <a:off x="6858000" y="2743200"/>
          <a:ext cx="336550" cy="609600"/>
        </p:xfrm>
        <a:graphic>
          <a:graphicData uri="http://schemas.openxmlformats.org/presentationml/2006/ole">
            <mc:AlternateContent xmlns:mc="http://schemas.openxmlformats.org/markup-compatibility/2006">
              <mc:Choice xmlns:v="urn:schemas-microsoft-com:vml" Requires="v">
                <p:oleObj spid="_x0000_s18835" name="Clip" r:id="rId12" imgW="1263600" imgH="2286000" progId="MS_ClipArt_Gallery.2">
                  <p:embed/>
                </p:oleObj>
              </mc:Choice>
              <mc:Fallback>
                <p:oleObj name="Clip" r:id="rId12" imgW="1263600" imgH="228600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743200"/>
                        <a:ext cx="33655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 name="Group 9"/>
          <p:cNvGrpSpPr>
            <a:grpSpLocks/>
          </p:cNvGrpSpPr>
          <p:nvPr/>
        </p:nvGrpSpPr>
        <p:grpSpPr bwMode="auto">
          <a:xfrm>
            <a:off x="8077200" y="6396038"/>
            <a:ext cx="1066800" cy="461962"/>
            <a:chOff x="3216" y="4027"/>
            <a:chExt cx="672" cy="291"/>
          </a:xfrm>
        </p:grpSpPr>
        <p:grpSp>
          <p:nvGrpSpPr>
            <p:cNvPr id="11" name="Group 10"/>
            <p:cNvGrpSpPr>
              <a:grpSpLocks/>
            </p:cNvGrpSpPr>
            <p:nvPr/>
          </p:nvGrpSpPr>
          <p:grpSpPr bwMode="auto">
            <a:xfrm>
              <a:off x="3216" y="4027"/>
              <a:ext cx="263" cy="291"/>
              <a:chOff x="288" y="3840"/>
              <a:chExt cx="282" cy="384"/>
            </a:xfrm>
          </p:grpSpPr>
          <p:pic>
            <p:nvPicPr>
              <p:cNvPr id="13" name="Picture 6" descr="ARS Logo">
                <a:hlinkClick r:id="rId13"/>
              </p:cNvPr>
              <p:cNvPicPr>
                <a:picLocks noChangeAspect="1" noChangeArrowheads="1"/>
              </p:cNvPicPr>
              <p:nvPr/>
            </p:nvPicPr>
            <p:blipFill>
              <a:blip r:embed="rId14" cstate="print"/>
              <a:srcRect/>
              <a:stretch>
                <a:fillRect/>
              </a:stretch>
            </p:blipFill>
            <p:spPr bwMode="auto">
              <a:xfrm>
                <a:off x="288" y="4032"/>
                <a:ext cx="282" cy="192"/>
              </a:xfrm>
              <a:prstGeom prst="rect">
                <a:avLst/>
              </a:prstGeom>
              <a:noFill/>
              <a:ln w="9525">
                <a:noFill/>
                <a:miter lim="800000"/>
                <a:headEnd/>
                <a:tailEnd/>
              </a:ln>
            </p:spPr>
          </p:pic>
          <p:pic>
            <p:nvPicPr>
              <p:cNvPr id="14" name="Picture 7" descr="USDA Logo">
                <a:hlinkClick r:id="rId15"/>
              </p:cNvPr>
              <p:cNvPicPr>
                <a:picLocks noChangeAspect="1" noChangeArrowheads="1"/>
              </p:cNvPicPr>
              <p:nvPr/>
            </p:nvPicPr>
            <p:blipFill>
              <a:blip r:embed="rId16" cstate="print"/>
              <a:srcRect/>
              <a:stretch>
                <a:fillRect/>
              </a:stretch>
            </p:blipFill>
            <p:spPr bwMode="auto">
              <a:xfrm>
                <a:off x="288" y="3840"/>
                <a:ext cx="282" cy="192"/>
              </a:xfrm>
              <a:prstGeom prst="rect">
                <a:avLst/>
              </a:prstGeom>
              <a:noFill/>
              <a:ln w="9525">
                <a:noFill/>
                <a:miter lim="800000"/>
                <a:headEnd/>
                <a:tailEnd/>
              </a:ln>
            </p:spPr>
          </p:pic>
        </p:grpSp>
        <p:sp>
          <p:nvSpPr>
            <p:cNvPr id="12"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extLst>
      <p:ext uri="{BB962C8B-B14F-4D97-AF65-F5344CB8AC3E}">
        <p14:creationId xmlns:p14="http://schemas.microsoft.com/office/powerpoint/2010/main" val="209265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95300" y="9525"/>
            <a:ext cx="8839200" cy="1143000"/>
          </a:xfrm>
        </p:spPr>
        <p:txBody>
          <a:bodyPr/>
          <a:lstStyle/>
          <a:p>
            <a:pPr eaLnBrk="1" hangingPunct="1"/>
            <a:r>
              <a:rPr lang="en-US" sz="3600" b="1" cap="all" dirty="0" smtClean="0">
                <a:solidFill>
                  <a:srgbClr val="FFFF00"/>
                </a:solidFill>
                <a:effectLst>
                  <a:outerShdw blurRad="38100" dist="38100" dir="2700000" algn="tl">
                    <a:srgbClr val="000000">
                      <a:alpha val="43137"/>
                    </a:srgbClr>
                  </a:outerShdw>
                </a:effectLst>
              </a:rPr>
              <a:t>How Much Cue To Apply?</a:t>
            </a:r>
            <a:br>
              <a:rPr lang="en-US" sz="3600" b="1" cap="all" dirty="0" smtClean="0">
                <a:solidFill>
                  <a:srgbClr val="FFFF00"/>
                </a:solidFill>
                <a:effectLst>
                  <a:outerShdw blurRad="38100" dist="38100" dir="2700000" algn="tl">
                    <a:srgbClr val="000000">
                      <a:alpha val="43137"/>
                    </a:srgbClr>
                  </a:outerShdw>
                </a:effectLst>
              </a:rPr>
            </a:br>
            <a:r>
              <a:rPr lang="en-US" sz="3600" cap="all" dirty="0" smtClean="0">
                <a:solidFill>
                  <a:srgbClr val="000000"/>
                </a:solidFill>
                <a:effectLst/>
              </a:rPr>
              <a:t>	</a:t>
            </a:r>
          </a:p>
        </p:txBody>
      </p:sp>
      <p:sp>
        <p:nvSpPr>
          <p:cNvPr id="37891" name="WordArt 3"/>
          <p:cNvSpPr>
            <a:spLocks noChangeArrowheads="1" noChangeShapeType="1" noTextEdit="1"/>
          </p:cNvSpPr>
          <p:nvPr/>
        </p:nvSpPr>
        <p:spPr bwMode="auto">
          <a:xfrm rot="1945653">
            <a:off x="152400" y="4419600"/>
            <a:ext cx="3228975" cy="304800"/>
          </a:xfrm>
          <a:prstGeom prst="rect">
            <a:avLst/>
          </a:prstGeom>
        </p:spPr>
        <p:txBody>
          <a:bodyPr spcFirstLastPara="1" wrap="none" fromWordArt="1">
            <a:prstTxWarp prst="textArchUp">
              <a:avLst>
                <a:gd name="adj" fmla="val 10800000"/>
              </a:avLst>
            </a:prstTxWarp>
          </a:bodyPr>
          <a:lstStyle/>
          <a:p>
            <a:pPr algn="ctr"/>
            <a:r>
              <a:rPr lang="en-US" sz="2000" kern="10">
                <a:ln w="9525">
                  <a:solidFill>
                    <a:srgbClr val="000000"/>
                  </a:solidFill>
                  <a:round/>
                  <a:headEnd/>
                  <a:tailEnd/>
                </a:ln>
                <a:solidFill>
                  <a:srgbClr val="000000"/>
                </a:solidFill>
                <a:latin typeface="Arial"/>
                <a:cs typeface="Arial"/>
              </a:rPr>
              <a:t>ONLY AS A LAST RESORT</a:t>
            </a:r>
          </a:p>
        </p:txBody>
      </p:sp>
      <p:pic>
        <p:nvPicPr>
          <p:cNvPr id="37892" name="Picture 4" descr="Training Collar"/>
          <p:cNvPicPr>
            <a:picLocks noGrp="1" noChangeAspect="1" noChangeArrowheads="1"/>
          </p:cNvPicPr>
          <p:nvPr>
            <p:ph idx="1"/>
          </p:nvPr>
        </p:nvPicPr>
        <p:blipFill>
          <a:blip r:embed="rId3">
            <a:clrChange>
              <a:clrFrom>
                <a:srgbClr val="F7F6FC"/>
              </a:clrFrom>
              <a:clrTo>
                <a:srgbClr val="F7F6FC">
                  <a:alpha val="0"/>
                </a:srgbClr>
              </a:clrTo>
            </a:clrChange>
            <a:lum bright="-54000"/>
            <a:extLst>
              <a:ext uri="{28A0092B-C50C-407E-A947-70E740481C1C}">
                <a14:useLocalDpi xmlns:a14="http://schemas.microsoft.com/office/drawing/2010/main" val="0"/>
              </a:ext>
            </a:extLst>
          </a:blip>
          <a:srcRect/>
          <a:stretch>
            <a:fillRect/>
          </a:stretch>
        </p:blipFill>
        <p:spPr>
          <a:xfrm>
            <a:off x="3733800" y="1600200"/>
            <a:ext cx="4535488"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p:cNvSpPr>
            <a:spLocks noChangeArrowheads="1"/>
          </p:cNvSpPr>
          <p:nvPr/>
        </p:nvSpPr>
        <p:spPr bwMode="auto">
          <a:xfrm>
            <a:off x="5105400" y="1065213"/>
            <a:ext cx="38766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000000"/>
                </a:solidFill>
              </a:rPr>
              <a:t>“Maybe that 200-volt, 50-amp training collar wasn’t such a good idea after all.</a:t>
            </a:r>
          </a:p>
        </p:txBody>
      </p:sp>
      <p:sp>
        <p:nvSpPr>
          <p:cNvPr id="37894" name="Rectangle 6"/>
          <p:cNvSpPr>
            <a:spLocks noChangeArrowheads="1"/>
          </p:cNvSpPr>
          <p:nvPr/>
        </p:nvSpPr>
        <p:spPr bwMode="auto">
          <a:xfrm>
            <a:off x="3886200" y="6430963"/>
            <a:ext cx="37163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000000"/>
                </a:solidFill>
              </a:rPr>
              <a:t>The Varmint Hunter Magazine, January 1997, p. 112</a:t>
            </a:r>
          </a:p>
        </p:txBody>
      </p:sp>
      <p:sp>
        <p:nvSpPr>
          <p:cNvPr id="37895" name="WordArt 7"/>
          <p:cNvSpPr>
            <a:spLocks noChangeArrowheads="1" noChangeShapeType="1" noTextEdit="1"/>
          </p:cNvSpPr>
          <p:nvPr/>
        </p:nvSpPr>
        <p:spPr bwMode="auto">
          <a:xfrm rot="2418992">
            <a:off x="0" y="3429000"/>
            <a:ext cx="3795713" cy="88106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solidFill>
                  <a:srgbClr val="FF0000">
                    <a:alpha val="87057"/>
                  </a:srgbClr>
                </a:solidFill>
                <a:latin typeface="Impact"/>
              </a:rPr>
              <a:t>SHOCK</a:t>
            </a:r>
          </a:p>
        </p:txBody>
      </p:sp>
      <p:grpSp>
        <p:nvGrpSpPr>
          <p:cNvPr id="37896" name="Group 8"/>
          <p:cNvGrpSpPr>
            <a:grpSpLocks/>
          </p:cNvGrpSpPr>
          <p:nvPr/>
        </p:nvGrpSpPr>
        <p:grpSpPr bwMode="auto">
          <a:xfrm>
            <a:off x="8077200" y="6396038"/>
            <a:ext cx="1066800" cy="461962"/>
            <a:chOff x="3216" y="4027"/>
            <a:chExt cx="672" cy="291"/>
          </a:xfrm>
        </p:grpSpPr>
        <p:grpSp>
          <p:nvGrpSpPr>
            <p:cNvPr id="37897" name="Group 9"/>
            <p:cNvGrpSpPr>
              <a:grpSpLocks/>
            </p:cNvGrpSpPr>
            <p:nvPr/>
          </p:nvGrpSpPr>
          <p:grpSpPr bwMode="auto">
            <a:xfrm>
              <a:off x="3216" y="4027"/>
              <a:ext cx="263" cy="291"/>
              <a:chOff x="288" y="3840"/>
              <a:chExt cx="282" cy="384"/>
            </a:xfrm>
          </p:grpSpPr>
          <p:pic>
            <p:nvPicPr>
              <p:cNvPr id="37899" name="Picture 10"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1"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8" name="Text Box 12"/>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latin typeface="Comic Sans MS" pitchFamily="66" charset="0"/>
                </a:rPr>
                <a:t>JER</a:t>
              </a:r>
            </a:p>
          </p:txBody>
        </p:sp>
      </p:grpSp>
    </p:spTree>
    <p:extLst>
      <p:ext uri="{BB962C8B-B14F-4D97-AF65-F5344CB8AC3E}">
        <p14:creationId xmlns:p14="http://schemas.microsoft.com/office/powerpoint/2010/main" val="27083396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82" y="1570351"/>
            <a:ext cx="9144000" cy="4644477"/>
          </a:xfrm>
          <a:prstGeom prst="rect">
            <a:avLst/>
          </a:prstGeom>
        </p:spPr>
        <p:txBody>
          <a:bodyPr wrap="square">
            <a:spAutoFit/>
          </a:bodyPr>
          <a:lstStyle/>
          <a:p>
            <a:pPr marL="342900" lvl="0" indent="-342900" eaLnBrk="1" hangingPunct="1">
              <a:lnSpc>
                <a:spcPct val="115000"/>
              </a:lnSpc>
              <a:spcBef>
                <a:spcPct val="20000"/>
              </a:spcBef>
              <a:buClr>
                <a:srgbClr val="009999"/>
              </a:buClr>
              <a:buSzPct val="65000"/>
              <a:buFont typeface="Wingdings" pitchFamily="2" charset="2"/>
              <a:buChar char="n"/>
            </a:pPr>
            <a:r>
              <a:rPr lang="en-US" kern="0" dirty="0">
                <a:solidFill>
                  <a:srgbClr val="04080C"/>
                </a:solidFill>
                <a:latin typeface="Tahoma"/>
              </a:rPr>
              <a:t>VIRTUAL FENCING CAN SUCCESSFULLY CONTROL OR MOVE  </a:t>
            </a:r>
            <a:r>
              <a:rPr lang="en-US" kern="0" dirty="0" smtClean="0">
                <a:solidFill>
                  <a:srgbClr val="04080C"/>
                </a:solidFill>
                <a:latin typeface="Tahoma"/>
              </a:rPr>
              <a:t>FREE-RANGING 	CATTLE.</a:t>
            </a:r>
            <a:endParaRPr lang="en-US" kern="0" dirty="0">
              <a:solidFill>
                <a:srgbClr val="04080C"/>
              </a:solidFill>
              <a:latin typeface="Tahoma"/>
            </a:endParaRPr>
          </a:p>
          <a:p>
            <a:pPr marL="342900" lvl="0" indent="-342900" eaLnBrk="1" hangingPunct="1">
              <a:lnSpc>
                <a:spcPct val="115000"/>
              </a:lnSpc>
              <a:spcBef>
                <a:spcPct val="20000"/>
              </a:spcBef>
              <a:buClr>
                <a:srgbClr val="009999"/>
              </a:buClr>
              <a:buSzPct val="65000"/>
              <a:buFont typeface="Wingdings" pitchFamily="2" charset="2"/>
              <a:buChar char="n"/>
            </a:pPr>
            <a:endParaRPr lang="en-US" kern="0" dirty="0">
              <a:solidFill>
                <a:srgbClr val="04080C"/>
              </a:solidFill>
              <a:latin typeface="Tahoma"/>
            </a:endParaRPr>
          </a:p>
          <a:p>
            <a:pPr marL="342900" lvl="0" indent="-342900" eaLnBrk="1" hangingPunct="1">
              <a:lnSpc>
                <a:spcPct val="115000"/>
              </a:lnSpc>
              <a:spcBef>
                <a:spcPct val="20000"/>
              </a:spcBef>
              <a:buClr>
                <a:srgbClr val="009999"/>
              </a:buClr>
              <a:buSzPct val="65000"/>
              <a:buFont typeface="Wingdings" pitchFamily="2" charset="2"/>
              <a:buChar char="n"/>
            </a:pPr>
            <a:r>
              <a:rPr lang="en-US" kern="0" dirty="0">
                <a:solidFill>
                  <a:srgbClr val="04080C"/>
                </a:solidFill>
                <a:latin typeface="Tahoma"/>
              </a:rPr>
              <a:t>GPS WILL BE AN ESSENTIAL PART OF MOST FUTURE </a:t>
            </a:r>
            <a:r>
              <a:rPr lang="en-US" kern="0" dirty="0" smtClean="0">
                <a:solidFill>
                  <a:srgbClr val="04080C"/>
                </a:solidFill>
                <a:latin typeface="Tahoma"/>
              </a:rPr>
              <a:t>VIRTUAL FENCING </a:t>
            </a:r>
            <a:r>
              <a:rPr lang="en-US" kern="0" dirty="0">
                <a:solidFill>
                  <a:srgbClr val="04080C"/>
                </a:solidFill>
                <a:latin typeface="Tahoma"/>
              </a:rPr>
              <a:t>SYSTEMS.</a:t>
            </a:r>
          </a:p>
          <a:p>
            <a:pPr marL="342900" lvl="0" indent="-342900" eaLnBrk="1" hangingPunct="1">
              <a:lnSpc>
                <a:spcPct val="115000"/>
              </a:lnSpc>
              <a:spcBef>
                <a:spcPct val="20000"/>
              </a:spcBef>
              <a:buClr>
                <a:srgbClr val="009999"/>
              </a:buClr>
              <a:buSzPct val="65000"/>
            </a:pPr>
            <a:endParaRPr lang="en-US" kern="0" dirty="0">
              <a:solidFill>
                <a:srgbClr val="04080C"/>
              </a:solidFill>
              <a:latin typeface="Tahoma"/>
            </a:endParaRPr>
          </a:p>
          <a:p>
            <a:pPr marL="342900" lvl="0" indent="-342900" eaLnBrk="1" hangingPunct="1">
              <a:lnSpc>
                <a:spcPct val="115000"/>
              </a:lnSpc>
              <a:spcBef>
                <a:spcPct val="20000"/>
              </a:spcBef>
              <a:buClr>
                <a:srgbClr val="009999"/>
              </a:buClr>
              <a:buSzPct val="65000"/>
              <a:buFont typeface="Wingdings" pitchFamily="2" charset="2"/>
              <a:buChar char="n"/>
            </a:pPr>
            <a:r>
              <a:rPr lang="en-US" kern="0" dirty="0">
                <a:solidFill>
                  <a:srgbClr val="04080C"/>
                </a:solidFill>
                <a:latin typeface="Tahoma"/>
              </a:rPr>
              <a:t>MELDING ANIMAL BEHAVIOR AND ELECTRONICS TO </a:t>
            </a:r>
            <a:r>
              <a:rPr lang="en-US" kern="0" dirty="0" smtClean="0">
                <a:solidFill>
                  <a:srgbClr val="04080C"/>
                </a:solidFill>
                <a:latin typeface="Tahoma"/>
              </a:rPr>
              <a:t>ACCOMPLISH MANAGEMENT 	GOALS </a:t>
            </a:r>
            <a:r>
              <a:rPr lang="en-US" kern="0" dirty="0">
                <a:solidFill>
                  <a:srgbClr val="04080C"/>
                </a:solidFill>
                <a:latin typeface="Tahoma"/>
              </a:rPr>
              <a:t>REQUIRE </a:t>
            </a:r>
            <a:r>
              <a:rPr lang="en-US" kern="0" dirty="0" smtClean="0">
                <a:solidFill>
                  <a:srgbClr val="04080C"/>
                </a:solidFill>
                <a:latin typeface="Tahoma"/>
              </a:rPr>
              <a:t>MULTIDISCIPLINARY TEAMS</a:t>
            </a:r>
            <a:r>
              <a:rPr lang="en-US" kern="0" dirty="0">
                <a:solidFill>
                  <a:srgbClr val="04080C"/>
                </a:solidFill>
                <a:latin typeface="Tahoma"/>
              </a:rPr>
              <a:t>.</a:t>
            </a:r>
          </a:p>
          <a:p>
            <a:pPr marL="342900" lvl="0" indent="-342900" eaLnBrk="1" hangingPunct="1">
              <a:lnSpc>
                <a:spcPct val="115000"/>
              </a:lnSpc>
              <a:spcBef>
                <a:spcPct val="20000"/>
              </a:spcBef>
              <a:buClr>
                <a:srgbClr val="009999"/>
              </a:buClr>
              <a:buSzPct val="65000"/>
            </a:pPr>
            <a:endParaRPr lang="en-US" kern="0" dirty="0">
              <a:solidFill>
                <a:srgbClr val="04080C"/>
              </a:solidFill>
              <a:latin typeface="Tahoma"/>
            </a:endParaRPr>
          </a:p>
          <a:p>
            <a:pPr marL="342900" lvl="0" indent="-342900" eaLnBrk="1" hangingPunct="1">
              <a:lnSpc>
                <a:spcPct val="115000"/>
              </a:lnSpc>
              <a:spcBef>
                <a:spcPct val="20000"/>
              </a:spcBef>
              <a:buClr>
                <a:srgbClr val="009999"/>
              </a:buClr>
              <a:buSzPct val="65000"/>
              <a:buFont typeface="Wingdings" pitchFamily="2" charset="2"/>
              <a:buChar char="n"/>
            </a:pPr>
            <a:r>
              <a:rPr lang="en-US" kern="0" dirty="0">
                <a:solidFill>
                  <a:srgbClr val="04080C"/>
                </a:solidFill>
                <a:latin typeface="Tahoma"/>
              </a:rPr>
              <a:t>SUPPLYING CONSISTENT POWER TO </a:t>
            </a:r>
            <a:r>
              <a:rPr lang="en-US" kern="0" dirty="0" smtClean="0">
                <a:solidFill>
                  <a:srgbClr val="04080C"/>
                </a:solidFill>
                <a:latin typeface="Tahoma"/>
              </a:rPr>
              <a:t>ELECTRONICS REMAINS </a:t>
            </a:r>
            <a:r>
              <a:rPr lang="en-US" kern="0" dirty="0">
                <a:solidFill>
                  <a:srgbClr val="04080C"/>
                </a:solidFill>
                <a:latin typeface="Tahoma"/>
              </a:rPr>
              <a:t>A MAJOR </a:t>
            </a:r>
            <a:r>
              <a:rPr lang="en-US" kern="0" dirty="0" smtClean="0">
                <a:solidFill>
                  <a:srgbClr val="04080C"/>
                </a:solidFill>
                <a:latin typeface="Tahoma"/>
              </a:rPr>
              <a:t>CHALLENGE 	WHEN </a:t>
            </a:r>
            <a:r>
              <a:rPr lang="en-US" kern="0" dirty="0">
                <a:solidFill>
                  <a:srgbClr val="04080C"/>
                </a:solidFill>
                <a:latin typeface="Tahoma"/>
              </a:rPr>
              <a:t>INSTRUMENTING FREE-RANGING ANIMALS.</a:t>
            </a:r>
          </a:p>
          <a:p>
            <a:pPr marL="342900" lvl="0" indent="-342900" eaLnBrk="1" hangingPunct="1">
              <a:lnSpc>
                <a:spcPct val="115000"/>
              </a:lnSpc>
              <a:spcBef>
                <a:spcPct val="20000"/>
              </a:spcBef>
              <a:buClr>
                <a:srgbClr val="009999"/>
              </a:buClr>
              <a:buSzPct val="65000"/>
            </a:pPr>
            <a:endParaRPr lang="en-US" kern="0" dirty="0">
              <a:solidFill>
                <a:srgbClr val="04080C"/>
              </a:solidFill>
              <a:latin typeface="Tahoma"/>
            </a:endParaRPr>
          </a:p>
          <a:p>
            <a:pPr marL="342900" lvl="0" indent="-342900" eaLnBrk="1" hangingPunct="1">
              <a:lnSpc>
                <a:spcPct val="115000"/>
              </a:lnSpc>
              <a:spcBef>
                <a:spcPct val="20000"/>
              </a:spcBef>
              <a:buClr>
                <a:srgbClr val="009999"/>
              </a:buClr>
              <a:buSzPct val="65000"/>
              <a:buFont typeface="Wingdings" pitchFamily="2" charset="2"/>
              <a:buChar char="n"/>
            </a:pPr>
            <a:r>
              <a:rPr lang="en-US" kern="0" dirty="0">
                <a:solidFill>
                  <a:srgbClr val="04080C"/>
                </a:solidFill>
                <a:latin typeface="Tahoma"/>
              </a:rPr>
              <a:t>SIZE OF VIRTUAL FENCING DEVICES, THEIR PLACEMENT ON THE </a:t>
            </a:r>
            <a:r>
              <a:rPr lang="en-US" kern="0" dirty="0" smtClean="0">
                <a:solidFill>
                  <a:srgbClr val="04080C"/>
                </a:solidFill>
                <a:latin typeface="Tahoma"/>
              </a:rPr>
              <a:t>ANIMAL AND 	THEIR </a:t>
            </a:r>
            <a:r>
              <a:rPr lang="en-US" kern="0" dirty="0">
                <a:solidFill>
                  <a:srgbClr val="04080C"/>
                </a:solidFill>
                <a:latin typeface="Tahoma"/>
              </a:rPr>
              <a:t>CUE REPERTOIRE HAVE YET TO BE OPTIMIZED.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6416" y="6397821"/>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428" y="76200"/>
            <a:ext cx="6815137"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7777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7924800" cy="1600200"/>
          </a:xfrm>
        </p:spPr>
        <p:txBody>
          <a:bodyPr/>
          <a:lstStyle/>
          <a:p>
            <a:pPr eaLnBrk="1" hangingPunct="1"/>
            <a:r>
              <a:rPr lang="en-US" sz="3600" cap="all" dirty="0" smtClean="0">
                <a:solidFill>
                  <a:srgbClr val="000000"/>
                </a:solidFill>
                <a:effectLst/>
              </a:rPr>
              <a:t>How                      Is Cuing?</a:t>
            </a:r>
          </a:p>
        </p:txBody>
      </p:sp>
      <p:graphicFrame>
        <p:nvGraphicFramePr>
          <p:cNvPr id="38915" name="Object 3"/>
          <p:cNvGraphicFramePr>
            <a:graphicFrameLocks noChangeAspect="1"/>
          </p:cNvGraphicFramePr>
          <p:nvPr>
            <p:extLst>
              <p:ext uri="{D42A27DB-BD31-4B8C-83A1-F6EECF244321}">
                <p14:modId xmlns:p14="http://schemas.microsoft.com/office/powerpoint/2010/main" val="2338976433"/>
              </p:ext>
            </p:extLst>
          </p:nvPr>
        </p:nvGraphicFramePr>
        <p:xfrm>
          <a:off x="-152400" y="1664455"/>
          <a:ext cx="9067800" cy="5424487"/>
        </p:xfrm>
        <a:graphic>
          <a:graphicData uri="http://schemas.openxmlformats.org/presentationml/2006/ole">
            <mc:AlternateContent xmlns:mc="http://schemas.openxmlformats.org/markup-compatibility/2006">
              <mc:Choice xmlns:v="urn:schemas-microsoft-com:vml" Requires="v">
                <p:oleObj spid="_x0000_s15493" name="Chart" r:id="rId4" imgW="6477000" imgH="3800517" progId="Excel.Chart.8">
                  <p:embed followColorScheme="full"/>
                </p:oleObj>
              </mc:Choice>
              <mc:Fallback>
                <p:oleObj name="Chart" r:id="rId4" imgW="6477000" imgH="3800517" progId="Excel.Chart.8">
                  <p:embed followColorScheme="full"/>
                  <p:pic>
                    <p:nvPicPr>
                      <p:cNvPr id="0" name=""/>
                      <p:cNvPicPr>
                        <a:picLocks noChangeAspect="1" noChangeArrowheads="1"/>
                      </p:cNvPicPr>
                      <p:nvPr/>
                    </p:nvPicPr>
                    <p:blipFill>
                      <a:blip r:embed="rId5"/>
                      <a:srcRect/>
                      <a:stretch>
                        <a:fillRect/>
                      </a:stretch>
                    </p:blipFill>
                    <p:spPr bwMode="auto">
                      <a:xfrm>
                        <a:off x="-152400" y="1664455"/>
                        <a:ext cx="9067800" cy="542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6" name="WordArt 4"/>
          <p:cNvSpPr>
            <a:spLocks noChangeArrowheads="1" noChangeShapeType="1" noTextEdit="1"/>
          </p:cNvSpPr>
          <p:nvPr/>
        </p:nvSpPr>
        <p:spPr bwMode="auto">
          <a:xfrm>
            <a:off x="2971800" y="533400"/>
            <a:ext cx="2085975" cy="569913"/>
          </a:xfrm>
          <a:prstGeom prst="rect">
            <a:avLst/>
          </a:prstGeom>
        </p:spPr>
        <p:txBody>
          <a:bodyPr wrap="none" fromWordArt="1">
            <a:prstTxWarp prst="textDoubleWave1">
              <a:avLst>
                <a:gd name="adj1" fmla="val 6500"/>
                <a:gd name="adj2" fmla="val 0"/>
              </a:avLst>
            </a:prstTxWarp>
          </a:bodyPr>
          <a:lstStyle/>
          <a:p>
            <a:pPr algn="ctr"/>
            <a:r>
              <a:rPr lang="en-US" sz="3200" kern="10">
                <a:ln w="9525">
                  <a:solidFill>
                    <a:srgbClr val="000000"/>
                  </a:solidFill>
                  <a:round/>
                  <a:headEnd/>
                  <a:tailEnd/>
                </a:ln>
                <a:solidFill>
                  <a:srgbClr val="FF0000"/>
                </a:solidFill>
                <a:effectLst>
                  <a:outerShdw dist="563972" dir="14049741" sx="125000" sy="125000" algn="tl" rotWithShape="0">
                    <a:srgbClr val="C7DFD3"/>
                  </a:outerShdw>
                </a:effectLst>
                <a:latin typeface="Tahoma"/>
                <a:cs typeface="Tahoma"/>
              </a:rPr>
              <a:t>STRESSFUL</a:t>
            </a:r>
          </a:p>
        </p:txBody>
      </p:sp>
      <p:grpSp>
        <p:nvGrpSpPr>
          <p:cNvPr id="38917" name="Group 5"/>
          <p:cNvGrpSpPr>
            <a:grpSpLocks/>
          </p:cNvGrpSpPr>
          <p:nvPr/>
        </p:nvGrpSpPr>
        <p:grpSpPr bwMode="auto">
          <a:xfrm>
            <a:off x="8077200" y="6396038"/>
            <a:ext cx="1066800" cy="461962"/>
            <a:chOff x="3216" y="4027"/>
            <a:chExt cx="672" cy="291"/>
          </a:xfrm>
        </p:grpSpPr>
        <p:grpSp>
          <p:nvGrpSpPr>
            <p:cNvPr id="38918" name="Group 6"/>
            <p:cNvGrpSpPr>
              <a:grpSpLocks/>
            </p:cNvGrpSpPr>
            <p:nvPr/>
          </p:nvGrpSpPr>
          <p:grpSpPr bwMode="auto">
            <a:xfrm>
              <a:off x="3216" y="4027"/>
              <a:ext cx="263" cy="291"/>
              <a:chOff x="288" y="3840"/>
              <a:chExt cx="282" cy="384"/>
            </a:xfrm>
          </p:grpSpPr>
          <p:pic>
            <p:nvPicPr>
              <p:cNvPr id="38920" name="Picture 7" descr="ARS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8" descr="USDA Log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9" name="Text Box 9"/>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latin typeface="Comic Sans MS" pitchFamily="66" charset="0"/>
                </a:rPr>
                <a:t>JER</a:t>
              </a:r>
            </a:p>
          </p:txBody>
        </p:sp>
      </p:grpSp>
    </p:spTree>
    <p:extLst>
      <p:ext uri="{BB962C8B-B14F-4D97-AF65-F5344CB8AC3E}">
        <p14:creationId xmlns:p14="http://schemas.microsoft.com/office/powerpoint/2010/main" val="82610040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0"/>
            <a:ext cx="8229600" cy="838200"/>
          </a:xfrm>
        </p:spPr>
        <p:txBody>
          <a:bodyPr/>
          <a:lstStyle/>
          <a:p>
            <a:pPr eaLnBrk="1" hangingPunct="1"/>
            <a:r>
              <a:rPr lang="en-US" sz="3600" b="1" cap="all" dirty="0" smtClean="0">
                <a:solidFill>
                  <a:srgbClr val="FFFF00"/>
                </a:solidFill>
                <a:effectLst>
                  <a:outerShdw blurRad="38100" dist="38100" dir="2700000" algn="tl">
                    <a:srgbClr val="000000">
                      <a:alpha val="43137"/>
                    </a:srgbClr>
                  </a:outerShdw>
                </a:effectLst>
              </a:rPr>
              <a:t>When To Apply Cues?</a:t>
            </a:r>
          </a:p>
        </p:txBody>
      </p:sp>
      <p:sp>
        <p:nvSpPr>
          <p:cNvPr id="39939" name="Rectangle 3"/>
          <p:cNvSpPr>
            <a:spLocks noGrp="1" noChangeArrowheads="1"/>
          </p:cNvSpPr>
          <p:nvPr>
            <p:ph type="body" sz="half" idx="1"/>
          </p:nvPr>
        </p:nvSpPr>
        <p:spPr>
          <a:xfrm>
            <a:off x="695325" y="685800"/>
            <a:ext cx="8458200" cy="533400"/>
          </a:xfrm>
        </p:spPr>
        <p:txBody>
          <a:bodyPr/>
          <a:lstStyle/>
          <a:p>
            <a:pPr eaLnBrk="1" hangingPunct="1">
              <a:buFont typeface="Wingdings" pitchFamily="2" charset="2"/>
              <a:buNone/>
            </a:pPr>
            <a:r>
              <a:rPr lang="en-US" sz="2800" dirty="0" smtClean="0">
                <a:solidFill>
                  <a:srgbClr val="FFFF00"/>
                </a:solidFill>
                <a:effectLst/>
              </a:rPr>
              <a:t>            Only when an animal is moving</a:t>
            </a:r>
          </a:p>
          <a:p>
            <a:pPr eaLnBrk="1" hangingPunct="1">
              <a:buFont typeface="Wingdings" pitchFamily="2" charset="2"/>
              <a:buNone/>
            </a:pPr>
            <a:endParaRPr lang="en-US" sz="2800" dirty="0" smtClean="0">
              <a:solidFill>
                <a:srgbClr val="000000"/>
              </a:solidFill>
              <a:effectLst/>
            </a:endParaRPr>
          </a:p>
        </p:txBody>
      </p:sp>
      <p:sp>
        <p:nvSpPr>
          <p:cNvPr id="39941" name="Rectangle 5"/>
          <p:cNvSpPr>
            <a:spLocks noChangeArrowheads="1"/>
          </p:cNvSpPr>
          <p:nvPr/>
        </p:nvSpPr>
        <p:spPr bwMode="auto">
          <a:xfrm>
            <a:off x="192088" y="6459538"/>
            <a:ext cx="6781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000000"/>
                </a:solidFill>
              </a:rPr>
              <a:t>Source: Macaulay Land Use Institute 1999 Ann. Rep. p. 41.   http://www.mluri.sari.ac.uk/anrep99</a:t>
            </a:r>
          </a:p>
        </p:txBody>
      </p:sp>
      <p:grpSp>
        <p:nvGrpSpPr>
          <p:cNvPr id="39942" name="Group 6"/>
          <p:cNvGrpSpPr>
            <a:grpSpLocks/>
          </p:cNvGrpSpPr>
          <p:nvPr/>
        </p:nvGrpSpPr>
        <p:grpSpPr bwMode="auto">
          <a:xfrm>
            <a:off x="8077200" y="6396038"/>
            <a:ext cx="1066800" cy="461962"/>
            <a:chOff x="3216" y="4027"/>
            <a:chExt cx="672" cy="291"/>
          </a:xfrm>
        </p:grpSpPr>
        <p:grpSp>
          <p:nvGrpSpPr>
            <p:cNvPr id="39943" name="Group 7"/>
            <p:cNvGrpSpPr>
              <a:grpSpLocks/>
            </p:cNvGrpSpPr>
            <p:nvPr/>
          </p:nvGrpSpPr>
          <p:grpSpPr bwMode="auto">
            <a:xfrm>
              <a:off x="3216" y="4027"/>
              <a:ext cx="263" cy="291"/>
              <a:chOff x="288" y="3840"/>
              <a:chExt cx="282" cy="384"/>
            </a:xfrm>
          </p:grpSpPr>
          <p:pic>
            <p:nvPicPr>
              <p:cNvPr id="39945" name="Picture 8"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9"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4" name="Text Box 10"/>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solidFill>
                    <a:srgbClr val="FFFFFF"/>
                  </a:solidFill>
                  <a:latin typeface="Comic Sans MS" pitchFamily="66" charset="0"/>
                </a:rPr>
                <a:t>JER</a:t>
              </a:r>
            </a:p>
          </p:txBody>
        </p:sp>
      </p:grpSp>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384" y="1406515"/>
            <a:ext cx="7376799" cy="489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2427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791"/>
            <a:ext cx="9144000" cy="1015663"/>
          </a:xfrm>
          <a:prstGeom prst="rect">
            <a:avLst/>
          </a:prstGeom>
        </p:spPr>
        <p:txBody>
          <a:bodyPr wrap="square">
            <a:spAutoFit/>
          </a:bodyPr>
          <a:lstStyle/>
          <a:p>
            <a:pPr algn="ctr"/>
            <a:r>
              <a:rPr lang="en-US" sz="6000" b="1" cap="all" dirty="0" smtClean="0">
                <a:solidFill>
                  <a:srgbClr val="FFFF00"/>
                </a:solidFill>
                <a:effectLst>
                  <a:outerShdw blurRad="38100" dist="38100" dir="2700000" algn="tl">
                    <a:srgbClr val="000000">
                      <a:alpha val="43137"/>
                    </a:srgbClr>
                  </a:outerShdw>
                </a:effectLst>
                <a:latin typeface="+mj-lt"/>
                <a:cs typeface="Tahoma" pitchFamily="34" charset="0"/>
              </a:rPr>
              <a:t>power</a:t>
            </a:r>
            <a:endParaRPr lang="en-US" sz="6000" dirty="0">
              <a:effectLst>
                <a:outerShdw blurRad="38100" dist="38100" dir="2700000" algn="tl">
                  <a:srgbClr val="000000">
                    <a:alpha val="43137"/>
                  </a:srgbClr>
                </a:outerShdw>
              </a:effectLst>
              <a:latin typeface="+mj-lt"/>
            </a:endParaRPr>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64" r="11503"/>
          <a:stretch/>
        </p:blipFill>
        <p:spPr bwMode="auto">
          <a:xfrm>
            <a:off x="2079059" y="1090926"/>
            <a:ext cx="1979861" cy="201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0" y="3103880"/>
            <a:ext cx="3657600"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81576" y="1431330"/>
            <a:ext cx="696473" cy="369332"/>
          </a:xfrm>
          <a:prstGeom prst="rect">
            <a:avLst/>
          </a:prstGeom>
          <a:noFill/>
        </p:spPr>
        <p:txBody>
          <a:bodyPr wrap="none" rtlCol="0">
            <a:spAutoFit/>
          </a:bodyPr>
          <a:lstStyle/>
          <a:p>
            <a:r>
              <a:rPr lang="en-US" dirty="0"/>
              <a:t>S</a:t>
            </a:r>
            <a:r>
              <a:rPr lang="en-US" dirty="0" smtClean="0"/>
              <a:t>olar</a:t>
            </a:r>
            <a:endParaRPr lang="en-US" dirty="0"/>
          </a:p>
        </p:txBody>
      </p:sp>
      <p:sp>
        <p:nvSpPr>
          <p:cNvPr id="6" name="TextBox 5"/>
          <p:cNvSpPr txBox="1"/>
          <p:nvPr/>
        </p:nvSpPr>
        <p:spPr>
          <a:xfrm>
            <a:off x="2667000" y="5105400"/>
            <a:ext cx="859531" cy="369332"/>
          </a:xfrm>
          <a:prstGeom prst="rect">
            <a:avLst/>
          </a:prstGeom>
          <a:noFill/>
        </p:spPr>
        <p:txBody>
          <a:bodyPr wrap="none" rtlCol="0">
            <a:spAutoFit/>
          </a:bodyPr>
          <a:lstStyle/>
          <a:p>
            <a:r>
              <a:rPr lang="en-US" dirty="0">
                <a:solidFill>
                  <a:srgbClr val="04080C"/>
                </a:solidFill>
              </a:rPr>
              <a:t>K</a:t>
            </a:r>
            <a:r>
              <a:rPr lang="en-US" dirty="0" smtClean="0">
                <a:solidFill>
                  <a:srgbClr val="04080C"/>
                </a:solidFill>
              </a:rPr>
              <a:t>inetic</a:t>
            </a:r>
            <a:endParaRPr lang="en-US" dirty="0">
              <a:solidFill>
                <a:srgbClr val="04080C"/>
              </a:solidFill>
            </a:endParaRP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517" y="6381115"/>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799" y="1600199"/>
            <a:ext cx="4615072" cy="4151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411663" y="5905764"/>
            <a:ext cx="4572000" cy="261610"/>
          </a:xfrm>
          <a:prstGeom prst="rect">
            <a:avLst/>
          </a:prstGeom>
        </p:spPr>
        <p:txBody>
          <a:bodyPr>
            <a:spAutoFit/>
          </a:bodyPr>
          <a:lstStyle/>
          <a:p>
            <a:r>
              <a:rPr lang="en-US" sz="1100" dirty="0">
                <a:solidFill>
                  <a:srgbClr val="04080C"/>
                </a:solidFill>
              </a:rPr>
              <a:t>http://www.iccnexergy.com/battery-chemistry-comparison-chart/</a:t>
            </a:r>
          </a:p>
        </p:txBody>
      </p:sp>
      <p:sp>
        <p:nvSpPr>
          <p:cNvPr id="8" name="TextBox 7"/>
          <p:cNvSpPr txBox="1"/>
          <p:nvPr/>
        </p:nvSpPr>
        <p:spPr>
          <a:xfrm>
            <a:off x="401320" y="6494413"/>
            <a:ext cx="7599680" cy="338554"/>
          </a:xfrm>
          <a:prstGeom prst="rect">
            <a:avLst/>
          </a:prstGeom>
          <a:noFill/>
        </p:spPr>
        <p:txBody>
          <a:bodyPr wrap="square" rtlCol="0">
            <a:spAutoFit/>
          </a:bodyPr>
          <a:lstStyle/>
          <a:p>
            <a:r>
              <a:rPr lang="en-US" sz="800" dirty="0" smtClean="0">
                <a:solidFill>
                  <a:srgbClr val="04080C"/>
                </a:solidFill>
              </a:rPr>
              <a:t>Rome, L. C., inventor.  (2004).  Backpack for harvesting electrical energy during walking and for minimizing shoulder strain.  U.S.  Patent 2004/0183306 A1. </a:t>
            </a:r>
          </a:p>
          <a:p>
            <a:r>
              <a:rPr lang="en-US" sz="800" dirty="0" smtClean="0">
                <a:solidFill>
                  <a:srgbClr val="04080C"/>
                </a:solidFill>
              </a:rPr>
              <a:t>	September 23. 32 p. Int. Cl</a:t>
            </a:r>
            <a:r>
              <a:rPr lang="en-US" sz="800" baseline="30000" dirty="0" smtClean="0">
                <a:solidFill>
                  <a:srgbClr val="04080C"/>
                </a:solidFill>
              </a:rPr>
              <a:t>7</a:t>
            </a:r>
            <a:r>
              <a:rPr lang="en-US" sz="800" dirty="0" smtClean="0">
                <a:solidFill>
                  <a:srgbClr val="04080C"/>
                </a:solidFill>
              </a:rPr>
              <a:t>. H02P 9/04.  Accessed August 21, 2013 through http://pat2pdf.org/</a:t>
            </a:r>
            <a:endParaRPr lang="en-US" sz="800" dirty="0">
              <a:solidFill>
                <a:srgbClr val="04080C"/>
              </a:solidFill>
            </a:endParaRPr>
          </a:p>
        </p:txBody>
      </p:sp>
      <p:sp>
        <p:nvSpPr>
          <p:cNvPr id="9" name="TextBox 8"/>
          <p:cNvSpPr txBox="1"/>
          <p:nvPr/>
        </p:nvSpPr>
        <p:spPr>
          <a:xfrm>
            <a:off x="4368800" y="1394619"/>
            <a:ext cx="4614863" cy="369332"/>
          </a:xfrm>
          <a:prstGeom prst="rect">
            <a:avLst/>
          </a:prstGeom>
          <a:solidFill>
            <a:schemeClr val="tx1"/>
          </a:solidFill>
        </p:spPr>
        <p:txBody>
          <a:bodyPr wrap="square" rtlCol="0">
            <a:spAutoFit/>
          </a:bodyPr>
          <a:lstStyle/>
          <a:p>
            <a:r>
              <a:rPr lang="en-US" sz="900" dirty="0" smtClean="0">
                <a:solidFill>
                  <a:srgbClr val="04080C"/>
                </a:solidFill>
              </a:rPr>
              <a:t>Battery            Voltage   Energy </a:t>
            </a:r>
          </a:p>
          <a:p>
            <a:r>
              <a:rPr lang="en-US" sz="900" dirty="0">
                <a:solidFill>
                  <a:srgbClr val="04080C"/>
                </a:solidFill>
              </a:rPr>
              <a:t> </a:t>
            </a:r>
            <a:r>
              <a:rPr lang="en-US" sz="900" dirty="0" smtClean="0">
                <a:solidFill>
                  <a:srgbClr val="04080C"/>
                </a:solidFill>
              </a:rPr>
              <a:t>                                  Density               Pros                                 Cons        </a:t>
            </a:r>
            <a:endParaRPr lang="en-US" sz="900" dirty="0">
              <a:solidFill>
                <a:srgbClr val="04080C"/>
              </a:solidFill>
            </a:endParaRPr>
          </a:p>
        </p:txBody>
      </p:sp>
      <p:sp>
        <p:nvSpPr>
          <p:cNvPr id="10" name="5-Point Star 9"/>
          <p:cNvSpPr>
            <a:spLocks noChangeAspect="1"/>
          </p:cNvSpPr>
          <p:nvPr/>
        </p:nvSpPr>
        <p:spPr bwMode="auto">
          <a:xfrm>
            <a:off x="4411663" y="4582988"/>
            <a:ext cx="221898" cy="221898"/>
          </a:xfrm>
          <a:prstGeom prst="star5">
            <a:avLst/>
          </a:prstGeom>
          <a:solidFill>
            <a:srgbClr val="FD0303"/>
          </a:solidFill>
          <a:ln w="9525" cap="flat" cmpd="sng" algn="ctr">
            <a:solidFill>
              <a:srgbClr val="FD030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Tahoma" pitchFamily="34" charset="0"/>
            </a:endParaRPr>
          </a:p>
        </p:txBody>
      </p:sp>
      <p:pic>
        <p:nvPicPr>
          <p:cNvPr id="1639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320" y="1090927"/>
            <a:ext cx="1713185" cy="204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62394" y="5118616"/>
            <a:ext cx="452606" cy="338554"/>
          </a:xfrm>
          <a:prstGeom prst="rect">
            <a:avLst/>
          </a:prstGeom>
          <a:noFill/>
        </p:spPr>
        <p:txBody>
          <a:bodyPr wrap="square" rtlCol="0">
            <a:spAutoFit/>
          </a:bodyPr>
          <a:lstStyle/>
          <a:p>
            <a:r>
              <a:rPr lang="en-US" sz="800" dirty="0" smtClean="0">
                <a:solidFill>
                  <a:srgbClr val="FF0000"/>
                </a:solidFill>
              </a:rPr>
              <a:t>3.7 V </a:t>
            </a:r>
          </a:p>
          <a:p>
            <a:r>
              <a:rPr lang="en-US" sz="800" dirty="0" smtClean="0">
                <a:solidFill>
                  <a:srgbClr val="FF0000"/>
                </a:solidFill>
              </a:rPr>
              <a:t>17 Ah </a:t>
            </a:r>
            <a:endParaRPr lang="en-US" sz="800" dirty="0">
              <a:solidFill>
                <a:srgbClr val="FF0000"/>
              </a:solidFill>
            </a:endParaRPr>
          </a:p>
        </p:txBody>
      </p:sp>
      <p:cxnSp>
        <p:nvCxnSpPr>
          <p:cNvPr id="13" name="Curved Connector 12"/>
          <p:cNvCxnSpPr/>
          <p:nvPr/>
        </p:nvCxnSpPr>
        <p:spPr bwMode="auto">
          <a:xfrm rot="10800000">
            <a:off x="1828800" y="2362201"/>
            <a:ext cx="2540000" cy="2331739"/>
          </a:xfrm>
          <a:prstGeom prst="curvedConnector3">
            <a:avLst>
              <a:gd name="adj1" fmla="val 74750"/>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719784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9" y="228600"/>
            <a:ext cx="9178212" cy="1676400"/>
          </a:xfrm>
        </p:spPr>
        <p:txBody>
          <a:bodyPr/>
          <a:lstStyle/>
          <a:p>
            <a:pPr>
              <a:defRPr/>
            </a:pPr>
            <a:r>
              <a:rPr lang="en-US" sz="6000" b="1" cap="all" dirty="0" smtClean="0">
                <a:solidFill>
                  <a:srgbClr val="FFFF00"/>
                </a:solidFill>
              </a:rPr>
              <a:t>Equipment</a:t>
            </a:r>
            <a:r>
              <a:rPr lang="en-US" sz="3600" b="1" cap="all" dirty="0" smtClean="0">
                <a:solidFill>
                  <a:srgbClr val="FFFF00"/>
                </a:solidFill>
              </a:rPr>
              <a:t> </a:t>
            </a:r>
            <a:br>
              <a:rPr lang="en-US" sz="3600" b="1" cap="all" dirty="0" smtClean="0">
                <a:solidFill>
                  <a:srgbClr val="FFFF00"/>
                </a:solidFill>
              </a:rPr>
            </a:br>
            <a:r>
              <a:rPr lang="en-US" sz="3600" b="1" cap="all" dirty="0" smtClean="0">
                <a:solidFill>
                  <a:srgbClr val="FFFF00"/>
                </a:solidFill>
              </a:rPr>
              <a:t>-</a:t>
            </a:r>
            <a:br>
              <a:rPr lang="en-US" sz="3600" b="1" cap="all" dirty="0" smtClean="0">
                <a:solidFill>
                  <a:srgbClr val="FFFF00"/>
                </a:solidFill>
              </a:rPr>
            </a:br>
            <a:r>
              <a:rPr lang="en-US" sz="2400" b="1" cap="all" dirty="0" smtClean="0">
                <a:solidFill>
                  <a:srgbClr val="FFFF00"/>
                </a:solidFill>
              </a:rPr>
              <a:t>Must Be Robust</a:t>
            </a:r>
            <a:endParaRPr lang="en-US" sz="2400" b="1" cap="all" dirty="0">
              <a:solidFill>
                <a:srgbClr val="FFFF00"/>
              </a:solidFill>
            </a:endParaRPr>
          </a:p>
        </p:txBody>
      </p:sp>
      <p:pic>
        <p:nvPicPr>
          <p:cNvPr id="2662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5250" y="2066925"/>
            <a:ext cx="4226560" cy="3169920"/>
          </a:xfrm>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6400800"/>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descr="C:\Documents and Settings\danderso\Desktop\Livestock and electronic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2819400"/>
            <a:ext cx="4551680" cy="341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5541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371600"/>
          </a:xfrm>
        </p:spPr>
        <p:txBody>
          <a:bodyPr/>
          <a:lstStyle/>
          <a:p>
            <a:r>
              <a:rPr lang="en-US" sz="4000" b="1" dirty="0" smtClean="0">
                <a:solidFill>
                  <a:srgbClr val="FFFF00"/>
                </a:solidFill>
              </a:rPr>
              <a:t>EAR TAGS – THE FAMILIAR </a:t>
            </a:r>
            <a:endParaRPr lang="en-US" sz="4000" b="1" dirty="0">
              <a:solidFill>
                <a:srgbClr val="FFFF00"/>
              </a:solidFill>
            </a:endParaRPr>
          </a:p>
        </p:txBody>
      </p:sp>
      <p:pic>
        <p:nvPicPr>
          <p:cNvPr id="22530" name="Picture 2" descr="C:\Documents and Settings\danderso\Desktop\tagged_cow using Taggle technology.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33400" y="1905000"/>
            <a:ext cx="2794000" cy="370840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137" y="6400800"/>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98332" y="5744289"/>
            <a:ext cx="2464136" cy="246221"/>
          </a:xfrm>
          <a:prstGeom prst="rect">
            <a:avLst/>
          </a:prstGeom>
        </p:spPr>
        <p:txBody>
          <a:bodyPr wrap="none">
            <a:spAutoFit/>
          </a:bodyPr>
          <a:lstStyle/>
          <a:p>
            <a:r>
              <a:rPr lang="en-US" sz="1000" dirty="0">
                <a:solidFill>
                  <a:srgbClr val="04080C"/>
                </a:solidFill>
              </a:rPr>
              <a:t>http://www.taggle.com.au/livestock.php</a:t>
            </a:r>
          </a:p>
        </p:txBody>
      </p:sp>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502" t="9811" r="6978" b="13105"/>
          <a:stretch/>
        </p:blipFill>
        <p:spPr bwMode="auto">
          <a:xfrm>
            <a:off x="4547647" y="1905000"/>
            <a:ext cx="2790335" cy="3935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3730919"/>
            <a:ext cx="902164" cy="642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7272">
            <a:off x="5016262" y="2777342"/>
            <a:ext cx="2401971" cy="47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27554" y="4143803"/>
            <a:ext cx="748923" cy="230832"/>
          </a:xfrm>
          <a:prstGeom prst="rect">
            <a:avLst/>
          </a:prstGeom>
          <a:noFill/>
        </p:spPr>
        <p:txBody>
          <a:bodyPr wrap="none" rtlCol="0">
            <a:spAutoFit/>
          </a:bodyPr>
          <a:lstStyle/>
          <a:p>
            <a:r>
              <a:rPr lang="en-US" sz="900" dirty="0" smtClean="0">
                <a:solidFill>
                  <a:srgbClr val="04080C"/>
                </a:solidFill>
                <a:latin typeface="Arial" pitchFamily="34" charset="0"/>
                <a:cs typeface="Arial" pitchFamily="34" charset="0"/>
              </a:rPr>
              <a:t>Electronics</a:t>
            </a:r>
            <a:endParaRPr lang="en-US" sz="900" dirty="0">
              <a:solidFill>
                <a:srgbClr val="04080C"/>
              </a:solidFill>
              <a:latin typeface="Arial" pitchFamily="34" charset="0"/>
              <a:cs typeface="Arial" pitchFamily="34" charset="0"/>
            </a:endParaRPr>
          </a:p>
        </p:txBody>
      </p:sp>
      <p:sp>
        <p:nvSpPr>
          <p:cNvPr id="5" name="Rectangle 4"/>
          <p:cNvSpPr/>
          <p:nvPr/>
        </p:nvSpPr>
        <p:spPr>
          <a:xfrm>
            <a:off x="5532751" y="1909165"/>
            <a:ext cx="1370888" cy="230832"/>
          </a:xfrm>
          <a:prstGeom prst="rect">
            <a:avLst/>
          </a:prstGeom>
        </p:spPr>
        <p:txBody>
          <a:bodyPr wrap="none">
            <a:spAutoFit/>
          </a:bodyPr>
          <a:lstStyle/>
          <a:p>
            <a:pPr lvl="0"/>
            <a:r>
              <a:rPr lang="en-US" sz="900" dirty="0" smtClean="0">
                <a:solidFill>
                  <a:srgbClr val="04080C"/>
                </a:solidFill>
                <a:latin typeface="Arial" pitchFamily="34" charset="0"/>
                <a:cs typeface="Arial" pitchFamily="34" charset="0"/>
              </a:rPr>
              <a:t>Electronic Identification</a:t>
            </a:r>
            <a:endParaRPr lang="en-US" sz="900" dirty="0">
              <a:solidFill>
                <a:srgbClr val="04080C"/>
              </a:solidFill>
              <a:latin typeface="Arial" pitchFamily="34" charset="0"/>
              <a:cs typeface="Arial" pitchFamily="34" charset="0"/>
            </a:endParaRPr>
          </a:p>
        </p:txBody>
      </p:sp>
      <p:sp>
        <p:nvSpPr>
          <p:cNvPr id="6" name="Rectangle 5"/>
          <p:cNvSpPr/>
          <p:nvPr/>
        </p:nvSpPr>
        <p:spPr>
          <a:xfrm>
            <a:off x="4557074" y="2418762"/>
            <a:ext cx="736099" cy="923330"/>
          </a:xfrm>
          <a:prstGeom prst="rect">
            <a:avLst/>
          </a:prstGeom>
        </p:spPr>
        <p:txBody>
          <a:bodyPr wrap="none">
            <a:spAutoFit/>
          </a:bodyPr>
          <a:lstStyle/>
          <a:p>
            <a:pPr lvl="0" algn="ctr"/>
            <a:r>
              <a:rPr lang="en-US" sz="900" dirty="0" smtClean="0">
                <a:solidFill>
                  <a:srgbClr val="04080C"/>
                </a:solidFill>
                <a:latin typeface="Arial" pitchFamily="34" charset="0"/>
                <a:cs typeface="Arial" pitchFamily="34" charset="0"/>
              </a:rPr>
              <a:t>Harvesting</a:t>
            </a:r>
          </a:p>
          <a:p>
            <a:pPr lvl="0" algn="ctr"/>
            <a:r>
              <a:rPr lang="en-US" sz="900" dirty="0" smtClean="0">
                <a:solidFill>
                  <a:srgbClr val="04080C"/>
                </a:solidFill>
                <a:latin typeface="Arial" pitchFamily="34" charset="0"/>
                <a:cs typeface="Arial" pitchFamily="34" charset="0"/>
              </a:rPr>
              <a:t>Energy of</a:t>
            </a:r>
          </a:p>
          <a:p>
            <a:pPr lvl="0" algn="ctr"/>
            <a:r>
              <a:rPr lang="en-US" sz="900" dirty="0" smtClean="0">
                <a:solidFill>
                  <a:srgbClr val="04080C"/>
                </a:solidFill>
                <a:latin typeface="Arial" pitchFamily="34" charset="0"/>
                <a:cs typeface="Arial" pitchFamily="34" charset="0"/>
              </a:rPr>
              <a:t>Motion </a:t>
            </a:r>
          </a:p>
          <a:p>
            <a:pPr lvl="0" algn="ctr"/>
            <a:r>
              <a:rPr lang="en-US" sz="900" dirty="0" smtClean="0">
                <a:solidFill>
                  <a:srgbClr val="04080C"/>
                </a:solidFill>
                <a:latin typeface="Arial" pitchFamily="34" charset="0"/>
                <a:cs typeface="Arial" pitchFamily="34" charset="0"/>
              </a:rPr>
              <a:t>+ </a:t>
            </a:r>
          </a:p>
          <a:p>
            <a:pPr lvl="0" algn="ctr"/>
            <a:r>
              <a:rPr lang="en-US" sz="900" dirty="0" smtClean="0">
                <a:solidFill>
                  <a:srgbClr val="04080C"/>
                </a:solidFill>
                <a:latin typeface="Arial" pitchFamily="34" charset="0"/>
                <a:cs typeface="Arial" pitchFamily="34" charset="0"/>
              </a:rPr>
              <a:t>Battery </a:t>
            </a:r>
          </a:p>
          <a:p>
            <a:pPr lvl="0" algn="ctr"/>
            <a:r>
              <a:rPr lang="en-US" sz="900" dirty="0" smtClean="0">
                <a:solidFill>
                  <a:srgbClr val="04080C"/>
                </a:solidFill>
                <a:latin typeface="Arial" pitchFamily="34" charset="0"/>
                <a:cs typeface="Arial" pitchFamily="34" charset="0"/>
              </a:rPr>
              <a:t>Storage</a:t>
            </a:r>
            <a:endParaRPr lang="en-US" sz="900" dirty="0">
              <a:solidFill>
                <a:srgbClr val="04080C"/>
              </a:solidFill>
              <a:latin typeface="Arial" pitchFamily="34" charset="0"/>
              <a:cs typeface="Arial" pitchFamily="34" charset="0"/>
            </a:endParaRPr>
          </a:p>
        </p:txBody>
      </p:sp>
      <p:sp>
        <p:nvSpPr>
          <p:cNvPr id="7" name="Rectangle 6"/>
          <p:cNvSpPr/>
          <p:nvPr/>
        </p:nvSpPr>
        <p:spPr bwMode="auto">
          <a:xfrm>
            <a:off x="5724427" y="4399774"/>
            <a:ext cx="148207" cy="762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4" name="Rectangle 13"/>
          <p:cNvSpPr/>
          <p:nvPr/>
        </p:nvSpPr>
        <p:spPr bwMode="auto">
          <a:xfrm>
            <a:off x="5942814" y="4143803"/>
            <a:ext cx="156323" cy="172576"/>
          </a:xfrm>
          <a:prstGeom prst="rect">
            <a:avLst/>
          </a:prstGeom>
          <a:pattFill prst="pct25">
            <a:fgClr>
              <a:schemeClr val="tx1"/>
            </a:fgClr>
            <a:bgClr>
              <a:schemeClr val="accent4">
                <a:lumMod val="50000"/>
              </a:schemeClr>
            </a:bgClr>
          </a:patt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8" name="Rectangle 7"/>
          <p:cNvSpPr/>
          <p:nvPr/>
        </p:nvSpPr>
        <p:spPr>
          <a:xfrm>
            <a:off x="6589846" y="3908151"/>
            <a:ext cx="813043" cy="230832"/>
          </a:xfrm>
          <a:prstGeom prst="rect">
            <a:avLst/>
          </a:prstGeom>
        </p:spPr>
        <p:txBody>
          <a:bodyPr wrap="none">
            <a:spAutoFit/>
          </a:bodyPr>
          <a:lstStyle/>
          <a:p>
            <a:pPr lvl="0"/>
            <a:r>
              <a:rPr lang="en-US" sz="900" dirty="0" smtClean="0">
                <a:solidFill>
                  <a:srgbClr val="04080C"/>
                </a:solidFill>
                <a:latin typeface="Arial" pitchFamily="34" charset="0"/>
                <a:cs typeface="Arial" pitchFamily="34" charset="0"/>
              </a:rPr>
              <a:t>Photovoltaic</a:t>
            </a:r>
            <a:endParaRPr lang="en-US" sz="900" dirty="0">
              <a:solidFill>
                <a:srgbClr val="04080C"/>
              </a:solidFill>
              <a:latin typeface="Arial" pitchFamily="34" charset="0"/>
              <a:cs typeface="Arial" pitchFamily="34" charset="0"/>
            </a:endParaRPr>
          </a:p>
        </p:txBody>
      </p:sp>
      <p:sp>
        <p:nvSpPr>
          <p:cNvPr id="10" name="TextBox 9"/>
          <p:cNvSpPr txBox="1"/>
          <p:nvPr/>
        </p:nvSpPr>
        <p:spPr>
          <a:xfrm>
            <a:off x="3327400" y="2134235"/>
            <a:ext cx="1220247" cy="230832"/>
          </a:xfrm>
          <a:prstGeom prst="rect">
            <a:avLst/>
          </a:prstGeom>
          <a:noFill/>
        </p:spPr>
        <p:txBody>
          <a:bodyPr wrap="square" rtlCol="0">
            <a:spAutoFit/>
          </a:bodyPr>
          <a:lstStyle/>
          <a:p>
            <a:r>
              <a:rPr lang="en-US" sz="900" dirty="0" smtClean="0">
                <a:solidFill>
                  <a:srgbClr val="04080C"/>
                </a:solidFill>
                <a:latin typeface="Arial" pitchFamily="34" charset="0"/>
                <a:cs typeface="Arial" pitchFamily="34" charset="0"/>
              </a:rPr>
              <a:t>̴ </a:t>
            </a:r>
            <a:r>
              <a:rPr lang="en-US" sz="800" dirty="0" smtClean="0">
                <a:solidFill>
                  <a:srgbClr val="04080C"/>
                </a:solidFill>
                <a:latin typeface="Arial" pitchFamily="34" charset="0"/>
                <a:cs typeface="Arial" pitchFamily="34" charset="0"/>
              </a:rPr>
              <a:t>Tag mass 20 to 22 g</a:t>
            </a:r>
            <a:endParaRPr lang="en-US" sz="800" dirty="0">
              <a:solidFill>
                <a:srgbClr val="04080C"/>
              </a:solidFill>
              <a:latin typeface="Arial" pitchFamily="34" charset="0"/>
              <a:cs typeface="Arial" pitchFamily="34" charset="0"/>
            </a:endParaRPr>
          </a:p>
        </p:txBody>
      </p:sp>
      <p:cxnSp>
        <p:nvCxnSpPr>
          <p:cNvPr id="12" name="Straight Arrow Connector 11"/>
          <p:cNvCxnSpPr/>
          <p:nvPr/>
        </p:nvCxnSpPr>
        <p:spPr bwMode="auto">
          <a:xfrm flipH="1">
            <a:off x="3132843" y="2395845"/>
            <a:ext cx="685800" cy="804555"/>
          </a:xfrm>
          <a:prstGeom prst="straightConnector1">
            <a:avLst/>
          </a:prstGeom>
          <a:solidFill>
            <a:schemeClr val="accent1"/>
          </a:solidFill>
          <a:ln w="28575" cap="flat" cmpd="sng" algn="ctr">
            <a:solidFill>
              <a:srgbClr val="04080C"/>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700560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9" name="Picture 5" descr="virtfen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3" y="1371600"/>
            <a:ext cx="5715000" cy="4162425"/>
          </a:xfrm>
          <a:prstGeom prst="rect">
            <a:avLst/>
          </a:prstGeom>
          <a:noFill/>
          <a:extLst>
            <a:ext uri="{909E8E84-426E-40DD-AFC4-6F175D3DCCD1}">
              <a14:hiddenFill xmlns:a14="http://schemas.microsoft.com/office/drawing/2010/main">
                <a:solidFill>
                  <a:srgbClr val="FFFFFF"/>
                </a:solidFill>
              </a14:hiddenFill>
            </a:ext>
          </a:extLst>
        </p:spPr>
      </p:pic>
      <p:sp>
        <p:nvSpPr>
          <p:cNvPr id="671750" name="Rectangle 6"/>
          <p:cNvSpPr>
            <a:spLocks noChangeArrowheads="1"/>
          </p:cNvSpPr>
          <p:nvPr/>
        </p:nvSpPr>
        <p:spPr bwMode="auto">
          <a:xfrm>
            <a:off x="1266825" y="6146800"/>
            <a:ext cx="4829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rgbClr val="000000"/>
                </a:solidFill>
              </a:rPr>
              <a:t>http://www.rivers.gov.au/research/demoeval/virtfence.htm</a:t>
            </a:r>
          </a:p>
        </p:txBody>
      </p:sp>
      <p:grpSp>
        <p:nvGrpSpPr>
          <p:cNvPr id="671751" name="Group 7"/>
          <p:cNvGrpSpPr>
            <a:grpSpLocks/>
          </p:cNvGrpSpPr>
          <p:nvPr/>
        </p:nvGrpSpPr>
        <p:grpSpPr bwMode="auto">
          <a:xfrm>
            <a:off x="8077200" y="6396038"/>
            <a:ext cx="1066800" cy="461962"/>
            <a:chOff x="3216" y="4027"/>
            <a:chExt cx="672" cy="291"/>
          </a:xfrm>
        </p:grpSpPr>
        <p:grpSp>
          <p:nvGrpSpPr>
            <p:cNvPr id="671752" name="Group 8"/>
            <p:cNvGrpSpPr>
              <a:grpSpLocks/>
            </p:cNvGrpSpPr>
            <p:nvPr/>
          </p:nvGrpSpPr>
          <p:grpSpPr bwMode="auto">
            <a:xfrm>
              <a:off x="3216" y="4027"/>
              <a:ext cx="263" cy="291"/>
              <a:chOff x="288" y="3840"/>
              <a:chExt cx="282" cy="384"/>
            </a:xfrm>
          </p:grpSpPr>
          <p:pic>
            <p:nvPicPr>
              <p:cNvPr id="671753" name="Picture 9"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extLst>
                <a:ext uri="{909E8E84-426E-40DD-AFC4-6F175D3DCCD1}">
                  <a14:hiddenFill xmlns:a14="http://schemas.microsoft.com/office/drawing/2010/main">
                    <a:solidFill>
                      <a:srgbClr val="FFFFFF"/>
                    </a:solidFill>
                  </a14:hiddenFill>
                </a:ext>
              </a:extLst>
            </p:spPr>
          </p:pic>
          <p:pic>
            <p:nvPicPr>
              <p:cNvPr id="671754" name="Picture 10"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671755" name="Text Box 11"/>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atin typeface="Comic Sans MS" pitchFamily="66" charset="0"/>
                </a:rPr>
                <a:t>JER</a:t>
              </a:r>
            </a:p>
          </p:txBody>
        </p:sp>
      </p:grpSp>
      <p:sp>
        <p:nvSpPr>
          <p:cNvPr id="671756" name="Text Box 12"/>
          <p:cNvSpPr txBox="1">
            <a:spLocks noChangeArrowheads="1"/>
          </p:cNvSpPr>
          <p:nvPr/>
        </p:nvSpPr>
        <p:spPr bwMode="auto">
          <a:xfrm>
            <a:off x="322204" y="76200"/>
            <a:ext cx="838081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b="1" cap="all" dirty="0" smtClean="0">
                <a:solidFill>
                  <a:srgbClr val="FFFF00"/>
                </a:solidFill>
                <a:effectLst>
                  <a:outerShdw blurRad="38100" dist="38100" dir="2700000" algn="tl">
                    <a:srgbClr val="000000">
                      <a:alpha val="43137"/>
                    </a:srgbClr>
                  </a:outerShdw>
                </a:effectLst>
                <a:latin typeface="+mj-lt"/>
              </a:rPr>
              <a:t>How Much Should Electronic </a:t>
            </a:r>
            <a:r>
              <a:rPr lang="en-US" sz="2800" b="1" cap="all" dirty="0">
                <a:solidFill>
                  <a:srgbClr val="FFFF00"/>
                </a:solidFill>
                <a:effectLst>
                  <a:outerShdw blurRad="38100" dist="38100" dir="2700000" algn="tl">
                    <a:srgbClr val="000000">
                      <a:alpha val="43137"/>
                    </a:srgbClr>
                  </a:outerShdw>
                </a:effectLst>
                <a:latin typeface="+mj-lt"/>
              </a:rPr>
              <a:t>Ear </a:t>
            </a:r>
            <a:r>
              <a:rPr lang="en-US" sz="2800" b="1" cap="all" dirty="0" smtClean="0">
                <a:solidFill>
                  <a:srgbClr val="FFFF00"/>
                </a:solidFill>
                <a:effectLst>
                  <a:outerShdw blurRad="38100" dist="38100" dir="2700000" algn="tl">
                    <a:srgbClr val="000000">
                      <a:alpha val="43137"/>
                    </a:srgbClr>
                  </a:outerShdw>
                </a:effectLst>
                <a:latin typeface="+mj-lt"/>
              </a:rPr>
              <a:t>Tags </a:t>
            </a:r>
          </a:p>
          <a:p>
            <a:pPr algn="ctr"/>
            <a:r>
              <a:rPr lang="en-US" sz="2800" b="1" cap="all" dirty="0" smtClean="0">
                <a:solidFill>
                  <a:srgbClr val="FFFF00"/>
                </a:solidFill>
                <a:effectLst>
                  <a:outerShdw blurRad="38100" dist="38100" dir="2700000" algn="tl">
                    <a:srgbClr val="000000">
                      <a:alpha val="43137"/>
                    </a:srgbClr>
                  </a:outerShdw>
                </a:effectLst>
                <a:latin typeface="+mj-lt"/>
              </a:rPr>
              <a:t>Weigh?</a:t>
            </a:r>
            <a:endParaRPr lang="en-US" sz="2800" b="1" cap="all" dirty="0">
              <a:solidFill>
                <a:srgbClr val="FFFF00"/>
              </a:solidFill>
              <a:effectLst>
                <a:outerShdw blurRad="38100" dist="38100" dir="2700000" algn="tl">
                  <a:srgbClr val="000000">
                    <a:alpha val="43137"/>
                  </a:srgbClr>
                </a:outerShdw>
              </a:effectLst>
              <a:latin typeface="+mj-lt"/>
            </a:endParaRPr>
          </a:p>
        </p:txBody>
      </p:sp>
      <p:sp>
        <p:nvSpPr>
          <p:cNvPr id="671757" name="Line 13"/>
          <p:cNvSpPr>
            <a:spLocks noChangeShapeType="1"/>
          </p:cNvSpPr>
          <p:nvPr/>
        </p:nvSpPr>
        <p:spPr bwMode="auto">
          <a:xfrm flipV="1">
            <a:off x="4367213" y="3373438"/>
            <a:ext cx="304800" cy="6858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003103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8"/>
          <p:cNvGrpSpPr>
            <a:grpSpLocks/>
          </p:cNvGrpSpPr>
          <p:nvPr/>
        </p:nvGrpSpPr>
        <p:grpSpPr bwMode="auto">
          <a:xfrm>
            <a:off x="8077200" y="6396038"/>
            <a:ext cx="1066800" cy="461962"/>
            <a:chOff x="3216" y="4027"/>
            <a:chExt cx="672" cy="291"/>
          </a:xfrm>
        </p:grpSpPr>
        <p:grpSp>
          <p:nvGrpSpPr>
            <p:cNvPr id="5" name="Group 19"/>
            <p:cNvGrpSpPr>
              <a:grpSpLocks/>
            </p:cNvGrpSpPr>
            <p:nvPr/>
          </p:nvGrpSpPr>
          <p:grpSpPr bwMode="auto">
            <a:xfrm>
              <a:off x="3216" y="4027"/>
              <a:ext cx="263" cy="291"/>
              <a:chOff x="288" y="3840"/>
              <a:chExt cx="282" cy="384"/>
            </a:xfrm>
          </p:grpSpPr>
          <p:pic>
            <p:nvPicPr>
              <p:cNvPr id="7" name="Picture 20"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8" name="Picture 21"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6" name="Text Box 22"/>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9" name="Rectangle 8"/>
          <p:cNvSpPr/>
          <p:nvPr/>
        </p:nvSpPr>
        <p:spPr>
          <a:xfrm>
            <a:off x="0" y="533400"/>
            <a:ext cx="9144000" cy="707886"/>
          </a:xfrm>
          <a:prstGeom prst="rect">
            <a:avLst/>
          </a:prstGeom>
        </p:spPr>
        <p:txBody>
          <a:bodyPr wrap="square">
            <a:spAutoFit/>
          </a:bodyPr>
          <a:lstStyle/>
          <a:p>
            <a:pPr algn="ctr"/>
            <a:r>
              <a:rPr lang="en-US" sz="4000" b="1" kern="0" dirty="0" smtClean="0">
                <a:solidFill>
                  <a:srgbClr val="FFFF00"/>
                </a:solidFill>
                <a:effectLst>
                  <a:outerShdw blurRad="38100" dist="38100" dir="2700000" algn="tl">
                    <a:srgbClr val="000000"/>
                  </a:outerShdw>
                </a:effectLst>
                <a:latin typeface="Tahoma"/>
                <a:ea typeface="+mj-ea"/>
                <a:cs typeface="+mj-cs"/>
              </a:rPr>
              <a:t>PROPOSED - THE EAR-A-ROUND</a:t>
            </a:r>
            <a:endParaRPr lang="en-US" sz="1600" dirty="0"/>
          </a:p>
        </p:txBody>
      </p:sp>
      <p:pic>
        <p:nvPicPr>
          <p:cNvPr id="1229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85" r="9572" b="13458"/>
          <a:stretch/>
        </p:blipFill>
        <p:spPr bwMode="auto">
          <a:xfrm>
            <a:off x="396247" y="1904997"/>
            <a:ext cx="4800580" cy="312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15" t="4868" r="4737" b="7323"/>
          <a:stretch/>
        </p:blipFill>
        <p:spPr bwMode="auto">
          <a:xfrm>
            <a:off x="5494020" y="2819400"/>
            <a:ext cx="3273537" cy="32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6221096"/>
            <a:ext cx="8077200" cy="553998"/>
          </a:xfrm>
          <a:prstGeom prst="rect">
            <a:avLst/>
          </a:prstGeom>
        </p:spPr>
        <p:txBody>
          <a:bodyPr wrap="square">
            <a:spAutoFit/>
          </a:bodyPr>
          <a:lstStyle/>
          <a:p>
            <a:r>
              <a:rPr lang="en-US" sz="1000" dirty="0" smtClean="0">
                <a:solidFill>
                  <a:srgbClr val="010F07"/>
                </a:solidFill>
                <a:latin typeface="Arial" pitchFamily="34" charset="0"/>
                <a:cs typeface="Arial" pitchFamily="34" charset="0"/>
              </a:rPr>
              <a:t>Anderson, D. M., inventor; The United States of America as represented by the Secretary of Agriculture , assignee. (2010). Ear-A-Round 	equipment </a:t>
            </a:r>
            <a:r>
              <a:rPr lang="en-US" sz="1000" dirty="0">
                <a:solidFill>
                  <a:srgbClr val="010F07"/>
                </a:solidFill>
                <a:latin typeface="Arial" pitchFamily="34" charset="0"/>
                <a:cs typeface="Arial" pitchFamily="34" charset="0"/>
              </a:rPr>
              <a:t>platform for </a:t>
            </a:r>
            <a:r>
              <a:rPr lang="en-US" sz="1000" dirty="0" smtClean="0">
                <a:solidFill>
                  <a:srgbClr val="010F07"/>
                </a:solidFill>
                <a:latin typeface="Arial" pitchFamily="34" charset="0"/>
                <a:cs typeface="Arial" pitchFamily="34" charset="0"/>
              </a:rPr>
              <a:t>animals.  US </a:t>
            </a:r>
            <a:r>
              <a:rPr lang="en-US" sz="1000" dirty="0">
                <a:solidFill>
                  <a:srgbClr val="010F07"/>
                </a:solidFill>
                <a:latin typeface="Arial" pitchFamily="34" charset="0"/>
                <a:cs typeface="Arial" pitchFamily="34" charset="0"/>
              </a:rPr>
              <a:t>Patent 7,753,007 </a:t>
            </a:r>
            <a:r>
              <a:rPr lang="en-US" sz="1000" dirty="0" smtClean="0">
                <a:solidFill>
                  <a:srgbClr val="010F07"/>
                </a:solidFill>
                <a:latin typeface="Arial" pitchFamily="34" charset="0"/>
                <a:cs typeface="Arial" pitchFamily="34" charset="0"/>
              </a:rPr>
              <a:t>B1.  July </a:t>
            </a:r>
            <a:r>
              <a:rPr lang="en-US" sz="1000" dirty="0">
                <a:solidFill>
                  <a:srgbClr val="010F07"/>
                </a:solidFill>
                <a:latin typeface="Arial" pitchFamily="34" charset="0"/>
                <a:cs typeface="Arial" pitchFamily="34" charset="0"/>
              </a:rPr>
              <a:t>13. 14p. </a:t>
            </a:r>
            <a:r>
              <a:rPr lang="en-US" sz="1000" dirty="0" smtClean="0">
                <a:solidFill>
                  <a:srgbClr val="010F07"/>
                </a:solidFill>
                <a:latin typeface="Arial" pitchFamily="34" charset="0"/>
                <a:cs typeface="Arial" pitchFamily="34" charset="0"/>
              </a:rPr>
              <a:t>Int</a:t>
            </a:r>
            <a:r>
              <a:rPr lang="en-US" sz="1000" dirty="0">
                <a:solidFill>
                  <a:srgbClr val="010F07"/>
                </a:solidFill>
                <a:latin typeface="Arial" pitchFamily="34" charset="0"/>
                <a:cs typeface="Arial" pitchFamily="34" charset="0"/>
              </a:rPr>
              <a:t>. </a:t>
            </a:r>
            <a:r>
              <a:rPr lang="en-US" sz="1000" dirty="0" smtClean="0">
                <a:solidFill>
                  <a:srgbClr val="010F07"/>
                </a:solidFill>
                <a:latin typeface="Arial" pitchFamily="34" charset="0"/>
                <a:cs typeface="Arial" pitchFamily="34" charset="0"/>
              </a:rPr>
              <a:t>Cl. A01K15/02</a:t>
            </a:r>
            <a:r>
              <a:rPr lang="en-US" sz="1000" dirty="0">
                <a:solidFill>
                  <a:srgbClr val="010F07"/>
                </a:solidFill>
                <a:latin typeface="Arial" pitchFamily="34" charset="0"/>
                <a:cs typeface="Arial" pitchFamily="34" charset="0"/>
              </a:rPr>
              <a:t>. Accessed </a:t>
            </a:r>
            <a:r>
              <a:rPr lang="en-US" sz="1000" dirty="0" smtClean="0">
                <a:solidFill>
                  <a:srgbClr val="010F07"/>
                </a:solidFill>
                <a:latin typeface="Arial" pitchFamily="34" charset="0"/>
                <a:cs typeface="Arial" pitchFamily="34" charset="0"/>
              </a:rPr>
              <a:t>September 3, 2013 	through</a:t>
            </a:r>
            <a:r>
              <a:rPr lang="en-US" sz="1000" dirty="0">
                <a:solidFill>
                  <a:srgbClr val="010F07"/>
                </a:solidFill>
                <a:latin typeface="Arial" pitchFamily="34" charset="0"/>
                <a:cs typeface="Arial" pitchFamily="34" charset="0"/>
              </a:rPr>
              <a:t>: http://www.pat2pdf.org/</a:t>
            </a:r>
          </a:p>
        </p:txBody>
      </p:sp>
    </p:spTree>
    <p:extLst>
      <p:ext uri="{BB962C8B-B14F-4D97-AF65-F5344CB8AC3E}">
        <p14:creationId xmlns:p14="http://schemas.microsoft.com/office/powerpoint/2010/main" val="38039146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Rat wearing a backpack under telemetric control"/>
          <p:cNvPicPr>
            <a:picLocks noChangeAspect="1" noChangeArrowheads="1"/>
          </p:cNvPicPr>
          <p:nvPr/>
        </p:nvPicPr>
        <p:blipFill>
          <a:blip r:embed="rId3">
            <a:extLst>
              <a:ext uri="{28A0092B-C50C-407E-A947-70E740481C1C}">
                <a14:useLocalDpi xmlns:a14="http://schemas.microsoft.com/office/drawing/2010/main" val="0"/>
              </a:ext>
            </a:extLst>
          </a:blip>
          <a:srcRect t="8076" r="3798" b="4431"/>
          <a:stretch>
            <a:fillRect/>
          </a:stretch>
        </p:blipFill>
        <p:spPr bwMode="auto">
          <a:xfrm>
            <a:off x="1752600" y="762000"/>
            <a:ext cx="5791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08624" name="Group 16"/>
          <p:cNvGraphicFramePr>
            <a:graphicFrameLocks noGrp="1"/>
          </p:cNvGraphicFramePr>
          <p:nvPr/>
        </p:nvGraphicFramePr>
        <p:xfrm>
          <a:off x="0" y="3429000"/>
          <a:ext cx="9144000" cy="641350"/>
        </p:xfrm>
        <a:graphic>
          <a:graphicData uri="http://schemas.openxmlformats.org/drawingml/2006/table">
            <a:tbl>
              <a:tblPr/>
              <a:tblGrid>
                <a:gridCol w="9144000"/>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t>
                      </a:r>
                      <a:r>
                        <a:rPr kumimoji="0" lang="en-US" sz="400" b="0" i="0" u="none" strike="noStrike" cap="none" normalizeH="0" baseline="0" dirty="0" smtClean="0">
                          <a:ln>
                            <a:noFill/>
                          </a:ln>
                          <a:solidFill>
                            <a:schemeClr val="tx1"/>
                          </a:solidFill>
                          <a:effectLst/>
                          <a:latin typeface="Arial" charset="0"/>
                        </a:rPr>
                        <a:t/>
                      </a:r>
                      <a:br>
                        <a:rPr kumimoji="0" lang="en-US" sz="400" b="0" i="0" u="none" strike="noStrike" cap="none" normalizeH="0" baseline="0" dirty="0" smtClean="0">
                          <a:ln>
                            <a:noFill/>
                          </a:ln>
                          <a:solidFill>
                            <a:schemeClr val="tx1"/>
                          </a:solidFill>
                          <a:effectLst/>
                          <a:latin typeface="Arial" charset="0"/>
                        </a:rPr>
                      </a:br>
                      <a:endParaRPr kumimoji="0" lang="en-US" sz="1800" b="0" i="0" u="none" strike="noStrike" cap="none" normalizeH="0" baseline="0" dirty="0" smtClean="0">
                        <a:ln>
                          <a:noFill/>
                        </a:ln>
                        <a:solidFill>
                          <a:schemeClr val="tx1"/>
                        </a:solidFill>
                        <a:effectLst/>
                        <a:latin typeface="Arial" charset="0"/>
                      </a:endParaRP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49157" name="Picture 8" descr="cl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475038"/>
            <a:ext cx="95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17"/>
          <p:cNvSpPr txBox="1">
            <a:spLocks noChangeArrowheads="1"/>
          </p:cNvSpPr>
          <p:nvPr/>
        </p:nvSpPr>
        <p:spPr bwMode="auto">
          <a:xfrm>
            <a:off x="1700886" y="5827713"/>
            <a:ext cx="58946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200" dirty="0" err="1">
                <a:solidFill>
                  <a:srgbClr val="000000"/>
                </a:solidFill>
              </a:rPr>
              <a:t>Xu</a:t>
            </a:r>
            <a:r>
              <a:rPr lang="en-US" sz="1200" dirty="0">
                <a:solidFill>
                  <a:srgbClr val="000000"/>
                </a:solidFill>
              </a:rPr>
              <a:t>, S., </a:t>
            </a:r>
            <a:r>
              <a:rPr lang="en-US" sz="1200" dirty="0" err="1">
                <a:solidFill>
                  <a:srgbClr val="000000"/>
                </a:solidFill>
              </a:rPr>
              <a:t>Talwar</a:t>
            </a:r>
            <a:r>
              <a:rPr lang="en-US" sz="1200" dirty="0">
                <a:solidFill>
                  <a:srgbClr val="000000"/>
                </a:solidFill>
              </a:rPr>
              <a:t>, S.K., Hawley, E.S., Li, L</a:t>
            </a:r>
            <a:r>
              <a:rPr lang="en-US" sz="1200" dirty="0" smtClean="0">
                <a:solidFill>
                  <a:srgbClr val="000000"/>
                </a:solidFill>
              </a:rPr>
              <a:t>., </a:t>
            </a:r>
            <a:r>
              <a:rPr lang="en-US" sz="1200" dirty="0">
                <a:solidFill>
                  <a:srgbClr val="000000"/>
                </a:solidFill>
              </a:rPr>
              <a:t>and Chapin, J.K.  (2004).  A </a:t>
            </a:r>
          </a:p>
          <a:p>
            <a:r>
              <a:rPr lang="en-US" sz="1200" dirty="0" smtClean="0">
                <a:solidFill>
                  <a:srgbClr val="000000"/>
                </a:solidFill>
              </a:rPr>
              <a:t>	multi-channel </a:t>
            </a:r>
            <a:r>
              <a:rPr lang="en-US" sz="1200" dirty="0">
                <a:solidFill>
                  <a:srgbClr val="000000"/>
                </a:solidFill>
              </a:rPr>
              <a:t>telemetry system for brain </a:t>
            </a:r>
            <a:r>
              <a:rPr lang="en-US" sz="1200" dirty="0" err="1">
                <a:solidFill>
                  <a:srgbClr val="000000"/>
                </a:solidFill>
              </a:rPr>
              <a:t>microstimulation</a:t>
            </a:r>
            <a:r>
              <a:rPr lang="en-US" sz="1200" dirty="0">
                <a:solidFill>
                  <a:srgbClr val="000000"/>
                </a:solidFill>
              </a:rPr>
              <a:t> in freely</a:t>
            </a:r>
          </a:p>
          <a:p>
            <a:r>
              <a:rPr lang="en-US" sz="1200" dirty="0" smtClean="0">
                <a:solidFill>
                  <a:srgbClr val="000000"/>
                </a:solidFill>
              </a:rPr>
              <a:t>	roaming </a:t>
            </a:r>
            <a:r>
              <a:rPr lang="en-US" sz="1200" dirty="0">
                <a:solidFill>
                  <a:srgbClr val="000000"/>
                </a:solidFill>
              </a:rPr>
              <a:t>animals.  </a:t>
            </a:r>
            <a:r>
              <a:rPr lang="en-US" sz="1200" i="1" dirty="0">
                <a:solidFill>
                  <a:srgbClr val="000000"/>
                </a:solidFill>
              </a:rPr>
              <a:t>Journal of Neuroscience Methods </a:t>
            </a:r>
            <a:r>
              <a:rPr lang="en-US" sz="1200" b="1" dirty="0">
                <a:solidFill>
                  <a:srgbClr val="000000"/>
                </a:solidFill>
              </a:rPr>
              <a:t>133(1-2</a:t>
            </a:r>
            <a:r>
              <a:rPr lang="en-US" sz="1200" b="1" dirty="0" smtClean="0">
                <a:solidFill>
                  <a:srgbClr val="000000"/>
                </a:solidFill>
              </a:rPr>
              <a:t>)</a:t>
            </a:r>
            <a:r>
              <a:rPr lang="en-US" sz="1200" dirty="0" smtClean="0">
                <a:solidFill>
                  <a:srgbClr val="000000"/>
                </a:solidFill>
              </a:rPr>
              <a:t>, </a:t>
            </a:r>
            <a:r>
              <a:rPr lang="en-US" sz="1200" dirty="0">
                <a:solidFill>
                  <a:srgbClr val="000000"/>
                </a:solidFill>
              </a:rPr>
              <a:t>57-63.</a:t>
            </a:r>
          </a:p>
        </p:txBody>
      </p:sp>
      <p:sp>
        <p:nvSpPr>
          <p:cNvPr id="49159" name="Rectangle 18"/>
          <p:cNvSpPr>
            <a:spLocks noChangeArrowheads="1"/>
          </p:cNvSpPr>
          <p:nvPr/>
        </p:nvSpPr>
        <p:spPr bwMode="auto">
          <a:xfrm>
            <a:off x="0" y="38492"/>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000" b="1" cap="all" dirty="0" smtClean="0">
                <a:solidFill>
                  <a:srgbClr val="FFFF00"/>
                </a:solidFill>
                <a:effectLst>
                  <a:outerShdw blurRad="38100" dist="38100" dir="2700000" algn="tl">
                    <a:srgbClr val="000000">
                      <a:alpha val="43137"/>
                    </a:srgbClr>
                  </a:outerShdw>
                </a:effectLst>
                <a:latin typeface="+mj-lt"/>
              </a:rPr>
              <a:t>Maybe?</a:t>
            </a:r>
            <a:endParaRPr lang="en-US" sz="4000" b="1" cap="all" dirty="0">
              <a:solidFill>
                <a:srgbClr val="FFFF00"/>
              </a:solidFill>
              <a:effectLst>
                <a:outerShdw blurRad="38100" dist="38100" dir="2700000" algn="tl">
                  <a:srgbClr val="000000">
                    <a:alpha val="43137"/>
                  </a:srgbClr>
                </a:outerShdw>
              </a:effectLst>
              <a:latin typeface="+mj-lt"/>
            </a:endParaRPr>
          </a:p>
        </p:txBody>
      </p:sp>
      <p:grpSp>
        <p:nvGrpSpPr>
          <p:cNvPr id="49160" name="Group 19"/>
          <p:cNvGrpSpPr>
            <a:grpSpLocks/>
          </p:cNvGrpSpPr>
          <p:nvPr/>
        </p:nvGrpSpPr>
        <p:grpSpPr bwMode="auto">
          <a:xfrm>
            <a:off x="8077200" y="6396038"/>
            <a:ext cx="1066800" cy="461962"/>
            <a:chOff x="3216" y="4027"/>
            <a:chExt cx="672" cy="291"/>
          </a:xfrm>
        </p:grpSpPr>
        <p:grpSp>
          <p:nvGrpSpPr>
            <p:cNvPr id="49161" name="Group 20"/>
            <p:cNvGrpSpPr>
              <a:grpSpLocks/>
            </p:cNvGrpSpPr>
            <p:nvPr/>
          </p:nvGrpSpPr>
          <p:grpSpPr bwMode="auto">
            <a:xfrm>
              <a:off x="3216" y="4027"/>
              <a:ext cx="263" cy="291"/>
              <a:chOff x="288" y="3840"/>
              <a:chExt cx="282" cy="384"/>
            </a:xfrm>
          </p:grpSpPr>
          <p:pic>
            <p:nvPicPr>
              <p:cNvPr id="49163" name="Picture 21" descr="ARS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22" descr="USDA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62" name="Text Box 23"/>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a:latin typeface="Comic Sans MS" pitchFamily="66" charset="0"/>
                </a:rPr>
                <a:t>JER</a:t>
              </a:r>
            </a:p>
          </p:txBody>
        </p:sp>
      </p:grpSp>
    </p:spTree>
    <p:extLst>
      <p:ext uri="{BB962C8B-B14F-4D97-AF65-F5344CB8AC3E}">
        <p14:creationId xmlns:p14="http://schemas.microsoft.com/office/powerpoint/2010/main" val="5554074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371600"/>
          </a:xfrm>
        </p:spPr>
        <p:txBody>
          <a:bodyPr/>
          <a:lstStyle/>
          <a:p>
            <a:pPr>
              <a:defRPr/>
            </a:pPr>
            <a:r>
              <a:rPr lang="en-US" b="1" cap="all" dirty="0" smtClean="0">
                <a:solidFill>
                  <a:srgbClr val="FFFF00"/>
                </a:solidFill>
              </a:rPr>
              <a:t>How many animals should you instrument?</a:t>
            </a:r>
            <a:endParaRPr lang="en-US" b="1" cap="all" dirty="0">
              <a:solidFill>
                <a:srgbClr val="FFFF00"/>
              </a:solidFill>
            </a:endParaRPr>
          </a:p>
        </p:txBody>
      </p:sp>
      <p:sp>
        <p:nvSpPr>
          <p:cNvPr id="29699" name="TextBox 3"/>
          <p:cNvSpPr txBox="1">
            <a:spLocks noChangeArrowheads="1"/>
          </p:cNvSpPr>
          <p:nvPr/>
        </p:nvSpPr>
        <p:spPr bwMode="auto">
          <a:xfrm>
            <a:off x="276225" y="2362200"/>
            <a:ext cx="6250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5400" dirty="0" smtClean="0">
                <a:solidFill>
                  <a:srgbClr val="000000"/>
                </a:solidFill>
                <a:effectLst>
                  <a:outerShdw blurRad="38100" dist="38100" dir="2700000" algn="tl">
                    <a:srgbClr val="000000">
                      <a:alpha val="43137"/>
                    </a:srgbClr>
                  </a:outerShdw>
                </a:effectLst>
              </a:rPr>
              <a:t>IT DEPENDS ON…</a:t>
            </a:r>
          </a:p>
        </p:txBody>
      </p:sp>
      <p:sp>
        <p:nvSpPr>
          <p:cNvPr id="5" name="TextBox 4"/>
          <p:cNvSpPr txBox="1"/>
          <p:nvPr/>
        </p:nvSpPr>
        <p:spPr>
          <a:xfrm>
            <a:off x="1162049" y="3124200"/>
            <a:ext cx="936475" cy="1569660"/>
          </a:xfrm>
          <a:prstGeom prst="rect">
            <a:avLst/>
          </a:prstGeom>
          <a:noFill/>
        </p:spPr>
        <p:txBody>
          <a:bodyPr wrap="none">
            <a:spAutoFit/>
          </a:bodyPr>
          <a:lstStyle/>
          <a:p>
            <a:pPr>
              <a:defRPr/>
            </a:pPr>
            <a:r>
              <a:rPr lang="en-US" sz="9600" b="1" dirty="0">
                <a:solidFill>
                  <a:srgbClr val="000000"/>
                </a:solidFill>
                <a:effectLst>
                  <a:outerShdw blurRad="38100" dist="38100" dir="2700000" algn="tl">
                    <a:srgbClr val="000000">
                      <a:alpha val="43137"/>
                    </a:srgbClr>
                  </a:outerShdw>
                </a:effectLst>
                <a:latin typeface="Arial" charset="0"/>
              </a:rPr>
              <a:t>?</a:t>
            </a:r>
          </a:p>
        </p:txBody>
      </p:sp>
      <p:sp>
        <p:nvSpPr>
          <p:cNvPr id="6" name="TextBox 5"/>
          <p:cNvSpPr txBox="1"/>
          <p:nvPr/>
        </p:nvSpPr>
        <p:spPr>
          <a:xfrm>
            <a:off x="3392269" y="3909030"/>
            <a:ext cx="569387" cy="923330"/>
          </a:xfrm>
          <a:prstGeom prst="rect">
            <a:avLst/>
          </a:prstGeom>
          <a:noFill/>
        </p:spPr>
        <p:txBody>
          <a:bodyPr wrap="none">
            <a:spAutoFit/>
          </a:bodyPr>
          <a:lstStyle/>
          <a:p>
            <a:pPr>
              <a:defRPr/>
            </a:pPr>
            <a:r>
              <a:rPr lang="en-US" sz="5400" b="1" dirty="0">
                <a:solidFill>
                  <a:srgbClr val="003300">
                    <a:lumMod val="50000"/>
                    <a:lumOff val="50000"/>
                  </a:srgbClr>
                </a:solidFill>
                <a:effectLst>
                  <a:outerShdw blurRad="38100" dist="38100" dir="2700000" algn="tl">
                    <a:srgbClr val="000000">
                      <a:alpha val="43137"/>
                    </a:srgbClr>
                  </a:outerShdw>
                </a:effectLst>
                <a:latin typeface="Arial" charset="0"/>
              </a:rPr>
              <a:t>$</a:t>
            </a:r>
          </a:p>
        </p:txBody>
      </p:sp>
      <p:sp>
        <p:nvSpPr>
          <p:cNvPr id="7" name="TextBox 6"/>
          <p:cNvSpPr txBox="1"/>
          <p:nvPr/>
        </p:nvSpPr>
        <p:spPr>
          <a:xfrm>
            <a:off x="5486400" y="4267200"/>
            <a:ext cx="2662238" cy="769937"/>
          </a:xfrm>
          <a:prstGeom prst="rect">
            <a:avLst/>
          </a:prstGeom>
          <a:noFill/>
        </p:spPr>
        <p:txBody>
          <a:bodyPr wrap="none">
            <a:spAutoFit/>
          </a:bodyPr>
          <a:lstStyle/>
          <a:p>
            <a:pPr>
              <a:defRPr/>
            </a:pPr>
            <a:r>
              <a:rPr lang="en-US" sz="4400" b="1" dirty="0">
                <a:solidFill>
                  <a:srgbClr val="000000"/>
                </a:solidFill>
                <a:effectLst>
                  <a:outerShdw blurRad="38100" dist="38100" dir="2700000" algn="tl">
                    <a:srgbClr val="000000">
                      <a:alpha val="43137"/>
                    </a:srgbClr>
                  </a:outerShdw>
                </a:effectLst>
                <a:latin typeface="Arial" charset="0"/>
              </a:rPr>
              <a:t>The team</a:t>
            </a:r>
          </a:p>
        </p:txBody>
      </p:sp>
      <p:grpSp>
        <p:nvGrpSpPr>
          <p:cNvPr id="27655" name="Group 5"/>
          <p:cNvGrpSpPr>
            <a:grpSpLocks/>
          </p:cNvGrpSpPr>
          <p:nvPr/>
        </p:nvGrpSpPr>
        <p:grpSpPr bwMode="auto">
          <a:xfrm>
            <a:off x="8077200" y="6396038"/>
            <a:ext cx="1066800" cy="461962"/>
            <a:chOff x="3216" y="4027"/>
            <a:chExt cx="672" cy="291"/>
          </a:xfrm>
        </p:grpSpPr>
        <p:grpSp>
          <p:nvGrpSpPr>
            <p:cNvPr id="27657" name="Group 6"/>
            <p:cNvGrpSpPr>
              <a:grpSpLocks/>
            </p:cNvGrpSpPr>
            <p:nvPr/>
          </p:nvGrpSpPr>
          <p:grpSpPr bwMode="auto">
            <a:xfrm>
              <a:off x="3216" y="4027"/>
              <a:ext cx="263" cy="291"/>
              <a:chOff x="288" y="3840"/>
              <a:chExt cx="282" cy="384"/>
            </a:xfrm>
          </p:grpSpPr>
          <p:pic>
            <p:nvPicPr>
              <p:cNvPr id="27659" name="Picture 7"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8"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8" name="Text Box 9"/>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a:solidFill>
                    <a:srgbClr val="FFFFFF"/>
                  </a:solidFill>
                  <a:latin typeface="Comic Sans MS" pitchFamily="66" charset="0"/>
                </a:rPr>
                <a:t>JER</a:t>
              </a:r>
            </a:p>
          </p:txBody>
        </p:sp>
      </p:grpSp>
      <p:sp>
        <p:nvSpPr>
          <p:cNvPr id="3" name="Explosion 2 2"/>
          <p:cNvSpPr/>
          <p:nvPr/>
        </p:nvSpPr>
        <p:spPr bwMode="auto">
          <a:xfrm rot="617619">
            <a:off x="4812377" y="3847433"/>
            <a:ext cx="4206240" cy="1603407"/>
          </a:xfrm>
          <a:prstGeom prst="irregularSeal2">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4545557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642" y="4426977"/>
            <a:ext cx="1143001" cy="1371600"/>
          </a:xfrm>
          <a:ln>
            <a:noFill/>
          </a:ln>
        </p:spPr>
        <p:txBody>
          <a:bodyPr/>
          <a:lstStyle/>
          <a:p>
            <a:r>
              <a:rPr lang="en-US" sz="9600" b="1" dirty="0" smtClean="0">
                <a:ln>
                  <a:solidFill>
                    <a:srgbClr val="00B050"/>
                  </a:solidFill>
                </a:ln>
                <a:solidFill>
                  <a:schemeClr val="bg2">
                    <a:lumMod val="50000"/>
                    <a:lumOff val="50000"/>
                  </a:schemeClr>
                </a:solidFill>
              </a:rPr>
              <a:t>$</a:t>
            </a:r>
            <a:endParaRPr lang="en-US" sz="9600" b="1" dirty="0">
              <a:ln>
                <a:solidFill>
                  <a:srgbClr val="00B050"/>
                </a:solidFill>
              </a:ln>
              <a:solidFill>
                <a:schemeClr val="bg2">
                  <a:lumMod val="50000"/>
                  <a:lumOff val="50000"/>
                </a:schemeClr>
              </a:solidFill>
            </a:endParaRPr>
          </a:p>
        </p:txBody>
      </p:sp>
      <p:sp>
        <p:nvSpPr>
          <p:cNvPr id="4" name="TextBox 3"/>
          <p:cNvSpPr txBox="1"/>
          <p:nvPr/>
        </p:nvSpPr>
        <p:spPr>
          <a:xfrm>
            <a:off x="32426" y="2133600"/>
            <a:ext cx="9111574" cy="1754326"/>
          </a:xfrm>
          <a:prstGeom prst="rect">
            <a:avLst/>
          </a:prstGeom>
          <a:noFill/>
        </p:spPr>
        <p:txBody>
          <a:bodyPr wrap="square" rtlCol="0">
            <a:spAutoFit/>
          </a:bodyPr>
          <a:lstStyle/>
          <a:p>
            <a:pPr>
              <a:lnSpc>
                <a:spcPct val="200000"/>
              </a:lnSpc>
            </a:pPr>
            <a:r>
              <a:rPr lang="en-US" b="1" dirty="0" smtClean="0">
                <a:solidFill>
                  <a:srgbClr val="04080C"/>
                </a:solidFill>
                <a:effectLst>
                  <a:outerShdw blurRad="38100" dist="38100" dir="2700000" algn="tl">
                    <a:srgbClr val="000000">
                      <a:alpha val="43137"/>
                    </a:srgbClr>
                  </a:outerShdw>
                </a:effectLst>
              </a:rPr>
              <a:t>CHANGE WILL OCCUR – </a:t>
            </a:r>
          </a:p>
          <a:p>
            <a:pPr>
              <a:lnSpc>
                <a:spcPct val="200000"/>
              </a:lnSpc>
            </a:pPr>
            <a:r>
              <a:rPr lang="en-US" dirty="0" smtClean="0">
                <a:solidFill>
                  <a:srgbClr val="04080C"/>
                </a:solidFill>
              </a:rPr>
              <a:t>WHEN THE COST OF DOING BUSINESS  IN THE SAME “OLD WAY” DOES NOT MEET 	THE DEMANDS, GOALS AND ECONOMICS OF THE CURRENT SITUATION. </a:t>
            </a:r>
            <a:endParaRPr lang="en-US" dirty="0">
              <a:solidFill>
                <a:srgbClr val="04080C"/>
              </a:solidFill>
            </a:endParaRPr>
          </a:p>
        </p:txBody>
      </p:sp>
      <p:sp>
        <p:nvSpPr>
          <p:cNvPr id="5" name="TextBox 4"/>
          <p:cNvSpPr txBox="1"/>
          <p:nvPr/>
        </p:nvSpPr>
        <p:spPr>
          <a:xfrm>
            <a:off x="363511" y="4234934"/>
            <a:ext cx="1342162" cy="369332"/>
          </a:xfrm>
          <a:prstGeom prst="rect">
            <a:avLst/>
          </a:prstGeom>
          <a:noFill/>
        </p:spPr>
        <p:txBody>
          <a:bodyPr wrap="none" rtlCol="0">
            <a:spAutoFit/>
          </a:bodyPr>
          <a:lstStyle/>
          <a:p>
            <a:r>
              <a:rPr lang="en-US" dirty="0" smtClean="0">
                <a:solidFill>
                  <a:srgbClr val="00B050"/>
                </a:solidFill>
              </a:rPr>
              <a:t>LIFE STYLE</a:t>
            </a:r>
            <a:endParaRPr lang="en-US" dirty="0">
              <a:solidFill>
                <a:srgbClr val="00B050"/>
              </a:solidFill>
            </a:endParaRPr>
          </a:p>
        </p:txBody>
      </p:sp>
      <p:sp>
        <p:nvSpPr>
          <p:cNvPr id="6" name="TextBox 5"/>
          <p:cNvSpPr txBox="1"/>
          <p:nvPr/>
        </p:nvSpPr>
        <p:spPr>
          <a:xfrm>
            <a:off x="1143000" y="5153799"/>
            <a:ext cx="1572931" cy="369332"/>
          </a:xfrm>
          <a:prstGeom prst="rect">
            <a:avLst/>
          </a:prstGeom>
          <a:noFill/>
        </p:spPr>
        <p:txBody>
          <a:bodyPr wrap="none" rtlCol="0">
            <a:spAutoFit/>
          </a:bodyPr>
          <a:lstStyle/>
          <a:p>
            <a:r>
              <a:rPr lang="en-US" dirty="0" smtClean="0">
                <a:solidFill>
                  <a:srgbClr val="FD0303"/>
                </a:solidFill>
              </a:rPr>
              <a:t>LEGISLATION</a:t>
            </a:r>
            <a:endParaRPr lang="en-US" dirty="0">
              <a:solidFill>
                <a:srgbClr val="FD0303"/>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204750"/>
            <a:ext cx="745143" cy="226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137" y="6409217"/>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707" y="4394974"/>
            <a:ext cx="1584325"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11854" y="335901"/>
            <a:ext cx="8855946" cy="1754326"/>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When will virtual fencing </a:t>
            </a:r>
          </a:p>
          <a:p>
            <a:pPr algn="ctr"/>
            <a:r>
              <a:rPr lang="en-US" sz="3600" b="1" dirty="0" smtClean="0">
                <a:solidFill>
                  <a:srgbClr val="FFFF00"/>
                </a:solidFill>
                <a:effectLst>
                  <a:outerShdw blurRad="38100" dist="38100" dir="2700000" algn="tl">
                    <a:srgbClr val="000000">
                      <a:alpha val="43137"/>
                    </a:srgbClr>
                  </a:outerShdw>
                </a:effectLst>
              </a:rPr>
              <a:t>become </a:t>
            </a:r>
          </a:p>
          <a:p>
            <a:pPr algn="ctr"/>
            <a:r>
              <a:rPr lang="en-US" sz="3600" b="1" dirty="0" smtClean="0">
                <a:solidFill>
                  <a:srgbClr val="FFFF00"/>
                </a:solidFill>
                <a:effectLst>
                  <a:outerShdw blurRad="38100" dist="38100" dir="2700000" algn="tl">
                    <a:srgbClr val="000000">
                      <a:alpha val="43137"/>
                    </a:srgbClr>
                  </a:outerShdw>
                </a:effectLst>
              </a:rPr>
              <a:t>a commercial reality ?</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486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WordArt 8"/>
          <p:cNvSpPr>
            <a:spLocks noChangeArrowheads="1" noChangeShapeType="1" noTextEdit="1"/>
          </p:cNvSpPr>
          <p:nvPr/>
        </p:nvSpPr>
        <p:spPr bwMode="auto">
          <a:xfrm rot="1431202">
            <a:off x="1371600" y="990600"/>
            <a:ext cx="6324600" cy="3886200"/>
          </a:xfrm>
          <a:prstGeom prst="rect">
            <a:avLst/>
          </a:prstGeom>
        </p:spPr>
        <p:txBody>
          <a:bodyPr spcFirstLastPara="1" wrap="none" fromWordArt="1">
            <a:prstTxWarp prst="textArchUp">
              <a:avLst>
                <a:gd name="adj" fmla="val 10800004"/>
              </a:avLst>
            </a:prstTxWarp>
          </a:bodyPr>
          <a:lstStyle/>
          <a:p>
            <a:pPr algn="ctr"/>
            <a:r>
              <a:rPr lang="en-US" sz="3600" kern="10" dirty="0" smtClean="0">
                <a:ln w="9525">
                  <a:solidFill>
                    <a:srgbClr val="000000"/>
                  </a:solidFill>
                  <a:round/>
                  <a:headEnd/>
                  <a:tailEnd/>
                </a:ln>
                <a:solidFill>
                  <a:srgbClr val="FFFF00"/>
                </a:solidFill>
                <a:latin typeface="+mj-lt"/>
              </a:rPr>
              <a:t>VIRTUAL FENCING</a:t>
            </a:r>
            <a:endParaRPr lang="en-US" sz="3600" kern="10" dirty="0">
              <a:ln w="9525">
                <a:solidFill>
                  <a:srgbClr val="000000"/>
                </a:solidFill>
                <a:round/>
                <a:headEnd/>
                <a:tailEnd/>
              </a:ln>
              <a:solidFill>
                <a:srgbClr val="FFFF00"/>
              </a:solidFill>
              <a:latin typeface="+mj-lt"/>
            </a:endParaRPr>
          </a:p>
        </p:txBody>
      </p:sp>
      <p:grpSp>
        <p:nvGrpSpPr>
          <p:cNvPr id="49155" name="Group 4"/>
          <p:cNvGrpSpPr>
            <a:grpSpLocks/>
          </p:cNvGrpSpPr>
          <p:nvPr/>
        </p:nvGrpSpPr>
        <p:grpSpPr bwMode="auto">
          <a:xfrm>
            <a:off x="8077200" y="6396038"/>
            <a:ext cx="1066800" cy="461962"/>
            <a:chOff x="3216" y="4027"/>
            <a:chExt cx="672" cy="291"/>
          </a:xfrm>
        </p:grpSpPr>
        <p:grpSp>
          <p:nvGrpSpPr>
            <p:cNvPr id="49159" name="Group 5"/>
            <p:cNvGrpSpPr>
              <a:grpSpLocks/>
            </p:cNvGrpSpPr>
            <p:nvPr/>
          </p:nvGrpSpPr>
          <p:grpSpPr bwMode="auto">
            <a:xfrm>
              <a:off x="3216" y="4027"/>
              <a:ext cx="263" cy="291"/>
              <a:chOff x="288" y="3840"/>
              <a:chExt cx="282" cy="384"/>
            </a:xfrm>
          </p:grpSpPr>
          <p:pic>
            <p:nvPicPr>
              <p:cNvPr id="49161" name="Picture 6"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49162" name="Picture 7"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49160"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latin typeface="Comic Sans MS" pitchFamily="66" charset="0"/>
                </a:rPr>
                <a:t>JER</a:t>
              </a:r>
            </a:p>
          </p:txBody>
        </p:sp>
      </p:grpSp>
      <p:pic>
        <p:nvPicPr>
          <p:cNvPr id="49157" name="Picture 9" descr="C:\Documents and Settings\danderso\Local Settings\Temporary Internet Files\Content.IE5\O1638PYF\MC900311086[1].wmf"/>
          <p:cNvPicPr>
            <a:picLocks noChangeAspect="1" noChangeArrowheads="1"/>
          </p:cNvPicPr>
          <p:nvPr/>
        </p:nvPicPr>
        <p:blipFill>
          <a:blip r:embed="rId6" cstate="print"/>
          <a:srcRect/>
          <a:stretch>
            <a:fillRect/>
          </a:stretch>
        </p:blipFill>
        <p:spPr bwMode="auto">
          <a:xfrm>
            <a:off x="2029226" y="1276193"/>
            <a:ext cx="5009348" cy="5141616"/>
          </a:xfrm>
          <a:prstGeom prst="rect">
            <a:avLst/>
          </a:prstGeom>
          <a:noFill/>
          <a:ln w="9525">
            <a:noFill/>
            <a:miter lim="800000"/>
            <a:headEnd/>
            <a:tailEnd/>
          </a:ln>
        </p:spPr>
      </p:pic>
      <p:sp>
        <p:nvSpPr>
          <p:cNvPr id="2" name="TextBox 1"/>
          <p:cNvSpPr txBox="1"/>
          <p:nvPr/>
        </p:nvSpPr>
        <p:spPr>
          <a:xfrm>
            <a:off x="4343400" y="3908932"/>
            <a:ext cx="2173095" cy="646331"/>
          </a:xfrm>
          <a:prstGeom prst="rect">
            <a:avLst/>
          </a:prstGeom>
          <a:noFill/>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Commercialization </a:t>
            </a:r>
          </a:p>
          <a:p>
            <a:r>
              <a:rPr lang="en-US" dirty="0">
                <a:solidFill>
                  <a:srgbClr val="FF0000"/>
                </a:solidFill>
                <a:effectLst>
                  <a:outerShdw blurRad="38100" dist="38100" dir="2700000" algn="tl">
                    <a:srgbClr val="000000">
                      <a:alpha val="43137"/>
                    </a:srgbClr>
                  </a:outerShdw>
                </a:effectLst>
              </a:rPr>
              <a:t>	</a:t>
            </a:r>
            <a:r>
              <a:rPr lang="en-US" dirty="0" smtClean="0">
                <a:solidFill>
                  <a:srgbClr val="FF0000"/>
                </a:solidFill>
                <a:effectLst>
                  <a:outerShdw blurRad="38100" dist="38100" dir="2700000" algn="tl">
                    <a:srgbClr val="000000">
                      <a:alpha val="43137"/>
                    </a:srgbClr>
                  </a:outerShdw>
                </a:effectLst>
              </a:rPr>
              <a:t>challenges</a:t>
            </a:r>
            <a:endParaRPr lang="en-US"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2029226" y="4185931"/>
            <a:ext cx="1841081" cy="369332"/>
          </a:xfrm>
          <a:prstGeom prst="rect">
            <a:avLst/>
          </a:prstGeom>
          <a:noFill/>
        </p:spPr>
        <p:txBody>
          <a:bodyPr wrap="none" rtlCol="0">
            <a:spAutoFit/>
          </a:bodyPr>
          <a:lstStyle/>
          <a:p>
            <a:r>
              <a:rPr lang="en-US" dirty="0" smtClean="0">
                <a:ln>
                  <a:solidFill>
                    <a:srgbClr val="04080C">
                      <a:alpha val="75000"/>
                    </a:srgbClr>
                  </a:solidFill>
                </a:ln>
                <a:solidFill>
                  <a:srgbClr val="996600"/>
                </a:solidFill>
              </a:rPr>
              <a:t>Tools and teams</a:t>
            </a:r>
            <a:endParaRPr lang="en-US" dirty="0">
              <a:ln>
                <a:solidFill>
                  <a:srgbClr val="04080C">
                    <a:alpha val="75000"/>
                  </a:srgbClr>
                </a:solidFill>
              </a:ln>
              <a:solidFill>
                <a:srgbClr val="996600"/>
              </a:solidFill>
            </a:endParaRPr>
          </a:p>
        </p:txBody>
      </p:sp>
      <p:sp>
        <p:nvSpPr>
          <p:cNvPr id="4" name="TextBox 3"/>
          <p:cNvSpPr txBox="1"/>
          <p:nvPr/>
        </p:nvSpPr>
        <p:spPr>
          <a:xfrm>
            <a:off x="4114800" y="4876800"/>
            <a:ext cx="1398396" cy="369332"/>
          </a:xfrm>
          <a:prstGeom prst="rect">
            <a:avLst/>
          </a:prstGeom>
          <a:noFill/>
        </p:spPr>
        <p:txBody>
          <a:bodyPr wrap="none" rtlCol="0">
            <a:spAutoFit/>
          </a:bodyPr>
          <a:lstStyle/>
          <a:p>
            <a:r>
              <a:rPr lang="en-US" dirty="0" smtClean="0">
                <a:solidFill>
                  <a:srgbClr val="0000FF"/>
                </a:solidFill>
                <a:effectLst>
                  <a:outerShdw blurRad="38100" dist="38100" dir="2700000" algn="tl">
                    <a:srgbClr val="000000">
                      <a:alpha val="43137"/>
                    </a:srgbClr>
                  </a:outerShdw>
                </a:effectLst>
              </a:rPr>
              <a:t>Applications</a:t>
            </a:r>
            <a:endParaRPr lang="en-US" dirty="0">
              <a:solidFill>
                <a:srgbClr val="0000FF"/>
              </a:solidFill>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401" y="6255384"/>
            <a:ext cx="5900737"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40559" y="3200400"/>
            <a:ext cx="2302233" cy="369332"/>
          </a:xfrm>
          <a:prstGeom prst="rect">
            <a:avLst/>
          </a:prstGeom>
          <a:noFill/>
        </p:spPr>
        <p:txBody>
          <a:bodyPr wrap="none" rtlCol="0">
            <a:spAutoFit/>
          </a:bodyPr>
          <a:lstStyle/>
          <a:p>
            <a:r>
              <a:rPr lang="en-US" dirty="0" smtClean="0">
                <a:solidFill>
                  <a:srgbClr val="04080C"/>
                </a:solidFill>
                <a:effectLst>
                  <a:outerShdw blurRad="38100" dist="38100" dir="2700000" algn="tl">
                    <a:srgbClr val="000000">
                      <a:alpha val="43137"/>
                    </a:srgbClr>
                  </a:outerShdw>
                </a:effectLst>
              </a:rPr>
              <a:t>Background / history</a:t>
            </a:r>
            <a:endParaRPr lang="en-US" dirty="0">
              <a:solidFill>
                <a:srgbClr val="04080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75623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5137" y="6409217"/>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590" y="304799"/>
            <a:ext cx="9192589" cy="1754326"/>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THE PSYCHOLOGY THAT </a:t>
            </a:r>
          </a:p>
          <a:p>
            <a:pPr algn="ctr"/>
            <a:r>
              <a:rPr lang="en-US" sz="3600" b="1" dirty="0" smtClean="0">
                <a:solidFill>
                  <a:srgbClr val="FFFF00"/>
                </a:solidFill>
                <a:effectLst>
                  <a:outerShdw blurRad="38100" dist="38100" dir="2700000" algn="tl">
                    <a:srgbClr val="000000">
                      <a:alpha val="43137"/>
                    </a:srgbClr>
                  </a:outerShdw>
                </a:effectLst>
              </a:rPr>
              <a:t>WILL LEAD TO THE USE OF</a:t>
            </a:r>
          </a:p>
          <a:p>
            <a:pPr algn="ctr"/>
            <a:r>
              <a:rPr lang="en-US" sz="3600" b="1" dirty="0" smtClean="0">
                <a:solidFill>
                  <a:srgbClr val="FFFF00"/>
                </a:solidFill>
                <a:effectLst>
                  <a:outerShdw blurRad="38100" dist="38100" dir="2700000" algn="tl">
                    <a:srgbClr val="000000">
                      <a:alpha val="43137"/>
                    </a:srgbClr>
                  </a:outerShdw>
                </a:effectLst>
              </a:rPr>
              <a:t> VIRTUAL FENCING</a:t>
            </a:r>
            <a:endParaRPr lang="en-US"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24296" y="2743200"/>
            <a:ext cx="9144000" cy="1938992"/>
          </a:xfrm>
          <a:prstGeom prst="rect">
            <a:avLst/>
          </a:prstGeom>
          <a:noFill/>
        </p:spPr>
        <p:txBody>
          <a:bodyPr wrap="square" rtlCol="0">
            <a:spAutoFit/>
          </a:bodyPr>
          <a:lstStyle/>
          <a:p>
            <a:pPr algn="ctr">
              <a:lnSpc>
                <a:spcPct val="200000"/>
              </a:lnSpc>
            </a:pPr>
            <a:r>
              <a:rPr lang="en-US" sz="2000" dirty="0" smtClean="0">
                <a:solidFill>
                  <a:srgbClr val="04080C"/>
                </a:solidFill>
                <a:effectLst>
                  <a:outerShdw blurRad="38100" dist="38100" dir="2700000" algn="tl">
                    <a:srgbClr val="000000">
                      <a:alpha val="43137"/>
                    </a:srgbClr>
                  </a:outerShdw>
                </a:effectLst>
              </a:rPr>
              <a:t>“Men will make the necessary effort to improve and protect the range only </a:t>
            </a:r>
          </a:p>
          <a:p>
            <a:pPr algn="ctr">
              <a:lnSpc>
                <a:spcPct val="200000"/>
              </a:lnSpc>
            </a:pPr>
            <a:r>
              <a:rPr lang="en-US" sz="2000" dirty="0" smtClean="0">
                <a:solidFill>
                  <a:srgbClr val="04080C"/>
                </a:solidFill>
                <a:effectLst>
                  <a:outerShdw blurRad="38100" dist="38100" dir="2700000" algn="tl">
                    <a:srgbClr val="000000">
                      <a:alpha val="43137"/>
                    </a:srgbClr>
                  </a:outerShdw>
                </a:effectLst>
              </a:rPr>
              <a:t>when they are absolutely guaranteed that whatever benefit may come </a:t>
            </a:r>
          </a:p>
          <a:p>
            <a:pPr algn="ctr">
              <a:lnSpc>
                <a:spcPct val="200000"/>
              </a:lnSpc>
            </a:pPr>
            <a:r>
              <a:rPr lang="en-US" sz="2000" dirty="0" smtClean="0">
                <a:solidFill>
                  <a:srgbClr val="04080C"/>
                </a:solidFill>
                <a:effectLst>
                  <a:outerShdw blurRad="38100" dist="38100" dir="2700000" algn="tl">
                    <a:srgbClr val="000000">
                      <a:alpha val="43137"/>
                    </a:srgbClr>
                  </a:outerShdw>
                </a:effectLst>
              </a:rPr>
              <a:t>as the result of their efforts shall become their own gain.”</a:t>
            </a:r>
            <a:endParaRPr lang="en-US" sz="2000" dirty="0">
              <a:solidFill>
                <a:srgbClr val="04080C"/>
              </a:solidFill>
              <a:effectLst>
                <a:outerShdw blurRad="38100" dist="38100" dir="2700000" algn="tl">
                  <a:srgbClr val="000000">
                    <a:alpha val="43137"/>
                  </a:srgbClr>
                </a:outerShdw>
              </a:effectLst>
            </a:endParaRPr>
          </a:p>
        </p:txBody>
      </p:sp>
      <p:sp>
        <p:nvSpPr>
          <p:cNvPr id="7" name="TextBox 6"/>
          <p:cNvSpPr txBox="1"/>
          <p:nvPr/>
        </p:nvSpPr>
        <p:spPr>
          <a:xfrm>
            <a:off x="1914331" y="5257800"/>
            <a:ext cx="7088479" cy="923330"/>
          </a:xfrm>
          <a:prstGeom prst="rect">
            <a:avLst/>
          </a:prstGeom>
          <a:noFill/>
        </p:spPr>
        <p:txBody>
          <a:bodyPr wrap="none" rtlCol="0">
            <a:spAutoFit/>
          </a:bodyPr>
          <a:lstStyle/>
          <a:p>
            <a:pPr algn="ctr"/>
            <a:r>
              <a:rPr lang="en-US" dirty="0" smtClean="0">
                <a:solidFill>
                  <a:srgbClr val="FFC000"/>
                </a:solidFill>
                <a:effectLst>
                  <a:outerShdw blurRad="38100" dist="38100" dir="2700000" algn="tl">
                    <a:srgbClr val="000000">
                      <a:alpha val="43137"/>
                    </a:srgbClr>
                  </a:outerShdw>
                </a:effectLst>
              </a:rPr>
              <a:t>Page 28 -- E. O. Wooton  1908  The range problem in New Mexico. </a:t>
            </a:r>
          </a:p>
          <a:p>
            <a:pPr algn="ctr"/>
            <a:r>
              <a:rPr lang="en-US" dirty="0" smtClean="0">
                <a:solidFill>
                  <a:srgbClr val="FFC000"/>
                </a:solidFill>
                <a:effectLst>
                  <a:outerShdw blurRad="38100" dist="38100" dir="2700000" algn="tl">
                    <a:srgbClr val="000000">
                      <a:alpha val="43137"/>
                    </a:srgbClr>
                  </a:outerShdw>
                </a:effectLst>
              </a:rPr>
              <a:t>New </a:t>
            </a:r>
            <a:r>
              <a:rPr lang="en-US" dirty="0">
                <a:solidFill>
                  <a:srgbClr val="FFC000"/>
                </a:solidFill>
                <a:effectLst>
                  <a:outerShdw blurRad="38100" dist="38100" dir="2700000" algn="tl">
                    <a:srgbClr val="000000">
                      <a:alpha val="43137"/>
                    </a:srgbClr>
                  </a:outerShdw>
                </a:effectLst>
              </a:rPr>
              <a:t>Mexico Agricultural Experiment Station, Bulletin 66, 46 pp.</a:t>
            </a:r>
          </a:p>
          <a:p>
            <a:r>
              <a:rPr lang="en-US" dirty="0" smtClean="0"/>
              <a:t>  </a:t>
            </a:r>
            <a:endParaRPr lang="en-US" dirty="0"/>
          </a:p>
        </p:txBody>
      </p:sp>
    </p:spTree>
    <p:extLst>
      <p:ext uri="{BB962C8B-B14F-4D97-AF65-F5344CB8AC3E}">
        <p14:creationId xmlns:p14="http://schemas.microsoft.com/office/powerpoint/2010/main" val="11488916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6652" y="228600"/>
            <a:ext cx="2249335" cy="1015663"/>
          </a:xfrm>
          <a:prstGeom prst="rect">
            <a:avLst/>
          </a:prstGeom>
        </p:spPr>
        <p:txBody>
          <a:bodyPr wrap="none">
            <a:spAutoFit/>
          </a:bodyPr>
          <a:lstStyle/>
          <a:p>
            <a:pPr algn="ctr"/>
            <a:r>
              <a:rPr lang="en-US" sz="6000" b="1" cap="all" dirty="0" smtClean="0">
                <a:solidFill>
                  <a:srgbClr val="FFFF00"/>
                </a:solidFill>
                <a:effectLst>
                  <a:outerShdw blurRad="38100" dist="38100" dir="2700000" algn="tl">
                    <a:srgbClr val="000000">
                      <a:alpha val="43137"/>
                    </a:srgbClr>
                  </a:outerShdw>
                </a:effectLst>
                <a:cs typeface="Tahoma" pitchFamily="34" charset="0"/>
              </a:rPr>
              <a:t>COST</a:t>
            </a:r>
            <a:endParaRPr lang="en-US" sz="6000" dirty="0">
              <a:effectLst>
                <a:outerShdw blurRad="38100" dist="38100" dir="2700000" algn="tl">
                  <a:srgbClr val="000000">
                    <a:alpha val="43137"/>
                  </a:srgbClr>
                </a:outerShdw>
              </a:effectLst>
            </a:endParaRPr>
          </a:p>
        </p:txBody>
      </p:sp>
      <p:sp>
        <p:nvSpPr>
          <p:cNvPr id="3" name="TextBox 2"/>
          <p:cNvSpPr txBox="1"/>
          <p:nvPr/>
        </p:nvSpPr>
        <p:spPr>
          <a:xfrm>
            <a:off x="1676400" y="3052083"/>
            <a:ext cx="6417141" cy="646331"/>
          </a:xfrm>
          <a:prstGeom prst="rect">
            <a:avLst/>
          </a:prstGeom>
          <a:noFill/>
        </p:spPr>
        <p:txBody>
          <a:bodyPr wrap="none" rtlCol="0">
            <a:spAutoFit/>
          </a:bodyPr>
          <a:lstStyle/>
          <a:p>
            <a:r>
              <a:rPr lang="en-US" sz="3600" b="1" dirty="0" smtClean="0">
                <a:solidFill>
                  <a:srgbClr val="04080C"/>
                </a:solidFill>
                <a:effectLst>
                  <a:outerShdw blurRad="38100" dist="38100" dir="2700000" algn="tl">
                    <a:srgbClr val="000000">
                      <a:alpha val="43137"/>
                    </a:srgbClr>
                  </a:outerShdw>
                </a:effectLst>
              </a:rPr>
              <a:t>≤ $__________ PER HEAD</a:t>
            </a:r>
            <a:endParaRPr lang="en-US" sz="3600" b="1" dirty="0">
              <a:solidFill>
                <a:srgbClr val="04080C"/>
              </a:solidFill>
              <a:effectLst>
                <a:outerShdw blurRad="38100" dist="38100" dir="2700000" algn="tl">
                  <a:srgbClr val="000000">
                    <a:alpha val="43137"/>
                  </a:srgbClr>
                </a:outerShdw>
              </a:effectLst>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5137" y="6409217"/>
            <a:ext cx="1096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1875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17 --- CHINA - FLERDS\FLERD\k9101-17 The fle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894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8400" y="381000"/>
            <a:ext cx="4123245" cy="707886"/>
          </a:xfrm>
          <a:prstGeom prst="rect">
            <a:avLst/>
          </a:prstGeom>
          <a:noFill/>
        </p:spPr>
        <p:txBody>
          <a:bodyPr wrap="none" rtlCol="0">
            <a:spAutoFit/>
          </a:bodyPr>
          <a:lstStyle/>
          <a:p>
            <a:r>
              <a:rPr lang="en-US" sz="4000" b="1" dirty="0" smtClean="0">
                <a:solidFill>
                  <a:srgbClr val="0000FF"/>
                </a:solidFill>
                <a:effectLst>
                  <a:outerShdw blurRad="38100" dist="38100" dir="2700000" algn="tl">
                    <a:srgbClr val="000000">
                      <a:alpha val="43137"/>
                    </a:srgbClr>
                  </a:outerShdw>
                </a:effectLst>
              </a:rPr>
              <a:t>APPLICATIONS</a:t>
            </a:r>
            <a:endParaRPr lang="en-US" sz="4000" b="1" dirty="0">
              <a:solidFill>
                <a:srgbClr val="0000FF"/>
              </a:solidFill>
              <a:effectLst>
                <a:outerShdw blurRad="38100" dist="38100" dir="2700000" algn="tl">
                  <a:srgbClr val="000000">
                    <a:alpha val="43137"/>
                  </a:srgbClr>
                </a:outerShdw>
              </a:effectLst>
            </a:endParaRPr>
          </a:p>
        </p:txBody>
      </p:sp>
      <p:grpSp>
        <p:nvGrpSpPr>
          <p:cNvPr id="5" name="Group 5"/>
          <p:cNvGrpSpPr>
            <a:grpSpLocks/>
          </p:cNvGrpSpPr>
          <p:nvPr/>
        </p:nvGrpSpPr>
        <p:grpSpPr bwMode="auto">
          <a:xfrm>
            <a:off x="8077200" y="6396038"/>
            <a:ext cx="1066800" cy="461962"/>
            <a:chOff x="3216" y="4027"/>
            <a:chExt cx="672" cy="291"/>
          </a:xfrm>
        </p:grpSpPr>
        <p:grpSp>
          <p:nvGrpSpPr>
            <p:cNvPr id="6" name="Group 6"/>
            <p:cNvGrpSpPr>
              <a:grpSpLocks/>
            </p:cNvGrpSpPr>
            <p:nvPr/>
          </p:nvGrpSpPr>
          <p:grpSpPr bwMode="auto">
            <a:xfrm>
              <a:off x="3216" y="4027"/>
              <a:ext cx="263" cy="291"/>
              <a:chOff x="288" y="3840"/>
              <a:chExt cx="282" cy="384"/>
            </a:xfrm>
          </p:grpSpPr>
          <p:pic>
            <p:nvPicPr>
              <p:cNvPr id="8" name="Picture 7" descr="ARS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USDA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9"/>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AU" dirty="0" err="1">
                  <a:solidFill>
                    <a:srgbClr val="FFFFFF"/>
                  </a:solidFill>
                  <a:latin typeface="Comic Sans MS" pitchFamily="66" charset="0"/>
                </a:rPr>
                <a:t>JER</a:t>
              </a:r>
              <a:endParaRPr lang="en-AU" dirty="0">
                <a:solidFill>
                  <a:srgbClr val="FFFFFF"/>
                </a:solidFill>
                <a:latin typeface="Comic Sans MS" pitchFamily="66" charset="0"/>
              </a:endParaRPr>
            </a:p>
          </p:txBody>
        </p:sp>
      </p:grpSp>
    </p:spTree>
    <p:extLst>
      <p:ext uri="{BB962C8B-B14F-4D97-AF65-F5344CB8AC3E}">
        <p14:creationId xmlns:p14="http://schemas.microsoft.com/office/powerpoint/2010/main" val="38391466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46"/>
          <p:cNvGrpSpPr>
            <a:grpSpLocks/>
          </p:cNvGrpSpPr>
          <p:nvPr/>
        </p:nvGrpSpPr>
        <p:grpSpPr bwMode="auto">
          <a:xfrm>
            <a:off x="3581400" y="674688"/>
            <a:ext cx="4992688" cy="5954712"/>
            <a:chOff x="2256" y="425"/>
            <a:chExt cx="3145" cy="3751"/>
          </a:xfrm>
        </p:grpSpPr>
        <p:grpSp>
          <p:nvGrpSpPr>
            <p:cNvPr id="101386" name="Group 4"/>
            <p:cNvGrpSpPr>
              <a:grpSpLocks/>
            </p:cNvGrpSpPr>
            <p:nvPr/>
          </p:nvGrpSpPr>
          <p:grpSpPr bwMode="auto">
            <a:xfrm>
              <a:off x="2452" y="425"/>
              <a:ext cx="2949" cy="3658"/>
              <a:chOff x="4804" y="1440"/>
              <a:chExt cx="5730" cy="7110"/>
            </a:xfrm>
          </p:grpSpPr>
          <p:pic>
            <p:nvPicPr>
              <p:cNvPr id="101414" name="Picture 5" descr="DVF_no_text_1-21-2004"/>
              <p:cNvPicPr>
                <a:picLocks noChangeAspect="1" noChangeArrowheads="1"/>
              </p:cNvPicPr>
              <p:nvPr/>
            </p:nvPicPr>
            <p:blipFill>
              <a:blip r:embed="rId3" cstate="print">
                <a:clrChange>
                  <a:clrFrom>
                    <a:srgbClr val="FFFFFF"/>
                  </a:clrFrom>
                  <a:clrTo>
                    <a:srgbClr val="FFFFFF">
                      <a:alpha val="0"/>
                    </a:srgbClr>
                  </a:clrTo>
                </a:clrChange>
              </a:blip>
              <a:srcRect l="1595" t="6699" r="2429" b="4529"/>
              <a:stretch>
                <a:fillRect/>
              </a:stretch>
            </p:blipFill>
            <p:spPr bwMode="auto">
              <a:xfrm>
                <a:off x="4804" y="1440"/>
                <a:ext cx="5730" cy="7110"/>
              </a:xfrm>
              <a:prstGeom prst="rect">
                <a:avLst/>
              </a:prstGeom>
              <a:noFill/>
              <a:ln w="9525">
                <a:noFill/>
                <a:miter lim="800000"/>
                <a:headEnd/>
                <a:tailEnd/>
              </a:ln>
            </p:spPr>
          </p:pic>
          <p:sp>
            <p:nvSpPr>
              <p:cNvPr id="661510" name="Line 6"/>
              <p:cNvSpPr>
                <a:spLocks noChangeShapeType="1"/>
              </p:cNvSpPr>
              <p:nvPr/>
            </p:nvSpPr>
            <p:spPr bwMode="auto">
              <a:xfrm flipV="1">
                <a:off x="5989" y="2826"/>
                <a:ext cx="3227" cy="4383"/>
              </a:xfrm>
              <a:prstGeom prst="line">
                <a:avLst/>
              </a:prstGeom>
              <a:noFill/>
              <a:ln w="38100">
                <a:solidFill>
                  <a:srgbClr val="FFFFFF"/>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11" name="Line 7"/>
              <p:cNvSpPr>
                <a:spLocks noChangeShapeType="1"/>
              </p:cNvSpPr>
              <p:nvPr/>
            </p:nvSpPr>
            <p:spPr bwMode="auto">
              <a:xfrm flipV="1">
                <a:off x="5995" y="2752"/>
                <a:ext cx="3274" cy="4449"/>
              </a:xfrm>
              <a:prstGeom prst="line">
                <a:avLst/>
              </a:prstGeom>
              <a:noFill/>
              <a:ln w="38100">
                <a:solidFill>
                  <a:srgbClr val="000000"/>
                </a:solidFill>
                <a:prstDash val="dash"/>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grpSp>
        <p:sp>
          <p:nvSpPr>
            <p:cNvPr id="101387" name="Text Box 8"/>
            <p:cNvSpPr txBox="1">
              <a:spLocks noChangeArrowheads="1"/>
            </p:cNvSpPr>
            <p:nvPr/>
          </p:nvSpPr>
          <p:spPr bwMode="auto">
            <a:xfrm>
              <a:off x="3522" y="2967"/>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5</a:t>
              </a:r>
              <a:endParaRPr lang="en-US" dirty="0">
                <a:solidFill>
                  <a:srgbClr val="000000"/>
                </a:solidFill>
                <a:latin typeface="Arial" charset="0"/>
                <a:ea typeface="Times New Roman" pitchFamily="18" charset="0"/>
                <a:cs typeface="Arial" charset="0"/>
              </a:endParaRPr>
            </a:p>
          </p:txBody>
        </p:sp>
        <p:sp>
          <p:nvSpPr>
            <p:cNvPr id="101388" name="Text Box 9"/>
            <p:cNvSpPr txBox="1">
              <a:spLocks noChangeArrowheads="1"/>
            </p:cNvSpPr>
            <p:nvPr/>
          </p:nvSpPr>
          <p:spPr bwMode="auto">
            <a:xfrm>
              <a:off x="3610" y="3162"/>
              <a:ext cx="278" cy="186"/>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4</a:t>
              </a:r>
              <a:endParaRPr lang="en-US" sz="900" dirty="0">
                <a:solidFill>
                  <a:srgbClr val="000000"/>
                </a:solidFill>
                <a:latin typeface="Arial" charset="0"/>
                <a:ea typeface="Times New Roman" pitchFamily="18" charset="0"/>
                <a:cs typeface="Arial" charset="0"/>
              </a:endParaRPr>
            </a:p>
            <a:p>
              <a:endParaRPr lang="en-US" dirty="0">
                <a:solidFill>
                  <a:srgbClr val="000000"/>
                </a:solidFill>
                <a:latin typeface="Arial" charset="0"/>
                <a:ea typeface="Times New Roman" pitchFamily="18" charset="0"/>
                <a:cs typeface="Arial" charset="0"/>
              </a:endParaRPr>
            </a:p>
          </p:txBody>
        </p:sp>
        <p:sp>
          <p:nvSpPr>
            <p:cNvPr id="101389" name="Text Box 10"/>
            <p:cNvSpPr txBox="1">
              <a:spLocks noChangeArrowheads="1"/>
            </p:cNvSpPr>
            <p:nvPr/>
          </p:nvSpPr>
          <p:spPr bwMode="auto">
            <a:xfrm>
              <a:off x="3877" y="3739"/>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2</a:t>
              </a:r>
              <a:endParaRPr lang="en-US" dirty="0">
                <a:solidFill>
                  <a:srgbClr val="000000"/>
                </a:solidFill>
                <a:latin typeface="Arial" charset="0"/>
                <a:ea typeface="Times New Roman" pitchFamily="18" charset="0"/>
                <a:cs typeface="Arial" charset="0"/>
              </a:endParaRPr>
            </a:p>
          </p:txBody>
        </p:sp>
        <p:sp>
          <p:nvSpPr>
            <p:cNvPr id="101390" name="Text Box 11"/>
            <p:cNvSpPr txBox="1">
              <a:spLocks noChangeArrowheads="1"/>
            </p:cNvSpPr>
            <p:nvPr/>
          </p:nvSpPr>
          <p:spPr bwMode="auto">
            <a:xfrm>
              <a:off x="3095" y="2066"/>
              <a:ext cx="278" cy="186"/>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7</a:t>
              </a:r>
              <a:endParaRPr lang="en-US" dirty="0">
                <a:solidFill>
                  <a:srgbClr val="000000"/>
                </a:solidFill>
                <a:latin typeface="Arial" charset="0"/>
                <a:ea typeface="Times New Roman" pitchFamily="18" charset="0"/>
                <a:cs typeface="Arial" charset="0"/>
              </a:endParaRPr>
            </a:p>
          </p:txBody>
        </p:sp>
        <p:sp>
          <p:nvSpPr>
            <p:cNvPr id="101391" name="Text Box 12"/>
            <p:cNvSpPr txBox="1">
              <a:spLocks noChangeArrowheads="1"/>
            </p:cNvSpPr>
            <p:nvPr/>
          </p:nvSpPr>
          <p:spPr bwMode="auto">
            <a:xfrm>
              <a:off x="3270" y="2437"/>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6</a:t>
              </a:r>
              <a:endParaRPr lang="en-US" dirty="0">
                <a:solidFill>
                  <a:srgbClr val="000000"/>
                </a:solidFill>
                <a:latin typeface="Arial" charset="0"/>
                <a:ea typeface="Times New Roman" pitchFamily="18" charset="0"/>
                <a:cs typeface="Arial" charset="0"/>
              </a:endParaRPr>
            </a:p>
          </p:txBody>
        </p:sp>
        <p:sp>
          <p:nvSpPr>
            <p:cNvPr id="101392" name="Text Box 13"/>
            <p:cNvSpPr txBox="1">
              <a:spLocks noChangeArrowheads="1"/>
            </p:cNvSpPr>
            <p:nvPr/>
          </p:nvSpPr>
          <p:spPr bwMode="auto">
            <a:xfrm>
              <a:off x="3435" y="2782"/>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6</a:t>
              </a:r>
              <a:endParaRPr lang="en-US" dirty="0">
                <a:solidFill>
                  <a:srgbClr val="000000"/>
                </a:solidFill>
                <a:latin typeface="Arial" charset="0"/>
                <a:ea typeface="Times New Roman" pitchFamily="18" charset="0"/>
                <a:cs typeface="Arial" charset="0"/>
              </a:endParaRPr>
            </a:p>
          </p:txBody>
        </p:sp>
        <p:sp>
          <p:nvSpPr>
            <p:cNvPr id="101393" name="Text Box 14"/>
            <p:cNvSpPr txBox="1">
              <a:spLocks noChangeArrowheads="1"/>
            </p:cNvSpPr>
            <p:nvPr/>
          </p:nvSpPr>
          <p:spPr bwMode="auto">
            <a:xfrm>
              <a:off x="3646" y="2046"/>
              <a:ext cx="233"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8</a:t>
              </a:r>
              <a:endParaRPr lang="en-US" dirty="0">
                <a:solidFill>
                  <a:srgbClr val="000000"/>
                </a:solidFill>
                <a:latin typeface="Arial" charset="0"/>
                <a:ea typeface="Times New Roman" pitchFamily="18" charset="0"/>
                <a:cs typeface="Arial" charset="0"/>
              </a:endParaRPr>
            </a:p>
          </p:txBody>
        </p:sp>
        <p:sp>
          <p:nvSpPr>
            <p:cNvPr id="661519" name="Line 15"/>
            <p:cNvSpPr>
              <a:spLocks noChangeShapeType="1"/>
            </p:cNvSpPr>
            <p:nvPr/>
          </p:nvSpPr>
          <p:spPr bwMode="auto">
            <a:xfrm rot="-125549">
              <a:off x="2544" y="2924"/>
              <a:ext cx="1203" cy="1110"/>
            </a:xfrm>
            <a:prstGeom prst="line">
              <a:avLst/>
            </a:prstGeom>
            <a:noFill/>
            <a:ln w="57150">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1395" name="Text Box 16"/>
            <p:cNvSpPr txBox="1">
              <a:spLocks noChangeArrowheads="1"/>
            </p:cNvSpPr>
            <p:nvPr/>
          </p:nvSpPr>
          <p:spPr bwMode="auto">
            <a:xfrm>
              <a:off x="2256" y="2951"/>
              <a:ext cx="464" cy="186"/>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+100</a:t>
              </a:r>
              <a:endParaRPr lang="en-US" dirty="0">
                <a:solidFill>
                  <a:srgbClr val="000000"/>
                </a:solidFill>
                <a:latin typeface="Arial" charset="0"/>
                <a:ea typeface="Times New Roman" pitchFamily="18" charset="0"/>
                <a:cs typeface="Arial" charset="0"/>
              </a:endParaRPr>
            </a:p>
          </p:txBody>
        </p:sp>
        <p:sp>
          <p:nvSpPr>
            <p:cNvPr id="101396" name="Text Box 17"/>
            <p:cNvSpPr txBox="1">
              <a:spLocks noChangeArrowheads="1"/>
            </p:cNvSpPr>
            <p:nvPr/>
          </p:nvSpPr>
          <p:spPr bwMode="auto">
            <a:xfrm>
              <a:off x="2925" y="3394"/>
              <a:ext cx="371"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0</a:t>
              </a:r>
              <a:endParaRPr lang="en-US" dirty="0">
                <a:solidFill>
                  <a:srgbClr val="000000"/>
                </a:solidFill>
                <a:latin typeface="Arial" charset="0"/>
                <a:ea typeface="Times New Roman" pitchFamily="18" charset="0"/>
                <a:cs typeface="Arial" charset="0"/>
              </a:endParaRPr>
            </a:p>
          </p:txBody>
        </p:sp>
        <p:sp>
          <p:nvSpPr>
            <p:cNvPr id="101397" name="Text Box 18"/>
            <p:cNvSpPr txBox="1">
              <a:spLocks noChangeArrowheads="1"/>
            </p:cNvSpPr>
            <p:nvPr/>
          </p:nvSpPr>
          <p:spPr bwMode="auto">
            <a:xfrm>
              <a:off x="3018" y="3548"/>
              <a:ext cx="371" cy="186"/>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-25</a:t>
              </a:r>
              <a:endParaRPr lang="en-US" dirty="0">
                <a:solidFill>
                  <a:srgbClr val="000000"/>
                </a:solidFill>
                <a:latin typeface="Arial" charset="0"/>
                <a:ea typeface="Times New Roman" pitchFamily="18" charset="0"/>
                <a:cs typeface="Arial" charset="0"/>
              </a:endParaRPr>
            </a:p>
          </p:txBody>
        </p:sp>
        <p:sp>
          <p:nvSpPr>
            <p:cNvPr id="101398" name="Text Box 19"/>
            <p:cNvSpPr txBox="1">
              <a:spLocks noChangeArrowheads="1"/>
            </p:cNvSpPr>
            <p:nvPr/>
          </p:nvSpPr>
          <p:spPr bwMode="auto">
            <a:xfrm>
              <a:off x="3208" y="3703"/>
              <a:ext cx="371"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-50</a:t>
              </a:r>
              <a:endParaRPr lang="en-US" dirty="0">
                <a:solidFill>
                  <a:srgbClr val="000000"/>
                </a:solidFill>
                <a:latin typeface="Arial" charset="0"/>
                <a:ea typeface="Times New Roman" pitchFamily="18" charset="0"/>
                <a:cs typeface="Arial" charset="0"/>
              </a:endParaRPr>
            </a:p>
          </p:txBody>
        </p:sp>
        <p:sp>
          <p:nvSpPr>
            <p:cNvPr id="101399" name="Text Box 20"/>
            <p:cNvSpPr txBox="1">
              <a:spLocks noChangeArrowheads="1"/>
            </p:cNvSpPr>
            <p:nvPr/>
          </p:nvSpPr>
          <p:spPr bwMode="auto">
            <a:xfrm>
              <a:off x="3394" y="3862"/>
              <a:ext cx="370"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-75</a:t>
              </a:r>
              <a:endParaRPr lang="en-US" dirty="0">
                <a:solidFill>
                  <a:srgbClr val="000000"/>
                </a:solidFill>
                <a:latin typeface="Arial" charset="0"/>
                <a:ea typeface="Times New Roman" pitchFamily="18" charset="0"/>
                <a:cs typeface="Arial" charset="0"/>
              </a:endParaRPr>
            </a:p>
          </p:txBody>
        </p:sp>
        <p:sp>
          <p:nvSpPr>
            <p:cNvPr id="101400" name="Text Box 21"/>
            <p:cNvSpPr txBox="1">
              <a:spLocks noChangeArrowheads="1"/>
            </p:cNvSpPr>
            <p:nvPr/>
          </p:nvSpPr>
          <p:spPr bwMode="auto">
            <a:xfrm>
              <a:off x="3574" y="3991"/>
              <a:ext cx="370"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-100</a:t>
              </a:r>
              <a:endParaRPr lang="en-US" dirty="0">
                <a:solidFill>
                  <a:srgbClr val="000000"/>
                </a:solidFill>
                <a:latin typeface="Arial" charset="0"/>
                <a:ea typeface="Times New Roman" pitchFamily="18" charset="0"/>
                <a:cs typeface="Arial" charset="0"/>
              </a:endParaRPr>
            </a:p>
          </p:txBody>
        </p:sp>
        <p:sp>
          <p:nvSpPr>
            <p:cNvPr id="101401" name="Text Box 22"/>
            <p:cNvSpPr txBox="1">
              <a:spLocks noChangeArrowheads="1"/>
            </p:cNvSpPr>
            <p:nvPr/>
          </p:nvSpPr>
          <p:spPr bwMode="auto">
            <a:xfrm>
              <a:off x="3723" y="3399"/>
              <a:ext cx="278" cy="185"/>
            </a:xfrm>
            <a:prstGeom prst="rect">
              <a:avLst/>
            </a:prstGeom>
            <a:noFill/>
            <a:ln w="9525">
              <a:noFill/>
              <a:miter lim="800000"/>
              <a:headEnd/>
              <a:tailEnd/>
            </a:ln>
          </p:spPr>
          <p:txBody>
            <a:bodyPr/>
            <a:lstStyle/>
            <a:p>
              <a:pPr algn="ctr" eaLnBrk="1" hangingPunct="1"/>
              <a:r>
                <a:rPr lang="en-US" sz="1000" b="1" dirty="0">
                  <a:solidFill>
                    <a:srgbClr val="000000"/>
                  </a:solidFill>
                  <a:latin typeface="Arial" charset="0"/>
                  <a:ea typeface="Times New Roman" pitchFamily="18" charset="0"/>
                  <a:cs typeface="Arial" charset="0"/>
                </a:rPr>
                <a:t>3</a:t>
              </a:r>
              <a:endParaRPr lang="en-US" dirty="0">
                <a:solidFill>
                  <a:srgbClr val="000000"/>
                </a:solidFill>
                <a:latin typeface="Arial" charset="0"/>
                <a:ea typeface="Times New Roman" pitchFamily="18" charset="0"/>
                <a:cs typeface="Arial" charset="0"/>
              </a:endParaRPr>
            </a:p>
          </p:txBody>
        </p:sp>
        <p:sp>
          <p:nvSpPr>
            <p:cNvPr id="101402" name="Text Box 23"/>
            <p:cNvSpPr txBox="1">
              <a:spLocks noChangeArrowheads="1"/>
            </p:cNvSpPr>
            <p:nvPr/>
          </p:nvSpPr>
          <p:spPr bwMode="auto">
            <a:xfrm>
              <a:off x="2565" y="3373"/>
              <a:ext cx="185" cy="186"/>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1</a:t>
              </a:r>
              <a:endParaRPr lang="en-US" dirty="0">
                <a:solidFill>
                  <a:srgbClr val="000000"/>
                </a:solidFill>
                <a:latin typeface="Arial" charset="0"/>
                <a:ea typeface="Times New Roman" pitchFamily="18" charset="0"/>
                <a:cs typeface="Arial" charset="0"/>
              </a:endParaRPr>
            </a:p>
          </p:txBody>
        </p:sp>
        <p:sp>
          <p:nvSpPr>
            <p:cNvPr id="661528" name="Line 24"/>
            <p:cNvSpPr>
              <a:spLocks noChangeShapeType="1"/>
            </p:cNvSpPr>
            <p:nvPr/>
          </p:nvSpPr>
          <p:spPr bwMode="auto">
            <a:xfrm flipV="1">
              <a:off x="2694" y="3286"/>
              <a:ext cx="185" cy="185"/>
            </a:xfrm>
            <a:prstGeom prst="line">
              <a:avLst/>
            </a:prstGeom>
            <a:noFill/>
            <a:ln w="9525">
              <a:solidFill>
                <a:srgbClr val="000000"/>
              </a:solidFill>
              <a:round/>
              <a:headEnd/>
              <a:tailEnd type="triangle" w="med" len="me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29" name="Line 25"/>
            <p:cNvSpPr>
              <a:spLocks noChangeShapeType="1"/>
            </p:cNvSpPr>
            <p:nvPr/>
          </p:nvSpPr>
          <p:spPr bwMode="auto">
            <a:xfrm>
              <a:off x="3759" y="2195"/>
              <a:ext cx="42" cy="190"/>
            </a:xfrm>
            <a:prstGeom prst="line">
              <a:avLst/>
            </a:prstGeom>
            <a:noFill/>
            <a:ln w="9525">
              <a:solidFill>
                <a:srgbClr val="000000"/>
              </a:solidFill>
              <a:round/>
              <a:headEnd/>
              <a:tailEnd type="triangle" w="med" len="me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0" name="Line 26"/>
            <p:cNvSpPr>
              <a:spLocks noChangeShapeType="1"/>
            </p:cNvSpPr>
            <p:nvPr/>
          </p:nvSpPr>
          <p:spPr bwMode="auto">
            <a:xfrm flipH="1">
              <a:off x="3610" y="1722"/>
              <a:ext cx="1528" cy="1003"/>
            </a:xfrm>
            <a:prstGeom prst="line">
              <a:avLst/>
            </a:prstGeom>
            <a:noFill/>
            <a:ln w="38100" cap="rnd">
              <a:solidFill>
                <a:srgbClr val="FFFFFF"/>
              </a:solidFill>
              <a:prstDash val="sysDot"/>
              <a:round/>
              <a:headEnd/>
              <a:tailEnd type="triangle" w="med" len="me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1406" name="Text Box 27"/>
            <p:cNvSpPr txBox="1">
              <a:spLocks noChangeArrowheads="1"/>
            </p:cNvSpPr>
            <p:nvPr/>
          </p:nvSpPr>
          <p:spPr bwMode="auto">
            <a:xfrm>
              <a:off x="4876" y="1683"/>
              <a:ext cx="185" cy="185"/>
            </a:xfrm>
            <a:prstGeom prst="rect">
              <a:avLst/>
            </a:prstGeom>
            <a:noFill/>
            <a:ln w="9525">
              <a:noFill/>
              <a:miter lim="800000"/>
              <a:headEnd/>
              <a:tailEnd/>
            </a:ln>
          </p:spPr>
          <p:txBody>
            <a:bodyPr/>
            <a:lstStyle/>
            <a:p>
              <a:pPr eaLnBrk="1" hangingPunct="1"/>
              <a:r>
                <a:rPr lang="en-US" sz="1000" b="1" dirty="0">
                  <a:solidFill>
                    <a:srgbClr val="000000"/>
                  </a:solidFill>
                  <a:latin typeface="Arial" charset="0"/>
                  <a:ea typeface="Times New Roman" pitchFamily="18" charset="0"/>
                  <a:cs typeface="Arial" charset="0"/>
                </a:rPr>
                <a:t>9</a:t>
              </a:r>
              <a:endParaRPr lang="en-US" dirty="0">
                <a:solidFill>
                  <a:srgbClr val="000000"/>
                </a:solidFill>
                <a:latin typeface="Arial" charset="0"/>
                <a:ea typeface="Times New Roman" pitchFamily="18" charset="0"/>
                <a:cs typeface="Arial" charset="0"/>
              </a:endParaRPr>
            </a:p>
          </p:txBody>
        </p:sp>
        <p:sp>
          <p:nvSpPr>
            <p:cNvPr id="661532" name="Freeform 28"/>
            <p:cNvSpPr>
              <a:spLocks/>
            </p:cNvSpPr>
            <p:nvPr/>
          </p:nvSpPr>
          <p:spPr bwMode="auto">
            <a:xfrm rot="1228596" flipV="1">
              <a:off x="4305" y="2555"/>
              <a:ext cx="234" cy="519"/>
            </a:xfrm>
            <a:custGeom>
              <a:avLst/>
              <a:gdLst>
                <a:gd name="T0" fmla="*/ 40 w 280"/>
                <a:gd name="T1" fmla="*/ 864 h 864"/>
                <a:gd name="T2" fmla="*/ 40 w 280"/>
                <a:gd name="T3" fmla="*/ 384 h 864"/>
                <a:gd name="T4" fmla="*/ 280 w 280"/>
                <a:gd name="T5" fmla="*/ 0 h 864"/>
              </a:gdLst>
              <a:ahLst/>
              <a:cxnLst>
                <a:cxn ang="0">
                  <a:pos x="T0" y="T1"/>
                </a:cxn>
                <a:cxn ang="0">
                  <a:pos x="T2" y="T3"/>
                </a:cxn>
                <a:cxn ang="0">
                  <a:pos x="T4" y="T5"/>
                </a:cxn>
              </a:cxnLst>
              <a:rect l="0" t="0" r="r" b="b"/>
              <a:pathLst>
                <a:path w="280" h="864">
                  <a:moveTo>
                    <a:pt x="40" y="864"/>
                  </a:moveTo>
                  <a:cubicBezTo>
                    <a:pt x="20" y="696"/>
                    <a:pt x="0" y="528"/>
                    <a:pt x="40" y="384"/>
                  </a:cubicBezTo>
                  <a:cubicBezTo>
                    <a:pt x="80" y="240"/>
                    <a:pt x="240" y="64"/>
                    <a:pt x="280" y="0"/>
                  </a:cubicBezTo>
                </a:path>
              </a:pathLst>
            </a:custGeom>
            <a:noFill/>
            <a:ln w="38100">
              <a:solidFill>
                <a:srgbClr val="000000"/>
              </a:solidFill>
              <a:round/>
              <a:headEnd/>
              <a:tailEnd type="stealth" w="lg" len="lg"/>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3" name="Line 29"/>
            <p:cNvSpPr>
              <a:spLocks noChangeShapeType="1"/>
            </p:cNvSpPr>
            <p:nvPr/>
          </p:nvSpPr>
          <p:spPr bwMode="auto">
            <a:xfrm rot="21423823" flipH="1">
              <a:off x="4868" y="1853"/>
              <a:ext cx="370" cy="216"/>
            </a:xfrm>
            <a:prstGeom prst="line">
              <a:avLst/>
            </a:prstGeom>
            <a:noFill/>
            <a:ln w="38100">
              <a:solidFill>
                <a:srgbClr val="000000"/>
              </a:solidFill>
              <a:round/>
              <a:headEnd/>
              <a:tailEnd type="stealth" w="lg" len="lg"/>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4" name="AutoShape 30"/>
            <p:cNvSpPr>
              <a:spLocks noChangeArrowheads="1"/>
            </p:cNvSpPr>
            <p:nvPr/>
          </p:nvSpPr>
          <p:spPr bwMode="auto">
            <a:xfrm rot="11531019">
              <a:off x="4968" y="934"/>
              <a:ext cx="371" cy="184"/>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5" name="AutoShape 31"/>
            <p:cNvSpPr>
              <a:spLocks noChangeArrowheads="1"/>
            </p:cNvSpPr>
            <p:nvPr/>
          </p:nvSpPr>
          <p:spPr bwMode="auto">
            <a:xfrm rot="11303989">
              <a:off x="4901" y="1027"/>
              <a:ext cx="463" cy="184"/>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6" name="AutoShape 32"/>
            <p:cNvSpPr>
              <a:spLocks noChangeArrowheads="1"/>
            </p:cNvSpPr>
            <p:nvPr/>
          </p:nvSpPr>
          <p:spPr bwMode="auto">
            <a:xfrm rot="11539167">
              <a:off x="4828" y="1129"/>
              <a:ext cx="556" cy="184"/>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7" name="AutoShape 33"/>
            <p:cNvSpPr>
              <a:spLocks noChangeArrowheads="1"/>
            </p:cNvSpPr>
            <p:nvPr/>
          </p:nvSpPr>
          <p:spPr bwMode="auto">
            <a:xfrm rot="11531019">
              <a:off x="5034" y="846"/>
              <a:ext cx="278" cy="184"/>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661538" name="AutoShape 34"/>
            <p:cNvSpPr>
              <a:spLocks noChangeArrowheads="1"/>
            </p:cNvSpPr>
            <p:nvPr/>
          </p:nvSpPr>
          <p:spPr bwMode="auto">
            <a:xfrm rot="11531019">
              <a:off x="4744" y="1247"/>
              <a:ext cx="649" cy="183"/>
            </a:xfrm>
            <a:custGeom>
              <a:avLst/>
              <a:gdLst>
                <a:gd name="G0" fmla="+- 9219 0 0"/>
                <a:gd name="G1" fmla="+- -11482092 0 0"/>
                <a:gd name="G2" fmla="+- 0 0 -11482092"/>
                <a:gd name="T0" fmla="*/ 0 256 1"/>
                <a:gd name="T1" fmla="*/ 180 256 1"/>
                <a:gd name="G3" fmla="+- -11482092 T0 T1"/>
                <a:gd name="T2" fmla="*/ 0 256 1"/>
                <a:gd name="T3" fmla="*/ 90 256 1"/>
                <a:gd name="G4" fmla="+- -11482092 T2 T3"/>
                <a:gd name="G5" fmla="*/ G4 2 1"/>
                <a:gd name="T4" fmla="*/ 90 256 1"/>
                <a:gd name="T5" fmla="*/ 0 256 1"/>
                <a:gd name="G6" fmla="+- -11482092 T4 T5"/>
                <a:gd name="G7" fmla="*/ G6 2 1"/>
                <a:gd name="G8" fmla="abs -1148209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219"/>
                <a:gd name="G18" fmla="*/ 9219 1 2"/>
                <a:gd name="G19" fmla="+- G18 5400 0"/>
                <a:gd name="G20" fmla="cos G19 -11482092"/>
                <a:gd name="G21" fmla="sin G19 -11482092"/>
                <a:gd name="G22" fmla="+- G20 10800 0"/>
                <a:gd name="G23" fmla="+- G21 10800 0"/>
                <a:gd name="G24" fmla="+- 10800 0 G20"/>
                <a:gd name="G25" fmla="+- 9219 10800 0"/>
                <a:gd name="G26" fmla="?: G9 G17 G25"/>
                <a:gd name="G27" fmla="?: G9 0 21600"/>
                <a:gd name="G28" fmla="cos 10800 -11482092"/>
                <a:gd name="G29" fmla="sin 10800 -11482092"/>
                <a:gd name="G30" fmla="sin 9219 -11482092"/>
                <a:gd name="G31" fmla="+- G28 10800 0"/>
                <a:gd name="G32" fmla="+- G29 10800 0"/>
                <a:gd name="G33" fmla="+- G30 10800 0"/>
                <a:gd name="G34" fmla="?: G4 0 G31"/>
                <a:gd name="G35" fmla="?: -11482092 G34 0"/>
                <a:gd name="G36" fmla="?: G6 G35 G31"/>
                <a:gd name="G37" fmla="+- 21600 0 G36"/>
                <a:gd name="G38" fmla="?: G4 0 G33"/>
                <a:gd name="G39" fmla="?: -11482092 G38 G32"/>
                <a:gd name="G40" fmla="?: G6 G39 0"/>
                <a:gd name="G41" fmla="?: G4 G32 21600"/>
                <a:gd name="G42" fmla="?: G6 G41 G33"/>
                <a:gd name="T12" fmla="*/ 10800 w 21600"/>
                <a:gd name="T13" fmla="*/ 0 h 21600"/>
                <a:gd name="T14" fmla="*/ 825 w 21600"/>
                <a:gd name="T15" fmla="*/ 9962 h 21600"/>
                <a:gd name="T16" fmla="*/ 10800 w 21600"/>
                <a:gd name="T17" fmla="*/ 1581 h 21600"/>
                <a:gd name="T18" fmla="*/ 20775 w 21600"/>
                <a:gd name="T19" fmla="*/ 996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613" y="10029"/>
                  </a:moveTo>
                  <a:cubicBezTo>
                    <a:pt x="2014" y="5253"/>
                    <a:pt x="6007" y="1580"/>
                    <a:pt x="10800" y="1581"/>
                  </a:cubicBezTo>
                  <a:cubicBezTo>
                    <a:pt x="15592" y="1581"/>
                    <a:pt x="19585" y="5253"/>
                    <a:pt x="19986" y="10029"/>
                  </a:cubicBezTo>
                  <a:lnTo>
                    <a:pt x="21562" y="9896"/>
                  </a:lnTo>
                  <a:cubicBezTo>
                    <a:pt x="21092" y="4301"/>
                    <a:pt x="16414" y="-1"/>
                    <a:pt x="10799" y="0"/>
                  </a:cubicBezTo>
                  <a:cubicBezTo>
                    <a:pt x="5185" y="0"/>
                    <a:pt x="507" y="4301"/>
                    <a:pt x="37" y="9896"/>
                  </a:cubicBezTo>
                  <a:close/>
                </a:path>
              </a:pathLst>
            </a:custGeom>
            <a:solidFill>
              <a:srgbClr val="969696"/>
            </a:solidFill>
            <a:ln>
              <a:noFill/>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grpSp>
      <p:sp>
        <p:nvSpPr>
          <p:cNvPr id="101379" name="Text Box 3"/>
          <p:cNvSpPr txBox="1">
            <a:spLocks noChangeArrowheads="1"/>
          </p:cNvSpPr>
          <p:nvPr/>
        </p:nvSpPr>
        <p:spPr bwMode="auto">
          <a:xfrm>
            <a:off x="457200" y="1524000"/>
            <a:ext cx="3781425" cy="3046413"/>
          </a:xfrm>
          <a:prstGeom prst="rect">
            <a:avLst/>
          </a:prstGeom>
          <a:noFill/>
          <a:ln w="9525">
            <a:noFill/>
            <a:miter lim="800000"/>
            <a:headEnd/>
            <a:tailEnd/>
          </a:ln>
        </p:spPr>
        <p:txBody>
          <a:bodyPr/>
          <a:lstStyle/>
          <a:p>
            <a:pPr eaLnBrk="1" hangingPunct="1"/>
            <a:r>
              <a:rPr lang="en-US" sz="1400" b="1" dirty="0">
                <a:solidFill>
                  <a:srgbClr val="000000"/>
                </a:solidFill>
                <a:latin typeface="Arial" charset="0"/>
                <a:ea typeface="Times New Roman" pitchFamily="18" charset="0"/>
                <a:cs typeface="Arial" charset="0"/>
              </a:rPr>
              <a:t>Key :  (+) Indicates increasing intensity</a:t>
            </a:r>
            <a:endParaRPr lang="en-US" sz="1400" dirty="0">
              <a:solidFill>
                <a:srgbClr val="000000"/>
              </a:solidFill>
              <a:latin typeface="Arial" charset="0"/>
              <a:ea typeface="Times New Roman" pitchFamily="18" charset="0"/>
              <a:cs typeface="Arial" charset="0"/>
            </a:endParaRPr>
          </a:p>
          <a:p>
            <a:pPr>
              <a:lnSpc>
                <a:spcPct val="150000"/>
              </a:lnSpc>
            </a:pPr>
            <a:r>
              <a:rPr lang="en-US" sz="1400" dirty="0">
                <a:solidFill>
                  <a:srgbClr val="000000"/>
                </a:solidFill>
                <a:latin typeface="Arial" charset="0"/>
                <a:ea typeface="Times New Roman" pitchFamily="18" charset="0"/>
                <a:cs typeface="Arial" charset="0"/>
              </a:rPr>
              <a:t>1 = Virtual Boundary (VB™), 200 m wide</a:t>
            </a:r>
          </a:p>
          <a:p>
            <a:pPr>
              <a:lnSpc>
                <a:spcPct val="150000"/>
              </a:lnSpc>
            </a:pPr>
            <a:r>
              <a:rPr lang="en-US" sz="1400" dirty="0">
                <a:solidFill>
                  <a:srgbClr val="000000"/>
                </a:solidFill>
                <a:latin typeface="Arial" charset="0"/>
                <a:ea typeface="Times New Roman" pitchFamily="18" charset="0"/>
                <a:cs typeface="Arial" charset="0"/>
              </a:rPr>
              <a:t>2 = Virtual Paddock (VP™) with animals</a:t>
            </a:r>
          </a:p>
          <a:p>
            <a:pPr>
              <a:lnSpc>
                <a:spcPct val="150000"/>
              </a:lnSpc>
            </a:pPr>
            <a:r>
              <a:rPr lang="en-US" sz="1400" dirty="0">
                <a:solidFill>
                  <a:srgbClr val="000000"/>
                </a:solidFill>
                <a:latin typeface="Arial" charset="0"/>
                <a:ea typeface="Times New Roman" pitchFamily="18" charset="0"/>
                <a:cs typeface="Arial" charset="0"/>
              </a:rPr>
              <a:t>3 = (+) sound only </a:t>
            </a:r>
          </a:p>
          <a:p>
            <a:pPr>
              <a:lnSpc>
                <a:spcPct val="150000"/>
              </a:lnSpc>
            </a:pPr>
            <a:r>
              <a:rPr lang="en-US" sz="1400" dirty="0">
                <a:solidFill>
                  <a:srgbClr val="000000"/>
                </a:solidFill>
                <a:latin typeface="Arial" charset="0"/>
                <a:ea typeface="Times New Roman" pitchFamily="18" charset="0"/>
                <a:cs typeface="Arial" charset="0"/>
              </a:rPr>
              <a:t>4 = (+) sound &amp; (+) electrical stimulation</a:t>
            </a:r>
          </a:p>
          <a:p>
            <a:pPr>
              <a:lnSpc>
                <a:spcPct val="150000"/>
              </a:lnSpc>
            </a:pPr>
            <a:r>
              <a:rPr lang="en-US" sz="1400" dirty="0">
                <a:solidFill>
                  <a:srgbClr val="000000"/>
                </a:solidFill>
                <a:latin typeface="Arial" charset="0"/>
                <a:ea typeface="Times New Roman" pitchFamily="18" charset="0"/>
                <a:cs typeface="Arial" charset="0"/>
              </a:rPr>
              <a:t>5 = (++) sound &amp; (++) electrical stimulation</a:t>
            </a:r>
          </a:p>
          <a:p>
            <a:pPr>
              <a:lnSpc>
                <a:spcPct val="150000"/>
              </a:lnSpc>
            </a:pPr>
            <a:r>
              <a:rPr lang="en-US" sz="1400" dirty="0">
                <a:solidFill>
                  <a:srgbClr val="000000"/>
                </a:solidFill>
                <a:latin typeface="Arial" charset="0"/>
                <a:ea typeface="Times New Roman" pitchFamily="18" charset="0"/>
                <a:cs typeface="Arial" charset="0"/>
              </a:rPr>
              <a:t>6 = (+++) sound &amp; (+++) electrical stimulation</a:t>
            </a:r>
          </a:p>
          <a:p>
            <a:pPr>
              <a:lnSpc>
                <a:spcPct val="150000"/>
              </a:lnSpc>
            </a:pPr>
            <a:r>
              <a:rPr lang="en-US" sz="1400" dirty="0">
                <a:solidFill>
                  <a:srgbClr val="000000"/>
                </a:solidFill>
                <a:latin typeface="Arial" charset="0"/>
                <a:ea typeface="Times New Roman" pitchFamily="18" charset="0"/>
                <a:cs typeface="Arial" charset="0"/>
              </a:rPr>
              <a:t>7 = VP™ without animals</a:t>
            </a:r>
          </a:p>
          <a:p>
            <a:pPr>
              <a:lnSpc>
                <a:spcPct val="150000"/>
              </a:lnSpc>
            </a:pPr>
            <a:r>
              <a:rPr lang="en-US" sz="1400" dirty="0">
                <a:solidFill>
                  <a:srgbClr val="000000"/>
                </a:solidFill>
                <a:latin typeface="Arial" charset="0"/>
                <a:ea typeface="Times New Roman" pitchFamily="18" charset="0"/>
                <a:cs typeface="Arial" charset="0"/>
              </a:rPr>
              <a:t>8 = Virtual Center Line (VCL™)</a:t>
            </a:r>
          </a:p>
          <a:p>
            <a:pPr>
              <a:lnSpc>
                <a:spcPct val="150000"/>
              </a:lnSpc>
            </a:pPr>
            <a:r>
              <a:rPr lang="en-US" sz="1400" dirty="0">
                <a:solidFill>
                  <a:srgbClr val="000000"/>
                </a:solidFill>
                <a:latin typeface="Arial" charset="0"/>
                <a:ea typeface="Times New Roman" pitchFamily="18" charset="0"/>
                <a:cs typeface="Arial" charset="0"/>
              </a:rPr>
              <a:t>9 = Angle of approach to VCL™</a:t>
            </a:r>
          </a:p>
        </p:txBody>
      </p:sp>
      <p:sp>
        <p:nvSpPr>
          <p:cNvPr id="101380" name="Text Box 38"/>
          <p:cNvSpPr txBox="1">
            <a:spLocks noChangeArrowheads="1"/>
          </p:cNvSpPr>
          <p:nvPr/>
        </p:nvSpPr>
        <p:spPr bwMode="auto">
          <a:xfrm>
            <a:off x="-174906" y="152400"/>
            <a:ext cx="9318906" cy="954107"/>
          </a:xfrm>
          <a:prstGeom prst="rect">
            <a:avLst/>
          </a:prstGeom>
          <a:noFill/>
          <a:ln w="9525">
            <a:noFill/>
            <a:miter lim="800000"/>
            <a:headEnd/>
            <a:tailEnd/>
          </a:ln>
        </p:spPr>
        <p:txBody>
          <a:bodyPr wrap="square">
            <a:spAutoFit/>
          </a:bodyPr>
          <a:lstStyle/>
          <a:p>
            <a:pPr algn="ctr" eaLnBrk="1" hangingPunct="1"/>
            <a:r>
              <a:rPr lang="en-US" sz="3200" b="1" cap="all" dirty="0">
                <a:solidFill>
                  <a:srgbClr val="FFFF00"/>
                </a:solidFill>
                <a:effectLst>
                  <a:outerShdw blurRad="38100" dist="38100" dir="2700000" algn="tl">
                    <a:srgbClr val="000000">
                      <a:alpha val="43137"/>
                    </a:srgbClr>
                  </a:outerShdw>
                </a:effectLst>
                <a:latin typeface="+mj-lt"/>
              </a:rPr>
              <a:t>Directional Virtual Fencing (DVF</a:t>
            </a:r>
            <a:r>
              <a:rPr lang="en-US" sz="3200" b="1" cap="all" dirty="0">
                <a:solidFill>
                  <a:srgbClr val="FFFF00"/>
                </a:solidFill>
                <a:effectLst>
                  <a:outerShdw blurRad="38100" dist="38100" dir="2700000" algn="tl">
                    <a:srgbClr val="000000">
                      <a:alpha val="43137"/>
                    </a:srgbClr>
                  </a:outerShdw>
                </a:effectLst>
                <a:latin typeface="+mj-lt"/>
                <a:cs typeface="Arial" charset="0"/>
              </a:rPr>
              <a:t>™)</a:t>
            </a:r>
          </a:p>
          <a:p>
            <a:pPr algn="ctr" eaLnBrk="1" hangingPunct="1"/>
            <a:r>
              <a:rPr lang="en-US" sz="2400" b="1" dirty="0">
                <a:solidFill>
                  <a:srgbClr val="FFFF00"/>
                </a:solidFill>
                <a:effectLst>
                  <a:outerShdw blurRad="38100" dist="38100" dir="2700000" algn="tl">
                    <a:srgbClr val="000000">
                      <a:alpha val="43137"/>
                    </a:srgbClr>
                  </a:outerShdw>
                </a:effectLst>
                <a:latin typeface="+mj-lt"/>
                <a:cs typeface="Arial" charset="0"/>
              </a:rPr>
              <a:t>Theory of operation</a:t>
            </a:r>
          </a:p>
        </p:txBody>
      </p:sp>
      <p:grpSp>
        <p:nvGrpSpPr>
          <p:cNvPr id="101381" name="Group 39"/>
          <p:cNvGrpSpPr>
            <a:grpSpLocks/>
          </p:cNvGrpSpPr>
          <p:nvPr/>
        </p:nvGrpSpPr>
        <p:grpSpPr bwMode="auto">
          <a:xfrm>
            <a:off x="8077200" y="6396038"/>
            <a:ext cx="1066800" cy="461962"/>
            <a:chOff x="3216" y="4027"/>
            <a:chExt cx="672" cy="291"/>
          </a:xfrm>
        </p:grpSpPr>
        <p:grpSp>
          <p:nvGrpSpPr>
            <p:cNvPr id="101382" name="Group 40"/>
            <p:cNvGrpSpPr>
              <a:grpSpLocks/>
            </p:cNvGrpSpPr>
            <p:nvPr/>
          </p:nvGrpSpPr>
          <p:grpSpPr bwMode="auto">
            <a:xfrm>
              <a:off x="3216" y="4027"/>
              <a:ext cx="263" cy="291"/>
              <a:chOff x="288" y="3840"/>
              <a:chExt cx="282" cy="384"/>
            </a:xfrm>
          </p:grpSpPr>
          <p:pic>
            <p:nvPicPr>
              <p:cNvPr id="101384" name="Picture 41"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01385" name="Picture 42"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01383" name="Text Box 43"/>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pic>
        <p:nvPicPr>
          <p:cNvPr id="2048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984" y="4684713"/>
            <a:ext cx="2176461" cy="215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8935613">
            <a:off x="1638942" y="5259818"/>
            <a:ext cx="637413" cy="230832"/>
          </a:xfrm>
          <a:prstGeom prst="rect">
            <a:avLst/>
          </a:prstGeom>
          <a:noFill/>
        </p:spPr>
        <p:txBody>
          <a:bodyPr wrap="square" rtlCol="0">
            <a:spAutoFit/>
          </a:bodyPr>
          <a:lstStyle/>
          <a:p>
            <a:r>
              <a:rPr lang="en-US" sz="900" dirty="0" smtClean="0">
                <a:solidFill>
                  <a:srgbClr val="0000FF"/>
                </a:solidFill>
                <a:latin typeface="Arial" pitchFamily="34" charset="0"/>
                <a:cs typeface="Arial" pitchFamily="34" charset="0"/>
              </a:rPr>
              <a:t>̴ 48 m</a:t>
            </a:r>
            <a:endParaRPr lang="en-US" sz="900" dirty="0">
              <a:solidFill>
                <a:srgbClr val="0000FF"/>
              </a:solidFill>
              <a:latin typeface="Arial" pitchFamily="34" charset="0"/>
              <a:cs typeface="Arial" pitchFamily="34" charset="0"/>
            </a:endParaRPr>
          </a:p>
        </p:txBody>
      </p:sp>
      <p:cxnSp>
        <p:nvCxnSpPr>
          <p:cNvPr id="6" name="Straight Arrow Connector 5"/>
          <p:cNvCxnSpPr/>
          <p:nvPr/>
        </p:nvCxnSpPr>
        <p:spPr bwMode="auto">
          <a:xfrm flipV="1">
            <a:off x="1732962" y="5386486"/>
            <a:ext cx="372871" cy="318528"/>
          </a:xfrm>
          <a:prstGeom prst="straightConnector1">
            <a:avLst/>
          </a:prstGeom>
          <a:solidFill>
            <a:schemeClr val="accent1"/>
          </a:solidFill>
          <a:ln w="25400" cap="flat" cmpd="sng" algn="ctr">
            <a:solidFill>
              <a:srgbClr val="04080C"/>
            </a:solidFill>
            <a:prstDash val="sysDot"/>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6085058" y="5398044"/>
            <a:ext cx="678561" cy="215444"/>
          </a:xfrm>
          <a:prstGeom prst="rect">
            <a:avLst/>
          </a:prstGeom>
          <a:noFill/>
        </p:spPr>
        <p:txBody>
          <a:bodyPr wrap="none" rtlCol="0">
            <a:spAutoFit/>
          </a:bodyPr>
          <a:lstStyle/>
          <a:p>
            <a:r>
              <a:rPr lang="en-US" sz="800" dirty="0" smtClean="0">
                <a:solidFill>
                  <a:srgbClr val="04080C"/>
                </a:solidFill>
                <a:latin typeface="Arial" pitchFamily="34" charset="0"/>
                <a:cs typeface="Arial" pitchFamily="34" charset="0"/>
              </a:rPr>
              <a:t>(Zone 2 inset)</a:t>
            </a:r>
            <a:endParaRPr lang="en-US" sz="800" dirty="0">
              <a:solidFill>
                <a:srgbClr val="04080C"/>
              </a:solidFill>
              <a:latin typeface="Arial" pitchFamily="34" charset="0"/>
              <a:cs typeface="Arial" pitchFamily="34" charset="0"/>
            </a:endParaRPr>
          </a:p>
        </p:txBody>
      </p:sp>
      <p:sp>
        <p:nvSpPr>
          <p:cNvPr id="10" name="Rectangle 9"/>
          <p:cNvSpPr/>
          <p:nvPr/>
        </p:nvSpPr>
        <p:spPr>
          <a:xfrm>
            <a:off x="5903350" y="5029362"/>
            <a:ext cx="821059" cy="215444"/>
          </a:xfrm>
          <a:prstGeom prst="rect">
            <a:avLst/>
          </a:prstGeom>
        </p:spPr>
        <p:txBody>
          <a:bodyPr wrap="none">
            <a:spAutoFit/>
          </a:bodyPr>
          <a:lstStyle/>
          <a:p>
            <a:pPr lvl="0"/>
            <a:r>
              <a:rPr lang="en-US" sz="800" dirty="0">
                <a:solidFill>
                  <a:srgbClr val="04080C"/>
                </a:solidFill>
                <a:latin typeface="Arial" pitchFamily="34" charset="0"/>
                <a:cs typeface="Arial" pitchFamily="34" charset="0"/>
              </a:rPr>
              <a:t>(Zone </a:t>
            </a:r>
            <a:r>
              <a:rPr lang="en-US" sz="800" dirty="0" smtClean="0">
                <a:solidFill>
                  <a:srgbClr val="04080C"/>
                </a:solidFill>
                <a:latin typeface="Arial" pitchFamily="34" charset="0"/>
                <a:cs typeface="Arial" pitchFamily="34" charset="0"/>
              </a:rPr>
              <a:t>3 inset</a:t>
            </a:r>
            <a:r>
              <a:rPr lang="en-US" sz="800" dirty="0">
                <a:solidFill>
                  <a:srgbClr val="04080C"/>
                </a:solidFill>
                <a:latin typeface="Arial" pitchFamily="34" charset="0"/>
                <a:cs typeface="Arial" pitchFamily="34" charset="0"/>
              </a:rPr>
              <a:t>)</a:t>
            </a:r>
          </a:p>
        </p:txBody>
      </p:sp>
    </p:spTree>
    <p:extLst>
      <p:ext uri="{BB962C8B-B14F-4D97-AF65-F5344CB8AC3E}">
        <p14:creationId xmlns:p14="http://schemas.microsoft.com/office/powerpoint/2010/main" val="12558673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16"/>
          <p:cNvGrpSpPr>
            <a:grpSpLocks/>
          </p:cNvGrpSpPr>
          <p:nvPr/>
        </p:nvGrpSpPr>
        <p:grpSpPr bwMode="auto">
          <a:xfrm>
            <a:off x="0" y="1160463"/>
            <a:ext cx="9144000" cy="5697537"/>
            <a:chOff x="0" y="731"/>
            <a:chExt cx="5760" cy="3589"/>
          </a:xfrm>
        </p:grpSpPr>
        <p:pic>
          <p:nvPicPr>
            <p:cNvPr id="104464" name="Picture 3"/>
            <p:cNvPicPr>
              <a:picLocks noChangeAspect="1" noChangeArrowheads="1"/>
            </p:cNvPicPr>
            <p:nvPr/>
          </p:nvPicPr>
          <p:blipFill>
            <a:blip r:embed="rId3" cstate="print"/>
            <a:srcRect/>
            <a:stretch>
              <a:fillRect/>
            </a:stretch>
          </p:blipFill>
          <p:spPr bwMode="auto">
            <a:xfrm>
              <a:off x="0" y="2678"/>
              <a:ext cx="1860" cy="1641"/>
            </a:xfrm>
            <a:prstGeom prst="rect">
              <a:avLst/>
            </a:prstGeom>
            <a:noFill/>
            <a:ln w="9525">
              <a:noFill/>
              <a:miter lim="800000"/>
              <a:headEnd/>
              <a:tailEnd/>
            </a:ln>
          </p:spPr>
        </p:pic>
        <p:pic>
          <p:nvPicPr>
            <p:cNvPr id="104465" name="Picture 4"/>
            <p:cNvPicPr>
              <a:picLocks noChangeAspect="1" noChangeArrowheads="1"/>
            </p:cNvPicPr>
            <p:nvPr/>
          </p:nvPicPr>
          <p:blipFill>
            <a:blip r:embed="rId4" cstate="print"/>
            <a:srcRect/>
            <a:stretch>
              <a:fillRect/>
            </a:stretch>
          </p:blipFill>
          <p:spPr bwMode="auto">
            <a:xfrm>
              <a:off x="0" y="737"/>
              <a:ext cx="1860" cy="1640"/>
            </a:xfrm>
            <a:prstGeom prst="rect">
              <a:avLst/>
            </a:prstGeom>
            <a:noFill/>
            <a:ln w="9525">
              <a:noFill/>
              <a:miter lim="800000"/>
              <a:headEnd/>
              <a:tailEnd/>
            </a:ln>
          </p:spPr>
        </p:pic>
        <p:pic>
          <p:nvPicPr>
            <p:cNvPr id="104466" name="Picture 5"/>
            <p:cNvPicPr>
              <a:picLocks noChangeAspect="1" noChangeArrowheads="1"/>
            </p:cNvPicPr>
            <p:nvPr/>
          </p:nvPicPr>
          <p:blipFill>
            <a:blip r:embed="rId5" cstate="print"/>
            <a:srcRect/>
            <a:stretch>
              <a:fillRect/>
            </a:stretch>
          </p:blipFill>
          <p:spPr bwMode="auto">
            <a:xfrm>
              <a:off x="1944" y="731"/>
              <a:ext cx="1860" cy="1669"/>
            </a:xfrm>
            <a:prstGeom prst="rect">
              <a:avLst/>
            </a:prstGeom>
            <a:noFill/>
            <a:ln w="9525">
              <a:noFill/>
              <a:miter lim="800000"/>
              <a:headEnd/>
              <a:tailEnd/>
            </a:ln>
          </p:spPr>
        </p:pic>
        <p:pic>
          <p:nvPicPr>
            <p:cNvPr id="104467" name="Picture 6"/>
            <p:cNvPicPr>
              <a:picLocks noChangeAspect="1" noChangeArrowheads="1"/>
            </p:cNvPicPr>
            <p:nvPr/>
          </p:nvPicPr>
          <p:blipFill>
            <a:blip r:embed="rId6" cstate="print"/>
            <a:srcRect/>
            <a:stretch>
              <a:fillRect/>
            </a:stretch>
          </p:blipFill>
          <p:spPr bwMode="auto">
            <a:xfrm>
              <a:off x="3900" y="731"/>
              <a:ext cx="1860" cy="1642"/>
            </a:xfrm>
            <a:prstGeom prst="rect">
              <a:avLst/>
            </a:prstGeom>
            <a:noFill/>
            <a:ln w="9525">
              <a:noFill/>
              <a:miter lim="800000"/>
              <a:headEnd/>
              <a:tailEnd/>
            </a:ln>
          </p:spPr>
        </p:pic>
        <p:pic>
          <p:nvPicPr>
            <p:cNvPr id="104468" name="Picture 7"/>
            <p:cNvPicPr>
              <a:picLocks noChangeAspect="1" noChangeArrowheads="1"/>
            </p:cNvPicPr>
            <p:nvPr/>
          </p:nvPicPr>
          <p:blipFill>
            <a:blip r:embed="rId7" cstate="print"/>
            <a:srcRect/>
            <a:stretch>
              <a:fillRect/>
            </a:stretch>
          </p:blipFill>
          <p:spPr bwMode="auto">
            <a:xfrm>
              <a:off x="1956" y="2678"/>
              <a:ext cx="1860" cy="1642"/>
            </a:xfrm>
            <a:prstGeom prst="rect">
              <a:avLst/>
            </a:prstGeom>
            <a:noFill/>
            <a:ln w="9525">
              <a:noFill/>
              <a:miter lim="800000"/>
              <a:headEnd/>
              <a:tailEnd/>
            </a:ln>
          </p:spPr>
        </p:pic>
        <p:pic>
          <p:nvPicPr>
            <p:cNvPr id="104469" name="Picture 8"/>
            <p:cNvPicPr>
              <a:picLocks noChangeAspect="1" noChangeArrowheads="1"/>
            </p:cNvPicPr>
            <p:nvPr/>
          </p:nvPicPr>
          <p:blipFill>
            <a:blip r:embed="rId8" cstate="print"/>
            <a:srcRect/>
            <a:stretch>
              <a:fillRect/>
            </a:stretch>
          </p:blipFill>
          <p:spPr bwMode="auto">
            <a:xfrm>
              <a:off x="3900" y="2678"/>
              <a:ext cx="1860" cy="1642"/>
            </a:xfrm>
            <a:prstGeom prst="rect">
              <a:avLst/>
            </a:prstGeom>
            <a:noFill/>
            <a:ln w="9525">
              <a:noFill/>
              <a:miter lim="800000"/>
              <a:headEnd/>
              <a:tailEnd/>
            </a:ln>
          </p:spPr>
        </p:pic>
      </p:grpSp>
      <p:sp>
        <p:nvSpPr>
          <p:cNvPr id="104451" name="Text Box 9"/>
          <p:cNvSpPr txBox="1">
            <a:spLocks noChangeArrowheads="1"/>
          </p:cNvSpPr>
          <p:nvPr/>
        </p:nvSpPr>
        <p:spPr bwMode="auto">
          <a:xfrm>
            <a:off x="0" y="-76200"/>
            <a:ext cx="9144000" cy="1066800"/>
          </a:xfrm>
          <a:prstGeom prst="rect">
            <a:avLst/>
          </a:prstGeom>
          <a:noFill/>
          <a:ln w="9525">
            <a:noFill/>
            <a:miter lim="800000"/>
            <a:headEnd/>
            <a:tailEnd/>
          </a:ln>
        </p:spPr>
        <p:txBody>
          <a:bodyPr>
            <a:spAutoFit/>
          </a:bodyPr>
          <a:lstStyle/>
          <a:p>
            <a:pPr algn="ctr"/>
            <a:r>
              <a:rPr lang="en-US" sz="3200" b="1" cap="all" dirty="0">
                <a:solidFill>
                  <a:srgbClr val="FFFF00"/>
                </a:solidFill>
                <a:effectLst>
                  <a:outerShdw blurRad="38100" dist="38100" dir="2700000" algn="tl">
                    <a:srgbClr val="000000">
                      <a:alpha val="43137"/>
                    </a:srgbClr>
                  </a:outerShdw>
                </a:effectLst>
                <a:latin typeface="+mj-lt"/>
              </a:rPr>
              <a:t>Response O</a:t>
            </a:r>
            <a:r>
              <a:rPr lang="en-US" sz="3200" b="1" cap="all" dirty="0" smtClean="0">
                <a:solidFill>
                  <a:srgbClr val="FFFF00"/>
                </a:solidFill>
                <a:effectLst>
                  <a:outerShdw blurRad="38100" dist="38100" dir="2700000" algn="tl">
                    <a:srgbClr val="000000">
                      <a:alpha val="43137"/>
                    </a:srgbClr>
                  </a:outerShdw>
                </a:effectLst>
                <a:latin typeface="+mj-lt"/>
              </a:rPr>
              <a:t>f </a:t>
            </a:r>
            <a:r>
              <a:rPr lang="en-US" sz="3200" b="1" cap="all" dirty="0">
                <a:solidFill>
                  <a:srgbClr val="FFFF00"/>
                </a:solidFill>
                <a:effectLst>
                  <a:outerShdw blurRad="38100" dist="38100" dir="2700000" algn="tl">
                    <a:srgbClr val="000000">
                      <a:alpha val="43137"/>
                    </a:srgbClr>
                  </a:outerShdw>
                </a:effectLst>
                <a:latin typeface="+mj-lt"/>
              </a:rPr>
              <a:t>A</a:t>
            </a:r>
            <a:r>
              <a:rPr lang="en-US" sz="3200" b="1" cap="all" dirty="0" smtClean="0">
                <a:solidFill>
                  <a:srgbClr val="FFFF00"/>
                </a:solidFill>
                <a:effectLst>
                  <a:outerShdw blurRad="38100" dist="38100" dir="2700000" algn="tl">
                    <a:srgbClr val="000000">
                      <a:alpha val="43137"/>
                    </a:srgbClr>
                  </a:outerShdw>
                </a:effectLst>
                <a:latin typeface="+mj-lt"/>
              </a:rPr>
              <a:t> </a:t>
            </a:r>
            <a:r>
              <a:rPr lang="en-US" sz="3200" b="1" cap="all" dirty="0">
                <a:solidFill>
                  <a:srgbClr val="FFFF00"/>
                </a:solidFill>
                <a:effectLst>
                  <a:outerShdw blurRad="38100" dist="38100" dir="2700000" algn="tl">
                    <a:srgbClr val="000000">
                      <a:alpha val="43137"/>
                    </a:srgbClr>
                  </a:outerShdw>
                </a:effectLst>
                <a:latin typeface="+mj-lt"/>
              </a:rPr>
              <a:t>Cow T</a:t>
            </a:r>
            <a:r>
              <a:rPr lang="en-US" sz="3200" b="1" cap="all" dirty="0" smtClean="0">
                <a:solidFill>
                  <a:srgbClr val="FFFF00"/>
                </a:solidFill>
                <a:effectLst>
                  <a:outerShdw blurRad="38100" dist="38100" dir="2700000" algn="tl">
                    <a:srgbClr val="000000">
                      <a:alpha val="43137"/>
                    </a:srgbClr>
                  </a:outerShdw>
                </a:effectLst>
                <a:latin typeface="+mj-lt"/>
              </a:rPr>
              <a:t>o </a:t>
            </a:r>
            <a:r>
              <a:rPr lang="en-US" sz="3200" b="1" cap="all" dirty="0">
                <a:solidFill>
                  <a:srgbClr val="FFFF00"/>
                </a:solidFill>
                <a:effectLst>
                  <a:outerShdw blurRad="38100" dist="38100" dir="2700000" algn="tl">
                    <a:srgbClr val="000000">
                      <a:alpha val="43137"/>
                    </a:srgbClr>
                  </a:outerShdw>
                </a:effectLst>
                <a:latin typeface="+mj-lt"/>
              </a:rPr>
              <a:t>Left Side Audio </a:t>
            </a:r>
            <a:r>
              <a:rPr lang="en-US" sz="3200" b="1" cap="all" dirty="0" smtClean="0">
                <a:solidFill>
                  <a:srgbClr val="FFFF00"/>
                </a:solidFill>
                <a:effectLst>
                  <a:outerShdw blurRad="38100" dist="38100" dir="2700000" algn="tl">
                    <a:srgbClr val="000000">
                      <a:alpha val="43137"/>
                    </a:srgbClr>
                  </a:outerShdw>
                </a:effectLst>
                <a:latin typeface="+mj-lt"/>
              </a:rPr>
              <a:t>And </a:t>
            </a:r>
            <a:r>
              <a:rPr lang="en-US" sz="3200" b="1" cap="all" dirty="0">
                <a:solidFill>
                  <a:srgbClr val="FFFF00"/>
                </a:solidFill>
                <a:effectLst>
                  <a:outerShdw blurRad="38100" dist="38100" dir="2700000" algn="tl">
                    <a:srgbClr val="000000">
                      <a:alpha val="43137"/>
                    </a:srgbClr>
                  </a:outerShdw>
                </a:effectLst>
                <a:latin typeface="+mj-lt"/>
              </a:rPr>
              <a:t>Electric Cues</a:t>
            </a:r>
          </a:p>
        </p:txBody>
      </p:sp>
      <p:sp>
        <p:nvSpPr>
          <p:cNvPr id="104452" name="Rectangle 10"/>
          <p:cNvSpPr>
            <a:spLocks noChangeArrowheads="1"/>
          </p:cNvSpPr>
          <p:nvPr/>
        </p:nvSpPr>
        <p:spPr bwMode="auto">
          <a:xfrm>
            <a:off x="590550" y="3810000"/>
            <a:ext cx="8248650" cy="703263"/>
          </a:xfrm>
          <a:prstGeom prst="rect">
            <a:avLst/>
          </a:prstGeom>
          <a:noFill/>
          <a:ln w="9525" algn="ctr">
            <a:noFill/>
            <a:miter lim="800000"/>
            <a:headEnd/>
            <a:tailEnd/>
          </a:ln>
        </p:spPr>
        <p:txBody>
          <a:bodyPr>
            <a:spAutoFit/>
          </a:bodyPr>
          <a:lstStyle/>
          <a:p>
            <a:pPr>
              <a:spcBef>
                <a:spcPct val="50000"/>
              </a:spcBef>
            </a:pPr>
            <a:r>
              <a:rPr lang="en-US" sz="1600" dirty="0">
                <a:solidFill>
                  <a:srgbClr val="000000"/>
                </a:solidFill>
              </a:rPr>
              <a:t>The six frames were recorded over </a:t>
            </a:r>
            <a:r>
              <a:rPr lang="en-US" sz="1600" b="1" dirty="0">
                <a:solidFill>
                  <a:srgbClr val="FFC000"/>
                </a:solidFill>
                <a:effectLst>
                  <a:outerShdw blurRad="38100" dist="38100" dir="2700000" algn="tl">
                    <a:srgbClr val="000000">
                      <a:alpha val="43137"/>
                    </a:srgbClr>
                  </a:outerShdw>
                </a:effectLst>
              </a:rPr>
              <a:t>15</a:t>
            </a:r>
            <a:r>
              <a:rPr lang="en-US" sz="1600" dirty="0">
                <a:solidFill>
                  <a:srgbClr val="FFC000"/>
                </a:solidFill>
                <a:effectLst>
                  <a:outerShdw blurRad="38100" dist="38100" dir="2700000" algn="tl">
                    <a:srgbClr val="000000">
                      <a:alpha val="43137"/>
                    </a:srgbClr>
                  </a:outerShdw>
                </a:effectLst>
              </a:rPr>
              <a:t> </a:t>
            </a:r>
            <a:r>
              <a:rPr lang="en-US" sz="1600" dirty="0">
                <a:solidFill>
                  <a:srgbClr val="04080C"/>
                </a:solidFill>
                <a:effectLst>
                  <a:outerShdw blurRad="38100" dist="38100" dir="2700000" algn="tl">
                    <a:srgbClr val="000000">
                      <a:alpha val="43137"/>
                    </a:srgbClr>
                  </a:outerShdw>
                </a:effectLst>
              </a:rPr>
              <a:t>consecutive seconds </a:t>
            </a:r>
            <a:r>
              <a:rPr lang="en-US" sz="1600" dirty="0">
                <a:solidFill>
                  <a:srgbClr val="000000"/>
                </a:solidFill>
              </a:rPr>
              <a:t>on 3/30/00 in Paddock 11B</a:t>
            </a:r>
          </a:p>
          <a:p>
            <a:pPr>
              <a:spcBef>
                <a:spcPct val="50000"/>
              </a:spcBef>
            </a:pPr>
            <a:endParaRPr lang="en-US" sz="1600" dirty="0">
              <a:solidFill>
                <a:srgbClr val="000000"/>
              </a:solidFill>
            </a:endParaRPr>
          </a:p>
        </p:txBody>
      </p:sp>
      <p:grpSp>
        <p:nvGrpSpPr>
          <p:cNvPr id="104453" name="Group 11"/>
          <p:cNvGrpSpPr>
            <a:grpSpLocks/>
          </p:cNvGrpSpPr>
          <p:nvPr/>
        </p:nvGrpSpPr>
        <p:grpSpPr bwMode="auto">
          <a:xfrm>
            <a:off x="8077200" y="6396038"/>
            <a:ext cx="1066800" cy="461962"/>
            <a:chOff x="3216" y="4027"/>
            <a:chExt cx="672" cy="291"/>
          </a:xfrm>
        </p:grpSpPr>
        <p:grpSp>
          <p:nvGrpSpPr>
            <p:cNvPr id="104460" name="Group 12"/>
            <p:cNvGrpSpPr>
              <a:grpSpLocks/>
            </p:cNvGrpSpPr>
            <p:nvPr/>
          </p:nvGrpSpPr>
          <p:grpSpPr bwMode="auto">
            <a:xfrm>
              <a:off x="3216" y="4027"/>
              <a:ext cx="263" cy="291"/>
              <a:chOff x="288" y="3840"/>
              <a:chExt cx="282" cy="384"/>
            </a:xfrm>
          </p:grpSpPr>
          <p:pic>
            <p:nvPicPr>
              <p:cNvPr id="104462" name="Picture 13" descr="ARS Logo">
                <a:hlinkClick r:id="rId9"/>
              </p:cNvPr>
              <p:cNvPicPr>
                <a:picLocks noChangeAspect="1" noChangeArrowheads="1"/>
              </p:cNvPicPr>
              <p:nvPr/>
            </p:nvPicPr>
            <p:blipFill>
              <a:blip r:embed="rId10" cstate="print"/>
              <a:srcRect/>
              <a:stretch>
                <a:fillRect/>
              </a:stretch>
            </p:blipFill>
            <p:spPr bwMode="auto">
              <a:xfrm>
                <a:off x="288" y="4032"/>
                <a:ext cx="282" cy="192"/>
              </a:xfrm>
              <a:prstGeom prst="rect">
                <a:avLst/>
              </a:prstGeom>
              <a:noFill/>
              <a:ln w="9525">
                <a:noFill/>
                <a:miter lim="800000"/>
                <a:headEnd/>
                <a:tailEnd/>
              </a:ln>
            </p:spPr>
          </p:pic>
          <p:pic>
            <p:nvPicPr>
              <p:cNvPr id="104463" name="Picture 14" descr="USDA Logo">
                <a:hlinkClick r:id="rId11"/>
              </p:cNvPr>
              <p:cNvPicPr>
                <a:picLocks noChangeAspect="1" noChangeArrowheads="1"/>
              </p:cNvPicPr>
              <p:nvPr/>
            </p:nvPicPr>
            <p:blipFill>
              <a:blip r:embed="rId12" cstate="print"/>
              <a:srcRect/>
              <a:stretch>
                <a:fillRect/>
              </a:stretch>
            </p:blipFill>
            <p:spPr bwMode="auto">
              <a:xfrm>
                <a:off x="288" y="3840"/>
                <a:ext cx="282" cy="192"/>
              </a:xfrm>
              <a:prstGeom prst="rect">
                <a:avLst/>
              </a:prstGeom>
              <a:noFill/>
              <a:ln w="9525">
                <a:noFill/>
                <a:miter lim="800000"/>
                <a:headEnd/>
                <a:tailEnd/>
              </a:ln>
            </p:spPr>
          </p:pic>
        </p:grpSp>
        <p:sp>
          <p:nvSpPr>
            <p:cNvPr id="104461" name="Text Box 15"/>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507921" name="Text Box 17"/>
          <p:cNvSpPr txBox="1">
            <a:spLocks noChangeArrowheads="1"/>
          </p:cNvSpPr>
          <p:nvPr/>
        </p:nvSpPr>
        <p:spPr bwMode="auto">
          <a:xfrm>
            <a:off x="212725" y="1250950"/>
            <a:ext cx="746125" cy="366713"/>
          </a:xfrm>
          <a:prstGeom prst="rect">
            <a:avLst/>
          </a:prstGeom>
          <a:noFill/>
          <a:ln>
            <a:noFill/>
          </a:ln>
          <a:effectLst/>
          <a:extLst/>
        </p:spPr>
        <p:txBody>
          <a:bodyPr wrap="none">
            <a:spAutoFit/>
          </a:bodyPr>
          <a:lstStyle/>
          <a:p>
            <a:pPr>
              <a:defRPr/>
            </a:pPr>
            <a:r>
              <a:rPr lang="en-US" dirty="0">
                <a:solidFill>
                  <a:srgbClr val="FFFFFF"/>
                </a:solidFill>
                <a:effectLst>
                  <a:outerShdw blurRad="38100" dist="38100" dir="2700000" algn="tl">
                    <a:srgbClr val="000000"/>
                  </a:outerShdw>
                </a:effectLst>
              </a:rPr>
              <a:t>Begin</a:t>
            </a:r>
          </a:p>
        </p:txBody>
      </p:sp>
      <p:sp>
        <p:nvSpPr>
          <p:cNvPr id="507922" name="Text Box 18"/>
          <p:cNvSpPr txBox="1">
            <a:spLocks noChangeArrowheads="1"/>
          </p:cNvSpPr>
          <p:nvPr/>
        </p:nvSpPr>
        <p:spPr bwMode="auto">
          <a:xfrm>
            <a:off x="8366125" y="4451350"/>
            <a:ext cx="566738" cy="366713"/>
          </a:xfrm>
          <a:prstGeom prst="rect">
            <a:avLst/>
          </a:prstGeom>
          <a:noFill/>
          <a:ln>
            <a:noFill/>
          </a:ln>
          <a:effectLst/>
          <a:extLst/>
        </p:spPr>
        <p:txBody>
          <a:bodyPr wrap="none">
            <a:spAutoFit/>
          </a:bodyPr>
          <a:lstStyle/>
          <a:p>
            <a:pPr>
              <a:defRPr/>
            </a:pPr>
            <a:r>
              <a:rPr lang="en-US" dirty="0">
                <a:solidFill>
                  <a:srgbClr val="FFFFFF"/>
                </a:solidFill>
                <a:effectLst>
                  <a:outerShdw blurRad="38100" dist="38100" dir="2700000" algn="tl">
                    <a:srgbClr val="000000"/>
                  </a:outerShdw>
                </a:effectLst>
              </a:rPr>
              <a:t>End</a:t>
            </a:r>
          </a:p>
        </p:txBody>
      </p:sp>
      <p:sp>
        <p:nvSpPr>
          <p:cNvPr id="507923" name="Line 19"/>
          <p:cNvSpPr>
            <a:spLocks noChangeShapeType="1"/>
          </p:cNvSpPr>
          <p:nvPr/>
        </p:nvSpPr>
        <p:spPr bwMode="auto">
          <a:xfrm>
            <a:off x="4495800" y="1447800"/>
            <a:ext cx="457200" cy="0"/>
          </a:xfrm>
          <a:prstGeom prst="line">
            <a:avLst/>
          </a:prstGeom>
          <a:noFill/>
          <a:ln w="9525">
            <a:solidFill>
              <a:schemeClr val="tx1"/>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507924" name="Line 20"/>
          <p:cNvSpPr>
            <a:spLocks noChangeShapeType="1"/>
          </p:cNvSpPr>
          <p:nvPr/>
        </p:nvSpPr>
        <p:spPr bwMode="auto">
          <a:xfrm>
            <a:off x="7467600" y="1524000"/>
            <a:ext cx="457200" cy="0"/>
          </a:xfrm>
          <a:prstGeom prst="line">
            <a:avLst/>
          </a:prstGeom>
          <a:noFill/>
          <a:ln w="9525">
            <a:solidFill>
              <a:schemeClr val="tx1"/>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507925" name="Line 21"/>
          <p:cNvSpPr>
            <a:spLocks noChangeShapeType="1"/>
          </p:cNvSpPr>
          <p:nvPr/>
        </p:nvSpPr>
        <p:spPr bwMode="auto">
          <a:xfrm>
            <a:off x="990600" y="4648200"/>
            <a:ext cx="457200" cy="0"/>
          </a:xfrm>
          <a:prstGeom prst="line">
            <a:avLst/>
          </a:prstGeom>
          <a:noFill/>
          <a:ln w="9525">
            <a:solidFill>
              <a:schemeClr val="tx1"/>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507926" name="Line 22"/>
          <p:cNvSpPr>
            <a:spLocks noChangeShapeType="1"/>
          </p:cNvSpPr>
          <p:nvPr/>
        </p:nvSpPr>
        <p:spPr bwMode="auto">
          <a:xfrm>
            <a:off x="4267200" y="4572000"/>
            <a:ext cx="457200" cy="0"/>
          </a:xfrm>
          <a:prstGeom prst="line">
            <a:avLst/>
          </a:prstGeom>
          <a:noFill/>
          <a:ln w="9525">
            <a:solidFill>
              <a:schemeClr val="tx1"/>
            </a:solidFill>
            <a:round/>
            <a:headEnd/>
            <a:tailEnd type="triangle" w="med" len="me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61566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76200"/>
            <a:ext cx="8686800" cy="914400"/>
          </a:xfrm>
        </p:spPr>
        <p:txBody>
          <a:bodyPr/>
          <a:lstStyle/>
          <a:p>
            <a:pPr eaLnBrk="1" hangingPunct="1"/>
            <a:r>
              <a:rPr lang="en-US" sz="2800" b="1" cap="all" dirty="0" smtClean="0">
                <a:solidFill>
                  <a:srgbClr val="FFFF00"/>
                </a:solidFill>
                <a:effectLst>
                  <a:outerShdw blurRad="38100" dist="38100" dir="2700000" algn="tl">
                    <a:srgbClr val="000000">
                      <a:alpha val="43137"/>
                    </a:srgbClr>
                  </a:outerShdw>
                </a:effectLst>
              </a:rPr>
              <a:t>Holding A Cow Behind A Static Virtual Boundary (VB</a:t>
            </a:r>
            <a:r>
              <a:rPr lang="en-US" sz="2800" b="1" cap="all" dirty="0" smtClean="0">
                <a:solidFill>
                  <a:srgbClr val="FFFF00"/>
                </a:solidFill>
                <a:effectLst>
                  <a:outerShdw blurRad="38100" dist="38100" dir="2700000" algn="tl">
                    <a:srgbClr val="000000">
                      <a:alpha val="43137"/>
                    </a:srgbClr>
                  </a:outerShdw>
                </a:effectLst>
                <a:cs typeface="Tahoma" pitchFamily="34" charset="0"/>
              </a:rPr>
              <a:t>™)</a:t>
            </a:r>
          </a:p>
        </p:txBody>
      </p:sp>
      <p:sp>
        <p:nvSpPr>
          <p:cNvPr id="979971" name="Rectangle 3"/>
          <p:cNvSpPr>
            <a:spLocks noChangeArrowheads="1"/>
          </p:cNvSpPr>
          <p:nvPr/>
        </p:nvSpPr>
        <p:spPr bwMode="auto">
          <a:xfrm>
            <a:off x="1371600" y="1676400"/>
            <a:ext cx="9144000" cy="0"/>
          </a:xfrm>
          <a:prstGeom prst="rect">
            <a:avLst/>
          </a:prstGeom>
          <a:noFill/>
          <a:ln>
            <a:noFill/>
          </a:ln>
          <a:effectLst/>
          <a:extLst/>
        </p:spPr>
        <p:txBody>
          <a:bodyPr>
            <a:spAutoFit/>
          </a:bodyPr>
          <a:lstStyle/>
          <a:p>
            <a:pPr>
              <a:defRPr/>
            </a:pPr>
            <a:endParaRPr lang="en-US" dirty="0">
              <a:solidFill>
                <a:srgbClr val="FFFFFF"/>
              </a:solidFill>
              <a:effectLst>
                <a:outerShdw blurRad="38100" dist="38100" dir="2700000" algn="tl">
                  <a:srgbClr val="000000">
                    <a:alpha val="43137"/>
                  </a:srgbClr>
                </a:outerShdw>
              </a:effectLst>
            </a:endParaRPr>
          </a:p>
        </p:txBody>
      </p:sp>
      <p:grpSp>
        <p:nvGrpSpPr>
          <p:cNvPr id="103428" name="Group 4"/>
          <p:cNvGrpSpPr>
            <a:grpSpLocks/>
          </p:cNvGrpSpPr>
          <p:nvPr/>
        </p:nvGrpSpPr>
        <p:grpSpPr bwMode="auto">
          <a:xfrm>
            <a:off x="8077200" y="6396038"/>
            <a:ext cx="1066800" cy="461962"/>
            <a:chOff x="3216" y="4027"/>
            <a:chExt cx="672" cy="291"/>
          </a:xfrm>
        </p:grpSpPr>
        <p:grpSp>
          <p:nvGrpSpPr>
            <p:cNvPr id="104225" name="Group 5"/>
            <p:cNvGrpSpPr>
              <a:grpSpLocks/>
            </p:cNvGrpSpPr>
            <p:nvPr/>
          </p:nvGrpSpPr>
          <p:grpSpPr bwMode="auto">
            <a:xfrm>
              <a:off x="3216" y="4027"/>
              <a:ext cx="263" cy="291"/>
              <a:chOff x="288" y="3840"/>
              <a:chExt cx="282" cy="384"/>
            </a:xfrm>
          </p:grpSpPr>
          <p:pic>
            <p:nvPicPr>
              <p:cNvPr id="104227"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104228"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104226"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grpSp>
        <p:nvGrpSpPr>
          <p:cNvPr id="103429" name="Group 9"/>
          <p:cNvGrpSpPr>
            <a:grpSpLocks/>
          </p:cNvGrpSpPr>
          <p:nvPr/>
        </p:nvGrpSpPr>
        <p:grpSpPr bwMode="auto">
          <a:xfrm>
            <a:off x="804863" y="1371600"/>
            <a:ext cx="7543800" cy="4343400"/>
            <a:chOff x="525" y="1008"/>
            <a:chExt cx="4752" cy="2736"/>
          </a:xfrm>
        </p:grpSpPr>
        <p:sp>
          <p:nvSpPr>
            <p:cNvPr id="979978" name="AutoShape 10"/>
            <p:cNvSpPr>
              <a:spLocks noChangeAspect="1" noChangeArrowheads="1" noTextEdit="1"/>
            </p:cNvSpPr>
            <p:nvPr/>
          </p:nvSpPr>
          <p:spPr bwMode="auto">
            <a:xfrm>
              <a:off x="525" y="1008"/>
              <a:ext cx="4752" cy="2736"/>
            </a:xfrm>
            <a:prstGeom prst="rect">
              <a:avLst/>
            </a:prstGeom>
            <a:noFill/>
            <a:ln w="9525" algn="ctr">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431" name="Rectangle 11"/>
            <p:cNvSpPr>
              <a:spLocks noChangeArrowheads="1"/>
            </p:cNvSpPr>
            <p:nvPr/>
          </p:nvSpPr>
          <p:spPr bwMode="auto">
            <a:xfrm>
              <a:off x="4479" y="1602"/>
              <a:ext cx="45"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1</a:t>
              </a:r>
              <a:endParaRPr lang="en-US" dirty="0">
                <a:solidFill>
                  <a:srgbClr val="000000"/>
                </a:solidFill>
                <a:latin typeface="Arial" charset="0"/>
              </a:endParaRPr>
            </a:p>
          </p:txBody>
        </p:sp>
        <p:sp>
          <p:nvSpPr>
            <p:cNvPr id="103432" name="Rectangle 12"/>
            <p:cNvSpPr>
              <a:spLocks noChangeArrowheads="1"/>
            </p:cNvSpPr>
            <p:nvPr/>
          </p:nvSpPr>
          <p:spPr bwMode="auto">
            <a:xfrm>
              <a:off x="4512" y="1602"/>
              <a:ext cx="45"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0</a:t>
              </a:r>
              <a:endParaRPr lang="en-US" dirty="0">
                <a:solidFill>
                  <a:srgbClr val="000000"/>
                </a:solidFill>
                <a:latin typeface="Arial" charset="0"/>
              </a:endParaRPr>
            </a:p>
          </p:txBody>
        </p:sp>
        <p:sp>
          <p:nvSpPr>
            <p:cNvPr id="103433" name="Rectangle 13"/>
            <p:cNvSpPr>
              <a:spLocks noChangeArrowheads="1"/>
            </p:cNvSpPr>
            <p:nvPr/>
          </p:nvSpPr>
          <p:spPr bwMode="auto">
            <a:xfrm>
              <a:off x="4548" y="1602"/>
              <a:ext cx="59"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B</a:t>
              </a:r>
              <a:endParaRPr lang="en-US" dirty="0">
                <a:solidFill>
                  <a:srgbClr val="000000"/>
                </a:solidFill>
                <a:latin typeface="Arial" charset="0"/>
              </a:endParaRPr>
            </a:p>
          </p:txBody>
        </p:sp>
        <p:sp>
          <p:nvSpPr>
            <p:cNvPr id="103434" name="Rectangle 14"/>
            <p:cNvSpPr>
              <a:spLocks noChangeArrowheads="1"/>
            </p:cNvSpPr>
            <p:nvPr/>
          </p:nvSpPr>
          <p:spPr bwMode="auto">
            <a:xfrm>
              <a:off x="2871" y="1701"/>
              <a:ext cx="56" cy="144"/>
            </a:xfrm>
            <a:prstGeom prst="rect">
              <a:avLst/>
            </a:prstGeom>
            <a:noFill/>
            <a:ln w="9525">
              <a:noFill/>
              <a:miter lim="800000"/>
              <a:headEnd/>
              <a:tailEnd/>
            </a:ln>
          </p:spPr>
          <p:txBody>
            <a:bodyPr wrap="none" lIns="0" tIns="0" rIns="0" bIns="0">
              <a:spAutoFit/>
            </a:bodyPr>
            <a:lstStyle/>
            <a:p>
              <a:pPr eaLnBrk="1" hangingPunct="1"/>
              <a:r>
                <a:rPr lang="en-US" sz="1500" dirty="0">
                  <a:solidFill>
                    <a:srgbClr val="000000"/>
                  </a:solidFill>
                  <a:latin typeface="Garamond" pitchFamily="18" charset="0"/>
                </a:rPr>
                <a:t>1</a:t>
              </a:r>
              <a:endParaRPr lang="en-US" dirty="0">
                <a:solidFill>
                  <a:srgbClr val="000000"/>
                </a:solidFill>
                <a:latin typeface="Arial" charset="0"/>
              </a:endParaRPr>
            </a:p>
          </p:txBody>
        </p:sp>
        <p:sp>
          <p:nvSpPr>
            <p:cNvPr id="103435" name="Rectangle 15"/>
            <p:cNvSpPr>
              <a:spLocks noChangeArrowheads="1"/>
            </p:cNvSpPr>
            <p:nvPr/>
          </p:nvSpPr>
          <p:spPr bwMode="auto">
            <a:xfrm>
              <a:off x="2916" y="1701"/>
              <a:ext cx="56" cy="144"/>
            </a:xfrm>
            <a:prstGeom prst="rect">
              <a:avLst/>
            </a:prstGeom>
            <a:noFill/>
            <a:ln w="9525">
              <a:noFill/>
              <a:miter lim="800000"/>
              <a:headEnd/>
              <a:tailEnd/>
            </a:ln>
          </p:spPr>
          <p:txBody>
            <a:bodyPr wrap="none" lIns="0" tIns="0" rIns="0" bIns="0">
              <a:spAutoFit/>
            </a:bodyPr>
            <a:lstStyle/>
            <a:p>
              <a:pPr eaLnBrk="1" hangingPunct="1"/>
              <a:r>
                <a:rPr lang="en-US" sz="1500" dirty="0">
                  <a:solidFill>
                    <a:srgbClr val="000000"/>
                  </a:solidFill>
                  <a:latin typeface="Garamond" pitchFamily="18" charset="0"/>
                </a:rPr>
                <a:t>0</a:t>
              </a:r>
              <a:endParaRPr lang="en-US" dirty="0">
                <a:solidFill>
                  <a:srgbClr val="000000"/>
                </a:solidFill>
                <a:latin typeface="Arial" charset="0"/>
              </a:endParaRPr>
            </a:p>
          </p:txBody>
        </p:sp>
        <p:sp>
          <p:nvSpPr>
            <p:cNvPr id="103436" name="Rectangle 16"/>
            <p:cNvSpPr>
              <a:spLocks noChangeArrowheads="1"/>
            </p:cNvSpPr>
            <p:nvPr/>
          </p:nvSpPr>
          <p:spPr bwMode="auto">
            <a:xfrm>
              <a:off x="2961" y="1701"/>
              <a:ext cx="74" cy="144"/>
            </a:xfrm>
            <a:prstGeom prst="rect">
              <a:avLst/>
            </a:prstGeom>
            <a:noFill/>
            <a:ln w="9525">
              <a:noFill/>
              <a:miter lim="800000"/>
              <a:headEnd/>
              <a:tailEnd/>
            </a:ln>
          </p:spPr>
          <p:txBody>
            <a:bodyPr wrap="none" lIns="0" tIns="0" rIns="0" bIns="0">
              <a:spAutoFit/>
            </a:bodyPr>
            <a:lstStyle/>
            <a:p>
              <a:pPr eaLnBrk="1" hangingPunct="1"/>
              <a:r>
                <a:rPr lang="en-US" sz="1500" dirty="0">
                  <a:solidFill>
                    <a:srgbClr val="000000"/>
                  </a:solidFill>
                  <a:latin typeface="Garamond" pitchFamily="18" charset="0"/>
                </a:rPr>
                <a:t>B</a:t>
              </a:r>
              <a:endParaRPr lang="en-US" dirty="0">
                <a:solidFill>
                  <a:srgbClr val="000000"/>
                </a:solidFill>
                <a:latin typeface="Arial" charset="0"/>
              </a:endParaRPr>
            </a:p>
          </p:txBody>
        </p:sp>
        <p:sp>
          <p:nvSpPr>
            <p:cNvPr id="103437" name="Rectangle 17"/>
            <p:cNvSpPr>
              <a:spLocks noChangeArrowheads="1"/>
            </p:cNvSpPr>
            <p:nvPr/>
          </p:nvSpPr>
          <p:spPr bwMode="auto">
            <a:xfrm>
              <a:off x="1212" y="1586"/>
              <a:ext cx="45"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1</a:t>
              </a:r>
              <a:endParaRPr lang="en-US" dirty="0">
                <a:solidFill>
                  <a:srgbClr val="000000"/>
                </a:solidFill>
                <a:latin typeface="Arial" charset="0"/>
              </a:endParaRPr>
            </a:p>
          </p:txBody>
        </p:sp>
        <p:sp>
          <p:nvSpPr>
            <p:cNvPr id="103438" name="Rectangle 18"/>
            <p:cNvSpPr>
              <a:spLocks noChangeArrowheads="1"/>
            </p:cNvSpPr>
            <p:nvPr/>
          </p:nvSpPr>
          <p:spPr bwMode="auto">
            <a:xfrm>
              <a:off x="1245" y="1586"/>
              <a:ext cx="45"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0</a:t>
              </a:r>
              <a:endParaRPr lang="en-US" dirty="0">
                <a:solidFill>
                  <a:srgbClr val="000000"/>
                </a:solidFill>
                <a:latin typeface="Arial" charset="0"/>
              </a:endParaRPr>
            </a:p>
          </p:txBody>
        </p:sp>
        <p:sp>
          <p:nvSpPr>
            <p:cNvPr id="103439" name="Rectangle 19"/>
            <p:cNvSpPr>
              <a:spLocks noChangeArrowheads="1"/>
            </p:cNvSpPr>
            <p:nvPr/>
          </p:nvSpPr>
          <p:spPr bwMode="auto">
            <a:xfrm>
              <a:off x="1281" y="1586"/>
              <a:ext cx="59" cy="115"/>
            </a:xfrm>
            <a:prstGeom prst="rect">
              <a:avLst/>
            </a:prstGeom>
            <a:noFill/>
            <a:ln w="9525">
              <a:noFill/>
              <a:miter lim="800000"/>
              <a:headEnd/>
              <a:tailEnd/>
            </a:ln>
          </p:spPr>
          <p:txBody>
            <a:bodyPr wrap="none" lIns="0" tIns="0" rIns="0" bIns="0">
              <a:spAutoFit/>
            </a:bodyPr>
            <a:lstStyle/>
            <a:p>
              <a:pPr eaLnBrk="1" hangingPunct="1"/>
              <a:r>
                <a:rPr lang="en-US" sz="1200" dirty="0">
                  <a:solidFill>
                    <a:srgbClr val="000000"/>
                  </a:solidFill>
                  <a:latin typeface="Garamond" pitchFamily="18" charset="0"/>
                </a:rPr>
                <a:t>B</a:t>
              </a:r>
              <a:endParaRPr lang="en-US" dirty="0">
                <a:solidFill>
                  <a:srgbClr val="000000"/>
                </a:solidFill>
                <a:latin typeface="Arial" charset="0"/>
              </a:endParaRPr>
            </a:p>
          </p:txBody>
        </p:sp>
        <p:sp>
          <p:nvSpPr>
            <p:cNvPr id="979988" name="Line 20"/>
            <p:cNvSpPr>
              <a:spLocks noChangeShapeType="1"/>
            </p:cNvSpPr>
            <p:nvPr/>
          </p:nvSpPr>
          <p:spPr bwMode="auto">
            <a:xfrm flipH="1" flipV="1">
              <a:off x="2856" y="2787"/>
              <a:ext cx="1176" cy="285"/>
            </a:xfrm>
            <a:prstGeom prst="line">
              <a:avLst/>
            </a:prstGeom>
            <a:noFill/>
            <a:ln w="9525">
              <a:solidFill>
                <a:srgbClr val="000000"/>
              </a:solidFill>
              <a:round/>
              <a:headEnd type="triangle" w="med" len="me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89" name="Line 21"/>
            <p:cNvSpPr>
              <a:spLocks noChangeShapeType="1"/>
            </p:cNvSpPr>
            <p:nvPr/>
          </p:nvSpPr>
          <p:spPr bwMode="auto">
            <a:xfrm>
              <a:off x="4185" y="3354"/>
              <a:ext cx="231" cy="20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0" name="Line 22"/>
            <p:cNvSpPr>
              <a:spLocks noChangeShapeType="1"/>
            </p:cNvSpPr>
            <p:nvPr/>
          </p:nvSpPr>
          <p:spPr bwMode="auto">
            <a:xfrm flipV="1">
              <a:off x="4182" y="334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1" name="Line 23"/>
            <p:cNvSpPr>
              <a:spLocks noChangeShapeType="1"/>
            </p:cNvSpPr>
            <p:nvPr/>
          </p:nvSpPr>
          <p:spPr bwMode="auto">
            <a:xfrm flipV="1">
              <a:off x="4215" y="3377"/>
              <a:ext cx="9"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2" name="Line 24"/>
            <p:cNvSpPr>
              <a:spLocks noChangeShapeType="1"/>
            </p:cNvSpPr>
            <p:nvPr/>
          </p:nvSpPr>
          <p:spPr bwMode="auto">
            <a:xfrm flipV="1">
              <a:off x="4248" y="341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3" name="Line 25"/>
            <p:cNvSpPr>
              <a:spLocks noChangeShapeType="1"/>
            </p:cNvSpPr>
            <p:nvPr/>
          </p:nvSpPr>
          <p:spPr bwMode="auto">
            <a:xfrm flipV="1">
              <a:off x="4281" y="3439"/>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4" name="Line 26"/>
            <p:cNvSpPr>
              <a:spLocks noChangeShapeType="1"/>
            </p:cNvSpPr>
            <p:nvPr/>
          </p:nvSpPr>
          <p:spPr bwMode="auto">
            <a:xfrm flipV="1">
              <a:off x="4314" y="3469"/>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5" name="Line 27"/>
            <p:cNvSpPr>
              <a:spLocks noChangeShapeType="1"/>
            </p:cNvSpPr>
            <p:nvPr/>
          </p:nvSpPr>
          <p:spPr bwMode="auto">
            <a:xfrm flipV="1">
              <a:off x="4350" y="349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6" name="Line 28"/>
            <p:cNvSpPr>
              <a:spLocks noChangeShapeType="1"/>
            </p:cNvSpPr>
            <p:nvPr/>
          </p:nvSpPr>
          <p:spPr bwMode="auto">
            <a:xfrm flipV="1">
              <a:off x="4383" y="3528"/>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7" name="Line 29"/>
            <p:cNvSpPr>
              <a:spLocks noChangeShapeType="1"/>
            </p:cNvSpPr>
            <p:nvPr/>
          </p:nvSpPr>
          <p:spPr bwMode="auto">
            <a:xfrm flipH="1" flipV="1">
              <a:off x="4842" y="3524"/>
              <a:ext cx="9" cy="10"/>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8" name="Line 30"/>
            <p:cNvSpPr>
              <a:spLocks noChangeShapeType="1"/>
            </p:cNvSpPr>
            <p:nvPr/>
          </p:nvSpPr>
          <p:spPr bwMode="auto">
            <a:xfrm flipH="1" flipV="1">
              <a:off x="4776" y="3456"/>
              <a:ext cx="33" cy="32"/>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79999" name="Line 31"/>
            <p:cNvSpPr>
              <a:spLocks noChangeShapeType="1"/>
            </p:cNvSpPr>
            <p:nvPr/>
          </p:nvSpPr>
          <p:spPr bwMode="auto">
            <a:xfrm flipH="1" flipV="1">
              <a:off x="4710" y="3387"/>
              <a:ext cx="33" cy="33"/>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0" name="Line 32"/>
            <p:cNvSpPr>
              <a:spLocks noChangeShapeType="1"/>
            </p:cNvSpPr>
            <p:nvPr/>
          </p:nvSpPr>
          <p:spPr bwMode="auto">
            <a:xfrm flipH="1" flipV="1">
              <a:off x="4644" y="3315"/>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1" name="Line 33"/>
            <p:cNvSpPr>
              <a:spLocks noChangeShapeType="1"/>
            </p:cNvSpPr>
            <p:nvPr/>
          </p:nvSpPr>
          <p:spPr bwMode="auto">
            <a:xfrm flipH="1" flipV="1">
              <a:off x="4578" y="3246"/>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2" name="Line 34"/>
            <p:cNvSpPr>
              <a:spLocks noChangeShapeType="1"/>
            </p:cNvSpPr>
            <p:nvPr/>
          </p:nvSpPr>
          <p:spPr bwMode="auto">
            <a:xfrm flipH="1" flipV="1">
              <a:off x="4512" y="3177"/>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3" name="Line 35"/>
            <p:cNvSpPr>
              <a:spLocks noChangeShapeType="1"/>
            </p:cNvSpPr>
            <p:nvPr/>
          </p:nvSpPr>
          <p:spPr bwMode="auto">
            <a:xfrm flipH="1" flipV="1">
              <a:off x="4446" y="3109"/>
              <a:ext cx="33" cy="32"/>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4" name="Line 36"/>
            <p:cNvSpPr>
              <a:spLocks noChangeShapeType="1"/>
            </p:cNvSpPr>
            <p:nvPr/>
          </p:nvSpPr>
          <p:spPr bwMode="auto">
            <a:xfrm flipH="1" flipV="1">
              <a:off x="4380" y="3040"/>
              <a:ext cx="33" cy="33"/>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5" name="Line 37"/>
            <p:cNvSpPr>
              <a:spLocks noChangeShapeType="1"/>
            </p:cNvSpPr>
            <p:nvPr/>
          </p:nvSpPr>
          <p:spPr bwMode="auto">
            <a:xfrm flipH="1" flipV="1">
              <a:off x="4338" y="2994"/>
              <a:ext cx="9" cy="10"/>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6" name="Line 38"/>
            <p:cNvSpPr>
              <a:spLocks noChangeShapeType="1"/>
            </p:cNvSpPr>
            <p:nvPr/>
          </p:nvSpPr>
          <p:spPr bwMode="auto">
            <a:xfrm>
              <a:off x="4299" y="2994"/>
              <a:ext cx="474" cy="51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7" name="Line 39"/>
            <p:cNvSpPr>
              <a:spLocks noChangeShapeType="1"/>
            </p:cNvSpPr>
            <p:nvPr/>
          </p:nvSpPr>
          <p:spPr bwMode="auto">
            <a:xfrm>
              <a:off x="4272" y="3014"/>
              <a:ext cx="477" cy="5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08" name="Line 40"/>
            <p:cNvSpPr>
              <a:spLocks noChangeShapeType="1"/>
            </p:cNvSpPr>
            <p:nvPr/>
          </p:nvSpPr>
          <p:spPr bwMode="auto">
            <a:xfrm>
              <a:off x="4248" y="3033"/>
              <a:ext cx="474" cy="51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461" name="Rectangle 41"/>
            <p:cNvSpPr>
              <a:spLocks noChangeArrowheads="1"/>
            </p:cNvSpPr>
            <p:nvPr/>
          </p:nvSpPr>
          <p:spPr bwMode="auto">
            <a:xfrm>
              <a:off x="4353" y="3387"/>
              <a:ext cx="34"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Z</a:t>
              </a:r>
              <a:endParaRPr lang="en-US" dirty="0">
                <a:solidFill>
                  <a:srgbClr val="000000"/>
                </a:solidFill>
                <a:latin typeface="Arial" charset="0"/>
              </a:endParaRPr>
            </a:p>
          </p:txBody>
        </p:sp>
        <p:sp>
          <p:nvSpPr>
            <p:cNvPr id="103462" name="Rectangle 42"/>
            <p:cNvSpPr>
              <a:spLocks noChangeArrowheads="1"/>
            </p:cNvSpPr>
            <p:nvPr/>
          </p:nvSpPr>
          <p:spPr bwMode="auto">
            <a:xfrm>
              <a:off x="4383" y="3387"/>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o</a:t>
              </a:r>
              <a:endParaRPr lang="en-US" dirty="0">
                <a:solidFill>
                  <a:srgbClr val="000000"/>
                </a:solidFill>
                <a:latin typeface="Arial" charset="0"/>
              </a:endParaRPr>
            </a:p>
          </p:txBody>
        </p:sp>
        <p:sp>
          <p:nvSpPr>
            <p:cNvPr id="103463" name="Rectangle 43"/>
            <p:cNvSpPr>
              <a:spLocks noChangeArrowheads="1"/>
            </p:cNvSpPr>
            <p:nvPr/>
          </p:nvSpPr>
          <p:spPr bwMode="auto">
            <a:xfrm>
              <a:off x="4410" y="3387"/>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n</a:t>
              </a:r>
              <a:endParaRPr lang="en-US" dirty="0">
                <a:solidFill>
                  <a:srgbClr val="000000"/>
                </a:solidFill>
                <a:latin typeface="Arial" charset="0"/>
              </a:endParaRPr>
            </a:p>
          </p:txBody>
        </p:sp>
        <p:sp>
          <p:nvSpPr>
            <p:cNvPr id="103464" name="Rectangle 44"/>
            <p:cNvSpPr>
              <a:spLocks noChangeArrowheads="1"/>
            </p:cNvSpPr>
            <p:nvPr/>
          </p:nvSpPr>
          <p:spPr bwMode="auto">
            <a:xfrm>
              <a:off x="4437" y="3387"/>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3465" name="Rectangle 45"/>
            <p:cNvSpPr>
              <a:spLocks noChangeArrowheads="1"/>
            </p:cNvSpPr>
            <p:nvPr/>
          </p:nvSpPr>
          <p:spPr bwMode="auto">
            <a:xfrm>
              <a:off x="4467" y="3387"/>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3466" name="Rectangle 46"/>
            <p:cNvSpPr>
              <a:spLocks noChangeArrowheads="1"/>
            </p:cNvSpPr>
            <p:nvPr/>
          </p:nvSpPr>
          <p:spPr bwMode="auto">
            <a:xfrm>
              <a:off x="4479" y="3387"/>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1</a:t>
              </a:r>
              <a:endParaRPr lang="en-US" dirty="0">
                <a:solidFill>
                  <a:srgbClr val="000000"/>
                </a:solidFill>
                <a:latin typeface="Arial" charset="0"/>
              </a:endParaRPr>
            </a:p>
          </p:txBody>
        </p:sp>
        <p:sp>
          <p:nvSpPr>
            <p:cNvPr id="103467" name="Rectangle 47"/>
            <p:cNvSpPr>
              <a:spLocks noChangeArrowheads="1"/>
            </p:cNvSpPr>
            <p:nvPr/>
          </p:nvSpPr>
          <p:spPr bwMode="auto">
            <a:xfrm>
              <a:off x="4608" y="3033"/>
              <a:ext cx="34"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Z</a:t>
              </a:r>
              <a:endParaRPr lang="en-US" dirty="0">
                <a:solidFill>
                  <a:srgbClr val="000000"/>
                </a:solidFill>
                <a:latin typeface="Arial" charset="0"/>
              </a:endParaRPr>
            </a:p>
          </p:txBody>
        </p:sp>
        <p:sp>
          <p:nvSpPr>
            <p:cNvPr id="103468" name="Rectangle 48"/>
            <p:cNvSpPr>
              <a:spLocks noChangeArrowheads="1"/>
            </p:cNvSpPr>
            <p:nvPr/>
          </p:nvSpPr>
          <p:spPr bwMode="auto">
            <a:xfrm>
              <a:off x="4635" y="303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o</a:t>
              </a:r>
              <a:endParaRPr lang="en-US" dirty="0">
                <a:solidFill>
                  <a:srgbClr val="000000"/>
                </a:solidFill>
                <a:latin typeface="Arial" charset="0"/>
              </a:endParaRPr>
            </a:p>
          </p:txBody>
        </p:sp>
        <p:sp>
          <p:nvSpPr>
            <p:cNvPr id="103469" name="Rectangle 49"/>
            <p:cNvSpPr>
              <a:spLocks noChangeArrowheads="1"/>
            </p:cNvSpPr>
            <p:nvPr/>
          </p:nvSpPr>
          <p:spPr bwMode="auto">
            <a:xfrm>
              <a:off x="4662" y="303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n</a:t>
              </a:r>
              <a:endParaRPr lang="en-US" dirty="0">
                <a:solidFill>
                  <a:srgbClr val="000000"/>
                </a:solidFill>
                <a:latin typeface="Arial" charset="0"/>
              </a:endParaRPr>
            </a:p>
          </p:txBody>
        </p:sp>
        <p:sp>
          <p:nvSpPr>
            <p:cNvPr id="103470" name="Rectangle 50"/>
            <p:cNvSpPr>
              <a:spLocks noChangeArrowheads="1"/>
            </p:cNvSpPr>
            <p:nvPr/>
          </p:nvSpPr>
          <p:spPr bwMode="auto">
            <a:xfrm>
              <a:off x="4689" y="303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3471" name="Rectangle 51"/>
            <p:cNvSpPr>
              <a:spLocks noChangeArrowheads="1"/>
            </p:cNvSpPr>
            <p:nvPr/>
          </p:nvSpPr>
          <p:spPr bwMode="auto">
            <a:xfrm>
              <a:off x="4716" y="3033"/>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3472" name="Rectangle 52"/>
            <p:cNvSpPr>
              <a:spLocks noChangeArrowheads="1"/>
            </p:cNvSpPr>
            <p:nvPr/>
          </p:nvSpPr>
          <p:spPr bwMode="auto">
            <a:xfrm>
              <a:off x="4728" y="303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6</a:t>
              </a:r>
              <a:endParaRPr lang="en-US" dirty="0">
                <a:solidFill>
                  <a:srgbClr val="000000"/>
                </a:solidFill>
                <a:latin typeface="Arial" charset="0"/>
              </a:endParaRPr>
            </a:p>
          </p:txBody>
        </p:sp>
        <p:sp>
          <p:nvSpPr>
            <p:cNvPr id="103473" name="Rectangle 53"/>
            <p:cNvSpPr>
              <a:spLocks noChangeArrowheads="1"/>
            </p:cNvSpPr>
            <p:nvPr/>
          </p:nvSpPr>
          <p:spPr bwMode="auto">
            <a:xfrm>
              <a:off x="4575" y="3384"/>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2</a:t>
              </a:r>
              <a:endParaRPr lang="en-US" dirty="0">
                <a:solidFill>
                  <a:srgbClr val="000000"/>
                </a:solidFill>
                <a:latin typeface="Arial" charset="0"/>
              </a:endParaRPr>
            </a:p>
          </p:txBody>
        </p:sp>
        <p:sp>
          <p:nvSpPr>
            <p:cNvPr id="103474" name="Rectangle 54"/>
            <p:cNvSpPr>
              <a:spLocks noChangeArrowheads="1"/>
            </p:cNvSpPr>
            <p:nvPr/>
          </p:nvSpPr>
          <p:spPr bwMode="auto">
            <a:xfrm>
              <a:off x="4539" y="3305"/>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3</a:t>
              </a:r>
              <a:endParaRPr lang="en-US" dirty="0">
                <a:solidFill>
                  <a:srgbClr val="000000"/>
                </a:solidFill>
                <a:latin typeface="Arial" charset="0"/>
              </a:endParaRPr>
            </a:p>
          </p:txBody>
        </p:sp>
        <p:sp>
          <p:nvSpPr>
            <p:cNvPr id="103475" name="Rectangle 55"/>
            <p:cNvSpPr>
              <a:spLocks noChangeArrowheads="1"/>
            </p:cNvSpPr>
            <p:nvPr/>
          </p:nvSpPr>
          <p:spPr bwMode="auto">
            <a:xfrm>
              <a:off x="4500" y="3220"/>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4</a:t>
              </a:r>
              <a:endParaRPr lang="en-US" dirty="0">
                <a:solidFill>
                  <a:srgbClr val="000000"/>
                </a:solidFill>
                <a:latin typeface="Arial" charset="0"/>
              </a:endParaRPr>
            </a:p>
          </p:txBody>
        </p:sp>
        <p:sp>
          <p:nvSpPr>
            <p:cNvPr id="103476" name="Rectangle 56"/>
            <p:cNvSpPr>
              <a:spLocks noChangeArrowheads="1"/>
            </p:cNvSpPr>
            <p:nvPr/>
          </p:nvSpPr>
          <p:spPr bwMode="auto">
            <a:xfrm>
              <a:off x="4491" y="3105"/>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5</a:t>
              </a:r>
              <a:endParaRPr lang="en-US" dirty="0">
                <a:solidFill>
                  <a:srgbClr val="000000"/>
                </a:solidFill>
                <a:latin typeface="Arial" charset="0"/>
              </a:endParaRPr>
            </a:p>
          </p:txBody>
        </p:sp>
        <p:sp>
          <p:nvSpPr>
            <p:cNvPr id="980025" name="Line 57"/>
            <p:cNvSpPr>
              <a:spLocks noChangeShapeType="1"/>
            </p:cNvSpPr>
            <p:nvPr/>
          </p:nvSpPr>
          <p:spPr bwMode="auto">
            <a:xfrm flipH="1">
              <a:off x="4467" y="3154"/>
              <a:ext cx="18" cy="2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26" name="Line 58"/>
            <p:cNvSpPr>
              <a:spLocks noChangeShapeType="1"/>
            </p:cNvSpPr>
            <p:nvPr/>
          </p:nvSpPr>
          <p:spPr bwMode="auto">
            <a:xfrm flipV="1">
              <a:off x="4521" y="3059"/>
              <a:ext cx="57" cy="5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27" name="Rectangle 59"/>
            <p:cNvSpPr>
              <a:spLocks noChangeArrowheads="1"/>
            </p:cNvSpPr>
            <p:nvPr/>
          </p:nvSpPr>
          <p:spPr bwMode="auto">
            <a:xfrm>
              <a:off x="4323" y="2997"/>
              <a:ext cx="447" cy="531"/>
            </a:xfrm>
            <a:prstGeom prst="rect">
              <a:avLst/>
            </a:prstGeom>
            <a:noFill/>
            <a:ln w="4763">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28" name="Line 60"/>
            <p:cNvSpPr>
              <a:spLocks noChangeShapeType="1"/>
            </p:cNvSpPr>
            <p:nvPr/>
          </p:nvSpPr>
          <p:spPr bwMode="auto">
            <a:xfrm flipH="1">
              <a:off x="4557" y="3063"/>
              <a:ext cx="18"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29" name="Line 61"/>
            <p:cNvSpPr>
              <a:spLocks noChangeShapeType="1"/>
            </p:cNvSpPr>
            <p:nvPr/>
          </p:nvSpPr>
          <p:spPr bwMode="auto">
            <a:xfrm>
              <a:off x="4575" y="3063"/>
              <a:ext cx="1" cy="1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0" name="Line 62"/>
            <p:cNvSpPr>
              <a:spLocks noChangeShapeType="1"/>
            </p:cNvSpPr>
            <p:nvPr/>
          </p:nvSpPr>
          <p:spPr bwMode="auto">
            <a:xfrm flipV="1">
              <a:off x="4470" y="3151"/>
              <a:ext cx="1" cy="2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1" name="Line 63"/>
            <p:cNvSpPr>
              <a:spLocks noChangeShapeType="1"/>
            </p:cNvSpPr>
            <p:nvPr/>
          </p:nvSpPr>
          <p:spPr bwMode="auto">
            <a:xfrm>
              <a:off x="4470" y="3171"/>
              <a:ext cx="18"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2" name="Line 64"/>
            <p:cNvSpPr>
              <a:spLocks noChangeShapeType="1"/>
            </p:cNvSpPr>
            <p:nvPr/>
          </p:nvSpPr>
          <p:spPr bwMode="auto">
            <a:xfrm>
              <a:off x="4812" y="2418"/>
              <a:ext cx="93" cy="6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3" name="Line 65"/>
            <p:cNvSpPr>
              <a:spLocks noChangeShapeType="1"/>
            </p:cNvSpPr>
            <p:nvPr/>
          </p:nvSpPr>
          <p:spPr bwMode="auto">
            <a:xfrm flipH="1" flipV="1">
              <a:off x="1515" y="2490"/>
              <a:ext cx="96" cy="72"/>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34" name="Line 66"/>
            <p:cNvSpPr>
              <a:spLocks noChangeShapeType="1"/>
            </p:cNvSpPr>
            <p:nvPr/>
          </p:nvSpPr>
          <p:spPr bwMode="auto">
            <a:xfrm flipH="1" flipV="1">
              <a:off x="3252" y="3210"/>
              <a:ext cx="105" cy="6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487" name="Rectangle 67"/>
            <p:cNvSpPr>
              <a:spLocks noChangeArrowheads="1"/>
            </p:cNvSpPr>
            <p:nvPr/>
          </p:nvSpPr>
          <p:spPr bwMode="auto">
            <a:xfrm>
              <a:off x="4920" y="2470"/>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6</a:t>
              </a:r>
              <a:endParaRPr lang="en-US" dirty="0">
                <a:solidFill>
                  <a:srgbClr val="000000"/>
                </a:solidFill>
                <a:latin typeface="Arial" charset="0"/>
              </a:endParaRPr>
            </a:p>
          </p:txBody>
        </p:sp>
        <p:sp>
          <p:nvSpPr>
            <p:cNvPr id="103488" name="Rectangle 68"/>
            <p:cNvSpPr>
              <a:spLocks noChangeArrowheads="1"/>
            </p:cNvSpPr>
            <p:nvPr/>
          </p:nvSpPr>
          <p:spPr bwMode="auto">
            <a:xfrm>
              <a:off x="4950" y="2470"/>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9</a:t>
              </a:r>
              <a:endParaRPr lang="en-US" dirty="0">
                <a:solidFill>
                  <a:srgbClr val="000000"/>
                </a:solidFill>
                <a:latin typeface="Arial" charset="0"/>
              </a:endParaRPr>
            </a:p>
          </p:txBody>
        </p:sp>
        <p:sp>
          <p:nvSpPr>
            <p:cNvPr id="103489" name="Rectangle 69"/>
            <p:cNvSpPr>
              <a:spLocks noChangeArrowheads="1"/>
            </p:cNvSpPr>
            <p:nvPr/>
          </p:nvSpPr>
          <p:spPr bwMode="auto">
            <a:xfrm>
              <a:off x="4980" y="2470"/>
              <a:ext cx="20"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 </a:t>
              </a:r>
              <a:endParaRPr lang="en-US" dirty="0">
                <a:solidFill>
                  <a:srgbClr val="000000"/>
                </a:solidFill>
                <a:latin typeface="Arial" charset="0"/>
              </a:endParaRPr>
            </a:p>
          </p:txBody>
        </p:sp>
        <p:sp>
          <p:nvSpPr>
            <p:cNvPr id="103490" name="Rectangle 70"/>
            <p:cNvSpPr>
              <a:spLocks noChangeArrowheads="1"/>
            </p:cNvSpPr>
            <p:nvPr/>
          </p:nvSpPr>
          <p:spPr bwMode="auto">
            <a:xfrm>
              <a:off x="4995" y="2470"/>
              <a:ext cx="41"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h</a:t>
              </a:r>
              <a:endParaRPr lang="en-US" dirty="0">
                <a:solidFill>
                  <a:srgbClr val="000000"/>
                </a:solidFill>
                <a:latin typeface="Arial" charset="0"/>
              </a:endParaRPr>
            </a:p>
          </p:txBody>
        </p:sp>
        <p:sp>
          <p:nvSpPr>
            <p:cNvPr id="103491" name="Rectangle 71"/>
            <p:cNvSpPr>
              <a:spLocks noChangeArrowheads="1"/>
            </p:cNvSpPr>
            <p:nvPr/>
          </p:nvSpPr>
          <p:spPr bwMode="auto">
            <a:xfrm>
              <a:off x="5028" y="2470"/>
              <a:ext cx="33"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a</a:t>
              </a:r>
              <a:endParaRPr lang="en-US" dirty="0">
                <a:solidFill>
                  <a:srgbClr val="000000"/>
                </a:solidFill>
                <a:latin typeface="Arial" charset="0"/>
              </a:endParaRPr>
            </a:p>
          </p:txBody>
        </p:sp>
        <p:sp>
          <p:nvSpPr>
            <p:cNvPr id="103492" name="Rectangle 72"/>
            <p:cNvSpPr>
              <a:spLocks noChangeArrowheads="1"/>
            </p:cNvSpPr>
            <p:nvPr/>
          </p:nvSpPr>
          <p:spPr bwMode="auto">
            <a:xfrm>
              <a:off x="3372" y="3243"/>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1</a:t>
              </a:r>
              <a:endParaRPr lang="en-US" dirty="0">
                <a:solidFill>
                  <a:srgbClr val="000000"/>
                </a:solidFill>
                <a:latin typeface="Arial" charset="0"/>
              </a:endParaRPr>
            </a:p>
          </p:txBody>
        </p:sp>
        <p:sp>
          <p:nvSpPr>
            <p:cNvPr id="103493" name="Rectangle 73"/>
            <p:cNvSpPr>
              <a:spLocks noChangeArrowheads="1"/>
            </p:cNvSpPr>
            <p:nvPr/>
          </p:nvSpPr>
          <p:spPr bwMode="auto">
            <a:xfrm>
              <a:off x="3402" y="3243"/>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0</a:t>
              </a:r>
              <a:endParaRPr lang="en-US" dirty="0">
                <a:solidFill>
                  <a:srgbClr val="000000"/>
                </a:solidFill>
                <a:latin typeface="Arial" charset="0"/>
              </a:endParaRPr>
            </a:p>
          </p:txBody>
        </p:sp>
        <p:sp>
          <p:nvSpPr>
            <p:cNvPr id="103494" name="Rectangle 74"/>
            <p:cNvSpPr>
              <a:spLocks noChangeArrowheads="1"/>
            </p:cNvSpPr>
            <p:nvPr/>
          </p:nvSpPr>
          <p:spPr bwMode="auto">
            <a:xfrm>
              <a:off x="3432" y="3243"/>
              <a:ext cx="20"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 </a:t>
              </a:r>
              <a:endParaRPr lang="en-US" dirty="0">
                <a:solidFill>
                  <a:srgbClr val="000000"/>
                </a:solidFill>
                <a:latin typeface="Arial" charset="0"/>
              </a:endParaRPr>
            </a:p>
          </p:txBody>
        </p:sp>
        <p:sp>
          <p:nvSpPr>
            <p:cNvPr id="103495" name="Rectangle 75"/>
            <p:cNvSpPr>
              <a:spLocks noChangeArrowheads="1"/>
            </p:cNvSpPr>
            <p:nvPr/>
          </p:nvSpPr>
          <p:spPr bwMode="auto">
            <a:xfrm>
              <a:off x="3447" y="3243"/>
              <a:ext cx="41"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h</a:t>
              </a:r>
              <a:endParaRPr lang="en-US" dirty="0">
                <a:solidFill>
                  <a:srgbClr val="000000"/>
                </a:solidFill>
                <a:latin typeface="Arial" charset="0"/>
              </a:endParaRPr>
            </a:p>
          </p:txBody>
        </p:sp>
        <p:sp>
          <p:nvSpPr>
            <p:cNvPr id="103496" name="Rectangle 76"/>
            <p:cNvSpPr>
              <a:spLocks noChangeArrowheads="1"/>
            </p:cNvSpPr>
            <p:nvPr/>
          </p:nvSpPr>
          <p:spPr bwMode="auto">
            <a:xfrm>
              <a:off x="3480" y="3243"/>
              <a:ext cx="33"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a</a:t>
              </a:r>
              <a:endParaRPr lang="en-US" dirty="0">
                <a:solidFill>
                  <a:srgbClr val="000000"/>
                </a:solidFill>
                <a:latin typeface="Arial" charset="0"/>
              </a:endParaRPr>
            </a:p>
          </p:txBody>
        </p:sp>
        <p:sp>
          <p:nvSpPr>
            <p:cNvPr id="103497" name="Rectangle 77"/>
            <p:cNvSpPr>
              <a:spLocks noChangeArrowheads="1"/>
            </p:cNvSpPr>
            <p:nvPr/>
          </p:nvSpPr>
          <p:spPr bwMode="auto">
            <a:xfrm>
              <a:off x="1617" y="2529"/>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1</a:t>
              </a:r>
              <a:endParaRPr lang="en-US" dirty="0">
                <a:solidFill>
                  <a:srgbClr val="000000"/>
                </a:solidFill>
                <a:latin typeface="Arial" charset="0"/>
              </a:endParaRPr>
            </a:p>
          </p:txBody>
        </p:sp>
        <p:sp>
          <p:nvSpPr>
            <p:cNvPr id="103498" name="Rectangle 78"/>
            <p:cNvSpPr>
              <a:spLocks noChangeArrowheads="1"/>
            </p:cNvSpPr>
            <p:nvPr/>
          </p:nvSpPr>
          <p:spPr bwMode="auto">
            <a:xfrm>
              <a:off x="1647" y="2529"/>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1</a:t>
              </a:r>
              <a:endParaRPr lang="en-US" dirty="0">
                <a:solidFill>
                  <a:srgbClr val="000000"/>
                </a:solidFill>
                <a:latin typeface="Arial" charset="0"/>
              </a:endParaRPr>
            </a:p>
          </p:txBody>
        </p:sp>
        <p:sp>
          <p:nvSpPr>
            <p:cNvPr id="103499" name="Rectangle 79"/>
            <p:cNvSpPr>
              <a:spLocks noChangeArrowheads="1"/>
            </p:cNvSpPr>
            <p:nvPr/>
          </p:nvSpPr>
          <p:spPr bwMode="auto">
            <a:xfrm>
              <a:off x="1677" y="2529"/>
              <a:ext cx="38"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4</a:t>
              </a:r>
              <a:endParaRPr lang="en-US" dirty="0">
                <a:solidFill>
                  <a:srgbClr val="000000"/>
                </a:solidFill>
                <a:latin typeface="Arial" charset="0"/>
              </a:endParaRPr>
            </a:p>
          </p:txBody>
        </p:sp>
        <p:sp>
          <p:nvSpPr>
            <p:cNvPr id="103500" name="Rectangle 80"/>
            <p:cNvSpPr>
              <a:spLocks noChangeArrowheads="1"/>
            </p:cNvSpPr>
            <p:nvPr/>
          </p:nvSpPr>
          <p:spPr bwMode="auto">
            <a:xfrm>
              <a:off x="1707" y="2529"/>
              <a:ext cx="20"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 </a:t>
              </a:r>
              <a:endParaRPr lang="en-US" dirty="0">
                <a:solidFill>
                  <a:srgbClr val="000000"/>
                </a:solidFill>
                <a:latin typeface="Arial" charset="0"/>
              </a:endParaRPr>
            </a:p>
          </p:txBody>
        </p:sp>
        <p:sp>
          <p:nvSpPr>
            <p:cNvPr id="103501" name="Rectangle 81"/>
            <p:cNvSpPr>
              <a:spLocks noChangeArrowheads="1"/>
            </p:cNvSpPr>
            <p:nvPr/>
          </p:nvSpPr>
          <p:spPr bwMode="auto">
            <a:xfrm>
              <a:off x="1722" y="2529"/>
              <a:ext cx="41"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h</a:t>
              </a:r>
              <a:endParaRPr lang="en-US" dirty="0">
                <a:solidFill>
                  <a:srgbClr val="000000"/>
                </a:solidFill>
                <a:latin typeface="Arial" charset="0"/>
              </a:endParaRPr>
            </a:p>
          </p:txBody>
        </p:sp>
        <p:sp>
          <p:nvSpPr>
            <p:cNvPr id="103502" name="Rectangle 82"/>
            <p:cNvSpPr>
              <a:spLocks noChangeArrowheads="1"/>
            </p:cNvSpPr>
            <p:nvPr/>
          </p:nvSpPr>
          <p:spPr bwMode="auto">
            <a:xfrm>
              <a:off x="1755" y="2529"/>
              <a:ext cx="33"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Garamond" pitchFamily="18" charset="0"/>
                </a:rPr>
                <a:t>a</a:t>
              </a:r>
              <a:endParaRPr lang="en-US" dirty="0">
                <a:solidFill>
                  <a:srgbClr val="000000"/>
                </a:solidFill>
                <a:latin typeface="Arial" charset="0"/>
              </a:endParaRPr>
            </a:p>
          </p:txBody>
        </p:sp>
        <p:sp>
          <p:nvSpPr>
            <p:cNvPr id="980051" name="Rectangle 83"/>
            <p:cNvSpPr>
              <a:spLocks noChangeArrowheads="1"/>
            </p:cNvSpPr>
            <p:nvPr/>
          </p:nvSpPr>
          <p:spPr bwMode="auto">
            <a:xfrm>
              <a:off x="4089" y="2912"/>
              <a:ext cx="861" cy="712"/>
            </a:xfrm>
            <a:prstGeom prst="rect">
              <a:avLst/>
            </a:prstGeom>
            <a:noFill/>
            <a:ln w="4763">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2" name="Line 84"/>
            <p:cNvSpPr>
              <a:spLocks noChangeShapeType="1"/>
            </p:cNvSpPr>
            <p:nvPr/>
          </p:nvSpPr>
          <p:spPr bwMode="auto">
            <a:xfrm flipV="1">
              <a:off x="4272" y="1354"/>
              <a:ext cx="204" cy="412"/>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3" name="Line 85"/>
            <p:cNvSpPr>
              <a:spLocks noChangeShapeType="1"/>
            </p:cNvSpPr>
            <p:nvPr/>
          </p:nvSpPr>
          <p:spPr bwMode="auto">
            <a:xfrm flipH="1" flipV="1">
              <a:off x="4266" y="1763"/>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4" name="Line 86"/>
            <p:cNvSpPr>
              <a:spLocks noChangeShapeType="1"/>
            </p:cNvSpPr>
            <p:nvPr/>
          </p:nvSpPr>
          <p:spPr bwMode="auto">
            <a:xfrm flipH="1" flipV="1">
              <a:off x="4287" y="1721"/>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5" name="Line 87"/>
            <p:cNvSpPr>
              <a:spLocks noChangeShapeType="1"/>
            </p:cNvSpPr>
            <p:nvPr/>
          </p:nvSpPr>
          <p:spPr bwMode="auto">
            <a:xfrm flipH="1" flipV="1">
              <a:off x="4308" y="167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6" name="Line 88"/>
            <p:cNvSpPr>
              <a:spLocks noChangeShapeType="1"/>
            </p:cNvSpPr>
            <p:nvPr/>
          </p:nvSpPr>
          <p:spPr bwMode="auto">
            <a:xfrm flipH="1" flipV="1">
              <a:off x="4329" y="1639"/>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7" name="Line 89"/>
            <p:cNvSpPr>
              <a:spLocks noChangeShapeType="1"/>
            </p:cNvSpPr>
            <p:nvPr/>
          </p:nvSpPr>
          <p:spPr bwMode="auto">
            <a:xfrm flipH="1" flipV="1">
              <a:off x="4350" y="1596"/>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8" name="Line 90"/>
            <p:cNvSpPr>
              <a:spLocks noChangeShapeType="1"/>
            </p:cNvSpPr>
            <p:nvPr/>
          </p:nvSpPr>
          <p:spPr bwMode="auto">
            <a:xfrm flipH="1" flipV="1">
              <a:off x="4371" y="1557"/>
              <a:ext cx="9"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59" name="Line 91"/>
            <p:cNvSpPr>
              <a:spLocks noChangeShapeType="1"/>
            </p:cNvSpPr>
            <p:nvPr/>
          </p:nvSpPr>
          <p:spPr bwMode="auto">
            <a:xfrm flipH="1" flipV="1">
              <a:off x="4389" y="1514"/>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0" name="Line 92"/>
            <p:cNvSpPr>
              <a:spLocks noChangeShapeType="1"/>
            </p:cNvSpPr>
            <p:nvPr/>
          </p:nvSpPr>
          <p:spPr bwMode="auto">
            <a:xfrm flipH="1" flipV="1">
              <a:off x="4410" y="1472"/>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1" name="Line 93"/>
            <p:cNvSpPr>
              <a:spLocks noChangeShapeType="1"/>
            </p:cNvSpPr>
            <p:nvPr/>
          </p:nvSpPr>
          <p:spPr bwMode="auto">
            <a:xfrm flipH="1" flipV="1">
              <a:off x="4431" y="143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2" name="Line 94"/>
            <p:cNvSpPr>
              <a:spLocks noChangeShapeType="1"/>
            </p:cNvSpPr>
            <p:nvPr/>
          </p:nvSpPr>
          <p:spPr bwMode="auto">
            <a:xfrm flipH="1" flipV="1">
              <a:off x="4452" y="1390"/>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3" name="Line 95"/>
            <p:cNvSpPr>
              <a:spLocks noChangeShapeType="1"/>
            </p:cNvSpPr>
            <p:nvPr/>
          </p:nvSpPr>
          <p:spPr bwMode="auto">
            <a:xfrm>
              <a:off x="4479" y="1357"/>
              <a:ext cx="627" cy="61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4" name="Line 96"/>
            <p:cNvSpPr>
              <a:spLocks noChangeShapeType="1"/>
            </p:cNvSpPr>
            <p:nvPr/>
          </p:nvSpPr>
          <p:spPr bwMode="auto">
            <a:xfrm flipV="1">
              <a:off x="4473" y="1351"/>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5" name="Line 97"/>
            <p:cNvSpPr>
              <a:spLocks noChangeShapeType="1"/>
            </p:cNvSpPr>
            <p:nvPr/>
          </p:nvSpPr>
          <p:spPr bwMode="auto">
            <a:xfrm flipV="1">
              <a:off x="4506" y="1383"/>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6" name="Line 98"/>
            <p:cNvSpPr>
              <a:spLocks noChangeShapeType="1"/>
            </p:cNvSpPr>
            <p:nvPr/>
          </p:nvSpPr>
          <p:spPr bwMode="auto">
            <a:xfrm flipV="1">
              <a:off x="4539" y="141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7" name="Line 99"/>
            <p:cNvSpPr>
              <a:spLocks noChangeShapeType="1"/>
            </p:cNvSpPr>
            <p:nvPr/>
          </p:nvSpPr>
          <p:spPr bwMode="auto">
            <a:xfrm flipV="1">
              <a:off x="4569" y="1446"/>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8" name="Line 100"/>
            <p:cNvSpPr>
              <a:spLocks noChangeShapeType="1"/>
            </p:cNvSpPr>
            <p:nvPr/>
          </p:nvSpPr>
          <p:spPr bwMode="auto">
            <a:xfrm flipV="1">
              <a:off x="4602" y="147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69" name="Line 101"/>
            <p:cNvSpPr>
              <a:spLocks noChangeShapeType="1"/>
            </p:cNvSpPr>
            <p:nvPr/>
          </p:nvSpPr>
          <p:spPr bwMode="auto">
            <a:xfrm flipV="1">
              <a:off x="4635" y="1511"/>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0" name="Line 102"/>
            <p:cNvSpPr>
              <a:spLocks noChangeShapeType="1"/>
            </p:cNvSpPr>
            <p:nvPr/>
          </p:nvSpPr>
          <p:spPr bwMode="auto">
            <a:xfrm flipV="1">
              <a:off x="4665" y="1541"/>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1" name="Line 103"/>
            <p:cNvSpPr>
              <a:spLocks noChangeShapeType="1"/>
            </p:cNvSpPr>
            <p:nvPr/>
          </p:nvSpPr>
          <p:spPr bwMode="auto">
            <a:xfrm flipV="1">
              <a:off x="4698" y="1573"/>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2" name="Line 104"/>
            <p:cNvSpPr>
              <a:spLocks noChangeShapeType="1"/>
            </p:cNvSpPr>
            <p:nvPr/>
          </p:nvSpPr>
          <p:spPr bwMode="auto">
            <a:xfrm flipV="1">
              <a:off x="4731" y="160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3" name="Line 105"/>
            <p:cNvSpPr>
              <a:spLocks noChangeShapeType="1"/>
            </p:cNvSpPr>
            <p:nvPr/>
          </p:nvSpPr>
          <p:spPr bwMode="auto">
            <a:xfrm flipV="1">
              <a:off x="4761" y="163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4" name="Line 106"/>
            <p:cNvSpPr>
              <a:spLocks noChangeShapeType="1"/>
            </p:cNvSpPr>
            <p:nvPr/>
          </p:nvSpPr>
          <p:spPr bwMode="auto">
            <a:xfrm flipV="1">
              <a:off x="4794" y="166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5" name="Line 107"/>
            <p:cNvSpPr>
              <a:spLocks noChangeShapeType="1"/>
            </p:cNvSpPr>
            <p:nvPr/>
          </p:nvSpPr>
          <p:spPr bwMode="auto">
            <a:xfrm flipV="1">
              <a:off x="4827" y="1701"/>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6" name="Line 108"/>
            <p:cNvSpPr>
              <a:spLocks noChangeShapeType="1"/>
            </p:cNvSpPr>
            <p:nvPr/>
          </p:nvSpPr>
          <p:spPr bwMode="auto">
            <a:xfrm flipV="1">
              <a:off x="4857" y="173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7" name="Line 109"/>
            <p:cNvSpPr>
              <a:spLocks noChangeShapeType="1"/>
            </p:cNvSpPr>
            <p:nvPr/>
          </p:nvSpPr>
          <p:spPr bwMode="auto">
            <a:xfrm flipV="1">
              <a:off x="4890" y="1763"/>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8" name="Line 110"/>
            <p:cNvSpPr>
              <a:spLocks noChangeShapeType="1"/>
            </p:cNvSpPr>
            <p:nvPr/>
          </p:nvSpPr>
          <p:spPr bwMode="auto">
            <a:xfrm flipV="1">
              <a:off x="4923" y="179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79" name="Line 111"/>
            <p:cNvSpPr>
              <a:spLocks noChangeShapeType="1"/>
            </p:cNvSpPr>
            <p:nvPr/>
          </p:nvSpPr>
          <p:spPr bwMode="auto">
            <a:xfrm flipV="1">
              <a:off x="4953" y="182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0" name="Line 112"/>
            <p:cNvSpPr>
              <a:spLocks noChangeShapeType="1"/>
            </p:cNvSpPr>
            <p:nvPr/>
          </p:nvSpPr>
          <p:spPr bwMode="auto">
            <a:xfrm flipV="1">
              <a:off x="4986" y="185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1" name="Line 113"/>
            <p:cNvSpPr>
              <a:spLocks noChangeShapeType="1"/>
            </p:cNvSpPr>
            <p:nvPr/>
          </p:nvSpPr>
          <p:spPr bwMode="auto">
            <a:xfrm flipV="1">
              <a:off x="5019" y="1891"/>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2" name="Line 114"/>
            <p:cNvSpPr>
              <a:spLocks noChangeShapeType="1"/>
            </p:cNvSpPr>
            <p:nvPr/>
          </p:nvSpPr>
          <p:spPr bwMode="auto">
            <a:xfrm flipV="1">
              <a:off x="5049" y="192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3" name="Line 115"/>
            <p:cNvSpPr>
              <a:spLocks noChangeShapeType="1"/>
            </p:cNvSpPr>
            <p:nvPr/>
          </p:nvSpPr>
          <p:spPr bwMode="auto">
            <a:xfrm flipV="1">
              <a:off x="5082" y="1953"/>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4" name="Line 116"/>
            <p:cNvSpPr>
              <a:spLocks noChangeShapeType="1"/>
            </p:cNvSpPr>
            <p:nvPr/>
          </p:nvSpPr>
          <p:spPr bwMode="auto">
            <a:xfrm flipV="1">
              <a:off x="3942" y="2058"/>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5" name="Line 117"/>
            <p:cNvSpPr>
              <a:spLocks noChangeShapeType="1"/>
            </p:cNvSpPr>
            <p:nvPr/>
          </p:nvSpPr>
          <p:spPr bwMode="auto">
            <a:xfrm flipH="1">
              <a:off x="3936" y="2071"/>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6" name="Line 118"/>
            <p:cNvSpPr>
              <a:spLocks noChangeShapeType="1"/>
            </p:cNvSpPr>
            <p:nvPr/>
          </p:nvSpPr>
          <p:spPr bwMode="auto">
            <a:xfrm flipH="1" flipV="1">
              <a:off x="3936" y="2054"/>
              <a:ext cx="12" cy="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7" name="Line 119"/>
            <p:cNvSpPr>
              <a:spLocks noChangeShapeType="1"/>
            </p:cNvSpPr>
            <p:nvPr/>
          </p:nvSpPr>
          <p:spPr bwMode="auto">
            <a:xfrm flipV="1">
              <a:off x="3939" y="2071"/>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8" name="Line 120"/>
            <p:cNvSpPr>
              <a:spLocks noChangeShapeType="1"/>
            </p:cNvSpPr>
            <p:nvPr/>
          </p:nvSpPr>
          <p:spPr bwMode="auto">
            <a:xfrm flipH="1" flipV="1">
              <a:off x="3936" y="2068"/>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89" name="Line 121"/>
            <p:cNvSpPr>
              <a:spLocks noChangeShapeType="1"/>
            </p:cNvSpPr>
            <p:nvPr/>
          </p:nvSpPr>
          <p:spPr bwMode="auto">
            <a:xfrm flipH="1" flipV="1">
              <a:off x="3936" y="2068"/>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0" name="Line 122"/>
            <p:cNvSpPr>
              <a:spLocks noChangeShapeType="1"/>
            </p:cNvSpPr>
            <p:nvPr/>
          </p:nvSpPr>
          <p:spPr bwMode="auto">
            <a:xfrm flipH="1">
              <a:off x="3933" y="2074"/>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1" name="Line 123"/>
            <p:cNvSpPr>
              <a:spLocks noChangeShapeType="1"/>
            </p:cNvSpPr>
            <p:nvPr/>
          </p:nvSpPr>
          <p:spPr bwMode="auto">
            <a:xfrm flipH="1" flipV="1">
              <a:off x="3933" y="2071"/>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2" name="Line 124"/>
            <p:cNvSpPr>
              <a:spLocks noChangeShapeType="1"/>
            </p:cNvSpPr>
            <p:nvPr/>
          </p:nvSpPr>
          <p:spPr bwMode="auto">
            <a:xfrm flipV="1">
              <a:off x="4242" y="1766"/>
              <a:ext cx="30" cy="328"/>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3" name="Line 125"/>
            <p:cNvSpPr>
              <a:spLocks noChangeShapeType="1"/>
            </p:cNvSpPr>
            <p:nvPr/>
          </p:nvSpPr>
          <p:spPr bwMode="auto">
            <a:xfrm flipH="1" flipV="1">
              <a:off x="4236" y="2094"/>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4" name="Line 126"/>
            <p:cNvSpPr>
              <a:spLocks noChangeShapeType="1"/>
            </p:cNvSpPr>
            <p:nvPr/>
          </p:nvSpPr>
          <p:spPr bwMode="auto">
            <a:xfrm flipH="1">
              <a:off x="4239" y="2048"/>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5" name="Line 127"/>
            <p:cNvSpPr>
              <a:spLocks noChangeShapeType="1"/>
            </p:cNvSpPr>
            <p:nvPr/>
          </p:nvSpPr>
          <p:spPr bwMode="auto">
            <a:xfrm flipH="1">
              <a:off x="4245" y="2002"/>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6" name="Line 128"/>
            <p:cNvSpPr>
              <a:spLocks noChangeShapeType="1"/>
            </p:cNvSpPr>
            <p:nvPr/>
          </p:nvSpPr>
          <p:spPr bwMode="auto">
            <a:xfrm flipH="1" flipV="1">
              <a:off x="4248" y="1953"/>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7" name="Line 129"/>
            <p:cNvSpPr>
              <a:spLocks noChangeShapeType="1"/>
            </p:cNvSpPr>
            <p:nvPr/>
          </p:nvSpPr>
          <p:spPr bwMode="auto">
            <a:xfrm flipH="1">
              <a:off x="4254" y="1907"/>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8" name="Line 130"/>
            <p:cNvSpPr>
              <a:spLocks noChangeShapeType="1"/>
            </p:cNvSpPr>
            <p:nvPr/>
          </p:nvSpPr>
          <p:spPr bwMode="auto">
            <a:xfrm flipH="1">
              <a:off x="4257" y="1861"/>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099" name="Line 131"/>
            <p:cNvSpPr>
              <a:spLocks noChangeShapeType="1"/>
            </p:cNvSpPr>
            <p:nvPr/>
          </p:nvSpPr>
          <p:spPr bwMode="auto">
            <a:xfrm flipH="1" flipV="1">
              <a:off x="4260" y="1812"/>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0" name="Line 132"/>
            <p:cNvSpPr>
              <a:spLocks noChangeShapeType="1"/>
            </p:cNvSpPr>
            <p:nvPr/>
          </p:nvSpPr>
          <p:spPr bwMode="auto">
            <a:xfrm flipH="1">
              <a:off x="4266" y="1766"/>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1" name="Line 133"/>
            <p:cNvSpPr>
              <a:spLocks noChangeShapeType="1"/>
            </p:cNvSpPr>
            <p:nvPr/>
          </p:nvSpPr>
          <p:spPr bwMode="auto">
            <a:xfrm>
              <a:off x="3939" y="2074"/>
              <a:ext cx="96" cy="85"/>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2" name="Line 134"/>
            <p:cNvSpPr>
              <a:spLocks noChangeShapeType="1"/>
            </p:cNvSpPr>
            <p:nvPr/>
          </p:nvSpPr>
          <p:spPr bwMode="auto">
            <a:xfrm flipV="1">
              <a:off x="3936" y="2068"/>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3" name="Line 135"/>
            <p:cNvSpPr>
              <a:spLocks noChangeShapeType="1"/>
            </p:cNvSpPr>
            <p:nvPr/>
          </p:nvSpPr>
          <p:spPr bwMode="auto">
            <a:xfrm flipV="1">
              <a:off x="3969" y="209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4" name="Line 136"/>
            <p:cNvSpPr>
              <a:spLocks noChangeShapeType="1"/>
            </p:cNvSpPr>
            <p:nvPr/>
          </p:nvSpPr>
          <p:spPr bwMode="auto">
            <a:xfrm flipV="1">
              <a:off x="4002" y="213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5" name="Line 137"/>
            <p:cNvSpPr>
              <a:spLocks noChangeShapeType="1"/>
            </p:cNvSpPr>
            <p:nvPr/>
          </p:nvSpPr>
          <p:spPr bwMode="auto">
            <a:xfrm flipH="1" flipV="1">
              <a:off x="4680" y="272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6" name="Line 138"/>
            <p:cNvSpPr>
              <a:spLocks noChangeShapeType="1"/>
            </p:cNvSpPr>
            <p:nvPr/>
          </p:nvSpPr>
          <p:spPr bwMode="auto">
            <a:xfrm flipH="1" flipV="1">
              <a:off x="4683" y="272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7" name="Line 139"/>
            <p:cNvSpPr>
              <a:spLocks noChangeShapeType="1"/>
            </p:cNvSpPr>
            <p:nvPr/>
          </p:nvSpPr>
          <p:spPr bwMode="auto">
            <a:xfrm>
              <a:off x="4038" y="2162"/>
              <a:ext cx="627" cy="56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8" name="Line 140"/>
            <p:cNvSpPr>
              <a:spLocks noChangeShapeType="1"/>
            </p:cNvSpPr>
            <p:nvPr/>
          </p:nvSpPr>
          <p:spPr bwMode="auto">
            <a:xfrm flipV="1">
              <a:off x="4035" y="215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09" name="Line 141"/>
            <p:cNvSpPr>
              <a:spLocks noChangeShapeType="1"/>
            </p:cNvSpPr>
            <p:nvPr/>
          </p:nvSpPr>
          <p:spPr bwMode="auto">
            <a:xfrm flipV="1">
              <a:off x="4068" y="218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0" name="Line 142"/>
            <p:cNvSpPr>
              <a:spLocks noChangeShapeType="1"/>
            </p:cNvSpPr>
            <p:nvPr/>
          </p:nvSpPr>
          <p:spPr bwMode="auto">
            <a:xfrm flipV="1">
              <a:off x="4101" y="221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1" name="Line 143"/>
            <p:cNvSpPr>
              <a:spLocks noChangeShapeType="1"/>
            </p:cNvSpPr>
            <p:nvPr/>
          </p:nvSpPr>
          <p:spPr bwMode="auto">
            <a:xfrm flipV="1">
              <a:off x="4134" y="2248"/>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2" name="Line 144"/>
            <p:cNvSpPr>
              <a:spLocks noChangeShapeType="1"/>
            </p:cNvSpPr>
            <p:nvPr/>
          </p:nvSpPr>
          <p:spPr bwMode="auto">
            <a:xfrm flipV="1">
              <a:off x="4167" y="227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3" name="Line 145"/>
            <p:cNvSpPr>
              <a:spLocks noChangeShapeType="1"/>
            </p:cNvSpPr>
            <p:nvPr/>
          </p:nvSpPr>
          <p:spPr bwMode="auto">
            <a:xfrm flipV="1">
              <a:off x="4200" y="2307"/>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4" name="Line 146"/>
            <p:cNvSpPr>
              <a:spLocks noChangeShapeType="1"/>
            </p:cNvSpPr>
            <p:nvPr/>
          </p:nvSpPr>
          <p:spPr bwMode="auto">
            <a:xfrm flipV="1">
              <a:off x="4233" y="2336"/>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5" name="Line 147"/>
            <p:cNvSpPr>
              <a:spLocks noChangeShapeType="1"/>
            </p:cNvSpPr>
            <p:nvPr/>
          </p:nvSpPr>
          <p:spPr bwMode="auto">
            <a:xfrm flipV="1">
              <a:off x="4266" y="236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6" name="Line 148"/>
            <p:cNvSpPr>
              <a:spLocks noChangeShapeType="1"/>
            </p:cNvSpPr>
            <p:nvPr/>
          </p:nvSpPr>
          <p:spPr bwMode="auto">
            <a:xfrm flipV="1">
              <a:off x="4299" y="239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7" name="Line 149"/>
            <p:cNvSpPr>
              <a:spLocks noChangeShapeType="1"/>
            </p:cNvSpPr>
            <p:nvPr/>
          </p:nvSpPr>
          <p:spPr bwMode="auto">
            <a:xfrm flipV="1">
              <a:off x="4335" y="2428"/>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8" name="Line 150"/>
            <p:cNvSpPr>
              <a:spLocks noChangeShapeType="1"/>
            </p:cNvSpPr>
            <p:nvPr/>
          </p:nvSpPr>
          <p:spPr bwMode="auto">
            <a:xfrm flipV="1">
              <a:off x="4368" y="2457"/>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19" name="Line 151"/>
            <p:cNvSpPr>
              <a:spLocks noChangeShapeType="1"/>
            </p:cNvSpPr>
            <p:nvPr/>
          </p:nvSpPr>
          <p:spPr bwMode="auto">
            <a:xfrm flipV="1">
              <a:off x="4401" y="2487"/>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0" name="Line 152"/>
            <p:cNvSpPr>
              <a:spLocks noChangeShapeType="1"/>
            </p:cNvSpPr>
            <p:nvPr/>
          </p:nvSpPr>
          <p:spPr bwMode="auto">
            <a:xfrm flipV="1">
              <a:off x="4434" y="251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1" name="Line 153"/>
            <p:cNvSpPr>
              <a:spLocks noChangeShapeType="1"/>
            </p:cNvSpPr>
            <p:nvPr/>
          </p:nvSpPr>
          <p:spPr bwMode="auto">
            <a:xfrm flipV="1">
              <a:off x="4467" y="254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2" name="Line 154"/>
            <p:cNvSpPr>
              <a:spLocks noChangeShapeType="1"/>
            </p:cNvSpPr>
            <p:nvPr/>
          </p:nvSpPr>
          <p:spPr bwMode="auto">
            <a:xfrm flipV="1">
              <a:off x="4500" y="257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3" name="Line 155"/>
            <p:cNvSpPr>
              <a:spLocks noChangeShapeType="1"/>
            </p:cNvSpPr>
            <p:nvPr/>
          </p:nvSpPr>
          <p:spPr bwMode="auto">
            <a:xfrm flipV="1">
              <a:off x="4533" y="2608"/>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4" name="Line 156"/>
            <p:cNvSpPr>
              <a:spLocks noChangeShapeType="1"/>
            </p:cNvSpPr>
            <p:nvPr/>
          </p:nvSpPr>
          <p:spPr bwMode="auto">
            <a:xfrm flipV="1">
              <a:off x="4566" y="263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5" name="Line 157"/>
            <p:cNvSpPr>
              <a:spLocks noChangeShapeType="1"/>
            </p:cNvSpPr>
            <p:nvPr/>
          </p:nvSpPr>
          <p:spPr bwMode="auto">
            <a:xfrm flipV="1">
              <a:off x="4599" y="2667"/>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6" name="Line 158"/>
            <p:cNvSpPr>
              <a:spLocks noChangeShapeType="1"/>
            </p:cNvSpPr>
            <p:nvPr/>
          </p:nvSpPr>
          <p:spPr bwMode="auto">
            <a:xfrm flipV="1">
              <a:off x="4635" y="269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7" name="Line 159"/>
            <p:cNvSpPr>
              <a:spLocks noChangeShapeType="1"/>
            </p:cNvSpPr>
            <p:nvPr/>
          </p:nvSpPr>
          <p:spPr bwMode="auto">
            <a:xfrm>
              <a:off x="4692" y="2732"/>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8" name="Line 160"/>
            <p:cNvSpPr>
              <a:spLocks noChangeShapeType="1"/>
            </p:cNvSpPr>
            <p:nvPr/>
          </p:nvSpPr>
          <p:spPr bwMode="auto">
            <a:xfrm flipV="1">
              <a:off x="4689" y="2726"/>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29" name="Line 161"/>
            <p:cNvSpPr>
              <a:spLocks noChangeShapeType="1"/>
            </p:cNvSpPr>
            <p:nvPr/>
          </p:nvSpPr>
          <p:spPr bwMode="auto">
            <a:xfrm flipV="1">
              <a:off x="4692" y="27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0" name="Line 162"/>
            <p:cNvSpPr>
              <a:spLocks noChangeShapeType="1"/>
            </p:cNvSpPr>
            <p:nvPr/>
          </p:nvSpPr>
          <p:spPr bwMode="auto">
            <a:xfrm flipV="1">
              <a:off x="4695" y="1979"/>
              <a:ext cx="414" cy="75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1" name="Line 163"/>
            <p:cNvSpPr>
              <a:spLocks noChangeShapeType="1"/>
            </p:cNvSpPr>
            <p:nvPr/>
          </p:nvSpPr>
          <p:spPr bwMode="auto">
            <a:xfrm flipH="1" flipV="1">
              <a:off x="4689" y="2729"/>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2" name="Line 164"/>
            <p:cNvSpPr>
              <a:spLocks noChangeShapeType="1"/>
            </p:cNvSpPr>
            <p:nvPr/>
          </p:nvSpPr>
          <p:spPr bwMode="auto">
            <a:xfrm flipH="1" flipV="1">
              <a:off x="4713" y="2690"/>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3" name="Line 165"/>
            <p:cNvSpPr>
              <a:spLocks noChangeShapeType="1"/>
            </p:cNvSpPr>
            <p:nvPr/>
          </p:nvSpPr>
          <p:spPr bwMode="auto">
            <a:xfrm flipH="1" flipV="1">
              <a:off x="4734" y="2647"/>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4" name="Line 166"/>
            <p:cNvSpPr>
              <a:spLocks noChangeShapeType="1"/>
            </p:cNvSpPr>
            <p:nvPr/>
          </p:nvSpPr>
          <p:spPr bwMode="auto">
            <a:xfrm flipH="1" flipV="1">
              <a:off x="4755" y="2608"/>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5" name="Line 167"/>
            <p:cNvSpPr>
              <a:spLocks noChangeShapeType="1"/>
            </p:cNvSpPr>
            <p:nvPr/>
          </p:nvSpPr>
          <p:spPr bwMode="auto">
            <a:xfrm flipH="1" flipV="1">
              <a:off x="4779" y="256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6" name="Line 168"/>
            <p:cNvSpPr>
              <a:spLocks noChangeShapeType="1"/>
            </p:cNvSpPr>
            <p:nvPr/>
          </p:nvSpPr>
          <p:spPr bwMode="auto">
            <a:xfrm flipH="1" flipV="1">
              <a:off x="4800" y="2526"/>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7" name="Line 169"/>
            <p:cNvSpPr>
              <a:spLocks noChangeShapeType="1"/>
            </p:cNvSpPr>
            <p:nvPr/>
          </p:nvSpPr>
          <p:spPr bwMode="auto">
            <a:xfrm flipH="1" flipV="1">
              <a:off x="4824" y="2487"/>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8" name="Line 170"/>
            <p:cNvSpPr>
              <a:spLocks noChangeShapeType="1"/>
            </p:cNvSpPr>
            <p:nvPr/>
          </p:nvSpPr>
          <p:spPr bwMode="auto">
            <a:xfrm flipH="1" flipV="1">
              <a:off x="4845" y="2447"/>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39" name="Line 171"/>
            <p:cNvSpPr>
              <a:spLocks noChangeShapeType="1"/>
            </p:cNvSpPr>
            <p:nvPr/>
          </p:nvSpPr>
          <p:spPr bwMode="auto">
            <a:xfrm flipH="1" flipV="1">
              <a:off x="4869" y="2405"/>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0" name="Line 172"/>
            <p:cNvSpPr>
              <a:spLocks noChangeShapeType="1"/>
            </p:cNvSpPr>
            <p:nvPr/>
          </p:nvSpPr>
          <p:spPr bwMode="auto">
            <a:xfrm flipH="1" flipV="1">
              <a:off x="4890" y="236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1" name="Line 173"/>
            <p:cNvSpPr>
              <a:spLocks noChangeShapeType="1"/>
            </p:cNvSpPr>
            <p:nvPr/>
          </p:nvSpPr>
          <p:spPr bwMode="auto">
            <a:xfrm flipH="1" flipV="1">
              <a:off x="4911" y="2323"/>
              <a:ext cx="12"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2" name="Line 174"/>
            <p:cNvSpPr>
              <a:spLocks noChangeShapeType="1"/>
            </p:cNvSpPr>
            <p:nvPr/>
          </p:nvSpPr>
          <p:spPr bwMode="auto">
            <a:xfrm flipH="1" flipV="1">
              <a:off x="4935" y="2284"/>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3" name="Line 175"/>
            <p:cNvSpPr>
              <a:spLocks noChangeShapeType="1"/>
            </p:cNvSpPr>
            <p:nvPr/>
          </p:nvSpPr>
          <p:spPr bwMode="auto">
            <a:xfrm flipH="1" flipV="1">
              <a:off x="4956" y="2244"/>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4" name="Line 176"/>
            <p:cNvSpPr>
              <a:spLocks noChangeShapeType="1"/>
            </p:cNvSpPr>
            <p:nvPr/>
          </p:nvSpPr>
          <p:spPr bwMode="auto">
            <a:xfrm flipH="1" flipV="1">
              <a:off x="4980" y="220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5" name="Line 177"/>
            <p:cNvSpPr>
              <a:spLocks noChangeShapeType="1"/>
            </p:cNvSpPr>
            <p:nvPr/>
          </p:nvSpPr>
          <p:spPr bwMode="auto">
            <a:xfrm flipH="1" flipV="1">
              <a:off x="5001" y="216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6" name="Line 178"/>
            <p:cNvSpPr>
              <a:spLocks noChangeShapeType="1"/>
            </p:cNvSpPr>
            <p:nvPr/>
          </p:nvSpPr>
          <p:spPr bwMode="auto">
            <a:xfrm flipH="1" flipV="1">
              <a:off x="5025" y="2123"/>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7" name="Line 179"/>
            <p:cNvSpPr>
              <a:spLocks noChangeShapeType="1"/>
            </p:cNvSpPr>
            <p:nvPr/>
          </p:nvSpPr>
          <p:spPr bwMode="auto">
            <a:xfrm flipH="1" flipV="1">
              <a:off x="5046" y="2081"/>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8" name="Line 180"/>
            <p:cNvSpPr>
              <a:spLocks noChangeShapeType="1"/>
            </p:cNvSpPr>
            <p:nvPr/>
          </p:nvSpPr>
          <p:spPr bwMode="auto">
            <a:xfrm flipH="1" flipV="1">
              <a:off x="5067" y="2041"/>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49" name="Line 181"/>
            <p:cNvSpPr>
              <a:spLocks noChangeShapeType="1"/>
            </p:cNvSpPr>
            <p:nvPr/>
          </p:nvSpPr>
          <p:spPr bwMode="auto">
            <a:xfrm flipH="1" flipV="1">
              <a:off x="5091" y="200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0" name="Line 182"/>
            <p:cNvSpPr>
              <a:spLocks noChangeShapeType="1"/>
            </p:cNvSpPr>
            <p:nvPr/>
          </p:nvSpPr>
          <p:spPr bwMode="auto">
            <a:xfrm flipV="1">
              <a:off x="4692" y="2726"/>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1" name="Line 183"/>
            <p:cNvSpPr>
              <a:spLocks noChangeShapeType="1"/>
            </p:cNvSpPr>
            <p:nvPr/>
          </p:nvSpPr>
          <p:spPr bwMode="auto">
            <a:xfrm flipV="1">
              <a:off x="4692" y="27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2" name="Line 184"/>
            <p:cNvSpPr>
              <a:spLocks noChangeShapeType="1"/>
            </p:cNvSpPr>
            <p:nvPr/>
          </p:nvSpPr>
          <p:spPr bwMode="auto">
            <a:xfrm>
              <a:off x="4665" y="2726"/>
              <a:ext cx="3"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3" name="Line 185"/>
            <p:cNvSpPr>
              <a:spLocks noChangeShapeType="1"/>
            </p:cNvSpPr>
            <p:nvPr/>
          </p:nvSpPr>
          <p:spPr bwMode="auto">
            <a:xfrm flipV="1">
              <a:off x="4659" y="2726"/>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4" name="Line 186"/>
            <p:cNvSpPr>
              <a:spLocks noChangeShapeType="1"/>
            </p:cNvSpPr>
            <p:nvPr/>
          </p:nvSpPr>
          <p:spPr bwMode="auto">
            <a:xfrm flipV="1">
              <a:off x="4662" y="2732"/>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5" name="Line 187"/>
            <p:cNvSpPr>
              <a:spLocks noChangeShapeType="1"/>
            </p:cNvSpPr>
            <p:nvPr/>
          </p:nvSpPr>
          <p:spPr bwMode="auto">
            <a:xfrm>
              <a:off x="4695" y="2732"/>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6" name="Line 188"/>
            <p:cNvSpPr>
              <a:spLocks noChangeShapeType="1"/>
            </p:cNvSpPr>
            <p:nvPr/>
          </p:nvSpPr>
          <p:spPr bwMode="auto">
            <a:xfrm flipV="1">
              <a:off x="4692" y="27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7" name="Line 189"/>
            <p:cNvSpPr>
              <a:spLocks noChangeShapeType="1"/>
            </p:cNvSpPr>
            <p:nvPr/>
          </p:nvSpPr>
          <p:spPr bwMode="auto">
            <a:xfrm flipV="1">
              <a:off x="4695" y="2729"/>
              <a:ext cx="9"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8" name="Line 190"/>
            <p:cNvSpPr>
              <a:spLocks noChangeShapeType="1"/>
            </p:cNvSpPr>
            <p:nvPr/>
          </p:nvSpPr>
          <p:spPr bwMode="auto">
            <a:xfrm flipV="1">
              <a:off x="4680" y="27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59" name="Line 191"/>
            <p:cNvSpPr>
              <a:spLocks noChangeShapeType="1"/>
            </p:cNvSpPr>
            <p:nvPr/>
          </p:nvSpPr>
          <p:spPr bwMode="auto">
            <a:xfrm flipH="1" flipV="1">
              <a:off x="4674" y="273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0" name="Line 192"/>
            <p:cNvSpPr>
              <a:spLocks noChangeShapeType="1"/>
            </p:cNvSpPr>
            <p:nvPr/>
          </p:nvSpPr>
          <p:spPr bwMode="auto">
            <a:xfrm flipH="1" flipV="1">
              <a:off x="4680" y="272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1" name="Line 193"/>
            <p:cNvSpPr>
              <a:spLocks noChangeShapeType="1"/>
            </p:cNvSpPr>
            <p:nvPr/>
          </p:nvSpPr>
          <p:spPr bwMode="auto">
            <a:xfrm>
              <a:off x="4668" y="273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2" name="Line 194"/>
            <p:cNvSpPr>
              <a:spLocks noChangeShapeType="1"/>
            </p:cNvSpPr>
            <p:nvPr/>
          </p:nvSpPr>
          <p:spPr bwMode="auto">
            <a:xfrm flipV="1">
              <a:off x="4665" y="2729"/>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3" name="Line 195"/>
            <p:cNvSpPr>
              <a:spLocks noChangeShapeType="1"/>
            </p:cNvSpPr>
            <p:nvPr/>
          </p:nvSpPr>
          <p:spPr bwMode="auto">
            <a:xfrm flipV="1">
              <a:off x="4674" y="2732"/>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4" name="Line 196"/>
            <p:cNvSpPr>
              <a:spLocks noChangeShapeType="1"/>
            </p:cNvSpPr>
            <p:nvPr/>
          </p:nvSpPr>
          <p:spPr bwMode="auto">
            <a:xfrm flipH="1" flipV="1">
              <a:off x="4674" y="273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5" name="Line 197"/>
            <p:cNvSpPr>
              <a:spLocks noChangeShapeType="1"/>
            </p:cNvSpPr>
            <p:nvPr/>
          </p:nvSpPr>
          <p:spPr bwMode="auto">
            <a:xfrm flipH="1" flipV="1">
              <a:off x="4674" y="273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6" name="Line 198"/>
            <p:cNvSpPr>
              <a:spLocks noChangeShapeType="1"/>
            </p:cNvSpPr>
            <p:nvPr/>
          </p:nvSpPr>
          <p:spPr bwMode="auto">
            <a:xfrm>
              <a:off x="4677" y="2739"/>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7" name="Line 199"/>
            <p:cNvSpPr>
              <a:spLocks noChangeShapeType="1"/>
            </p:cNvSpPr>
            <p:nvPr/>
          </p:nvSpPr>
          <p:spPr bwMode="auto">
            <a:xfrm flipV="1">
              <a:off x="4674" y="2732"/>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8" name="Line 200"/>
            <p:cNvSpPr>
              <a:spLocks noChangeShapeType="1"/>
            </p:cNvSpPr>
            <p:nvPr/>
          </p:nvSpPr>
          <p:spPr bwMode="auto">
            <a:xfrm flipV="1">
              <a:off x="4677" y="273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69" name="Line 201"/>
            <p:cNvSpPr>
              <a:spLocks noChangeShapeType="1"/>
            </p:cNvSpPr>
            <p:nvPr/>
          </p:nvSpPr>
          <p:spPr bwMode="auto">
            <a:xfrm flipH="1">
              <a:off x="4695" y="2735"/>
              <a:ext cx="3"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0" name="Line 202"/>
            <p:cNvSpPr>
              <a:spLocks noChangeShapeType="1"/>
            </p:cNvSpPr>
            <p:nvPr/>
          </p:nvSpPr>
          <p:spPr bwMode="auto">
            <a:xfrm>
              <a:off x="4695" y="273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1" name="Line 203"/>
            <p:cNvSpPr>
              <a:spLocks noChangeShapeType="1"/>
            </p:cNvSpPr>
            <p:nvPr/>
          </p:nvSpPr>
          <p:spPr bwMode="auto">
            <a:xfrm>
              <a:off x="4689" y="2742"/>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2" name="Line 204"/>
            <p:cNvSpPr>
              <a:spLocks noChangeShapeType="1"/>
            </p:cNvSpPr>
            <p:nvPr/>
          </p:nvSpPr>
          <p:spPr bwMode="auto">
            <a:xfrm flipH="1">
              <a:off x="4692" y="2745"/>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3" name="Line 205"/>
            <p:cNvSpPr>
              <a:spLocks noChangeShapeType="1"/>
            </p:cNvSpPr>
            <p:nvPr/>
          </p:nvSpPr>
          <p:spPr bwMode="auto">
            <a:xfrm>
              <a:off x="4689" y="2742"/>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4" name="Line 206"/>
            <p:cNvSpPr>
              <a:spLocks noChangeShapeType="1"/>
            </p:cNvSpPr>
            <p:nvPr/>
          </p:nvSpPr>
          <p:spPr bwMode="auto">
            <a:xfrm>
              <a:off x="4689" y="274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5" name="Line 207"/>
            <p:cNvSpPr>
              <a:spLocks noChangeShapeType="1"/>
            </p:cNvSpPr>
            <p:nvPr/>
          </p:nvSpPr>
          <p:spPr bwMode="auto">
            <a:xfrm>
              <a:off x="4689" y="274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6" name="Line 208"/>
            <p:cNvSpPr>
              <a:spLocks noChangeShapeType="1"/>
            </p:cNvSpPr>
            <p:nvPr/>
          </p:nvSpPr>
          <p:spPr bwMode="auto">
            <a:xfrm>
              <a:off x="4686" y="274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7" name="Line 209"/>
            <p:cNvSpPr>
              <a:spLocks noChangeShapeType="1"/>
            </p:cNvSpPr>
            <p:nvPr/>
          </p:nvSpPr>
          <p:spPr bwMode="auto">
            <a:xfrm>
              <a:off x="4686" y="274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8" name="Line 210"/>
            <p:cNvSpPr>
              <a:spLocks noChangeShapeType="1"/>
            </p:cNvSpPr>
            <p:nvPr/>
          </p:nvSpPr>
          <p:spPr bwMode="auto">
            <a:xfrm>
              <a:off x="4686" y="274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79" name="Line 211"/>
            <p:cNvSpPr>
              <a:spLocks noChangeShapeType="1"/>
            </p:cNvSpPr>
            <p:nvPr/>
          </p:nvSpPr>
          <p:spPr bwMode="auto">
            <a:xfrm flipH="1">
              <a:off x="4671" y="2739"/>
              <a:ext cx="9" cy="1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0" name="Line 212"/>
            <p:cNvSpPr>
              <a:spLocks noChangeShapeType="1"/>
            </p:cNvSpPr>
            <p:nvPr/>
          </p:nvSpPr>
          <p:spPr bwMode="auto">
            <a:xfrm>
              <a:off x="4674" y="273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1" name="Line 213"/>
            <p:cNvSpPr>
              <a:spLocks noChangeShapeType="1"/>
            </p:cNvSpPr>
            <p:nvPr/>
          </p:nvSpPr>
          <p:spPr bwMode="auto">
            <a:xfrm>
              <a:off x="4665" y="2752"/>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2" name="Line 214"/>
            <p:cNvSpPr>
              <a:spLocks noChangeShapeType="1"/>
            </p:cNvSpPr>
            <p:nvPr/>
          </p:nvSpPr>
          <p:spPr bwMode="auto">
            <a:xfrm flipH="1">
              <a:off x="4668" y="2752"/>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3" name="Line 215"/>
            <p:cNvSpPr>
              <a:spLocks noChangeShapeType="1"/>
            </p:cNvSpPr>
            <p:nvPr/>
          </p:nvSpPr>
          <p:spPr bwMode="auto">
            <a:xfrm flipH="1">
              <a:off x="4668" y="2748"/>
              <a:ext cx="6" cy="1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4" name="Line 216"/>
            <p:cNvSpPr>
              <a:spLocks noChangeShapeType="1"/>
            </p:cNvSpPr>
            <p:nvPr/>
          </p:nvSpPr>
          <p:spPr bwMode="auto">
            <a:xfrm flipH="1">
              <a:off x="4686" y="2748"/>
              <a:ext cx="6" cy="1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5" name="Line 217"/>
            <p:cNvSpPr>
              <a:spLocks noChangeShapeType="1"/>
            </p:cNvSpPr>
            <p:nvPr/>
          </p:nvSpPr>
          <p:spPr bwMode="auto">
            <a:xfrm>
              <a:off x="4686" y="274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6" name="Line 218"/>
            <p:cNvSpPr>
              <a:spLocks noChangeShapeType="1"/>
            </p:cNvSpPr>
            <p:nvPr/>
          </p:nvSpPr>
          <p:spPr bwMode="auto">
            <a:xfrm>
              <a:off x="4680" y="275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7" name="Line 219"/>
            <p:cNvSpPr>
              <a:spLocks noChangeShapeType="1"/>
            </p:cNvSpPr>
            <p:nvPr/>
          </p:nvSpPr>
          <p:spPr bwMode="auto">
            <a:xfrm>
              <a:off x="4671" y="2755"/>
              <a:ext cx="12"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8" name="Line 220"/>
            <p:cNvSpPr>
              <a:spLocks noChangeShapeType="1"/>
            </p:cNvSpPr>
            <p:nvPr/>
          </p:nvSpPr>
          <p:spPr bwMode="auto">
            <a:xfrm flipV="1">
              <a:off x="4668" y="2752"/>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89" name="Line 221"/>
            <p:cNvSpPr>
              <a:spLocks noChangeShapeType="1"/>
            </p:cNvSpPr>
            <p:nvPr/>
          </p:nvSpPr>
          <p:spPr bwMode="auto">
            <a:xfrm flipV="1">
              <a:off x="4680" y="275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0" name="Line 222"/>
            <p:cNvSpPr>
              <a:spLocks noChangeShapeType="1"/>
            </p:cNvSpPr>
            <p:nvPr/>
          </p:nvSpPr>
          <p:spPr bwMode="auto">
            <a:xfrm flipH="1">
              <a:off x="4683" y="2762"/>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1" name="Line 223"/>
            <p:cNvSpPr>
              <a:spLocks noChangeShapeType="1"/>
            </p:cNvSpPr>
            <p:nvPr/>
          </p:nvSpPr>
          <p:spPr bwMode="auto">
            <a:xfrm>
              <a:off x="4680" y="275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2" name="Line 224"/>
            <p:cNvSpPr>
              <a:spLocks noChangeShapeType="1"/>
            </p:cNvSpPr>
            <p:nvPr/>
          </p:nvSpPr>
          <p:spPr bwMode="auto">
            <a:xfrm>
              <a:off x="4680" y="2762"/>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3" name="Line 225"/>
            <p:cNvSpPr>
              <a:spLocks noChangeShapeType="1"/>
            </p:cNvSpPr>
            <p:nvPr/>
          </p:nvSpPr>
          <p:spPr bwMode="auto">
            <a:xfrm flipV="1">
              <a:off x="4680" y="275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4" name="Line 226"/>
            <p:cNvSpPr>
              <a:spLocks noChangeShapeType="1"/>
            </p:cNvSpPr>
            <p:nvPr/>
          </p:nvSpPr>
          <p:spPr bwMode="auto">
            <a:xfrm flipV="1">
              <a:off x="4680" y="2758"/>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5" name="Line 227"/>
            <p:cNvSpPr>
              <a:spLocks noChangeShapeType="1"/>
            </p:cNvSpPr>
            <p:nvPr/>
          </p:nvSpPr>
          <p:spPr bwMode="auto">
            <a:xfrm flipH="1" flipV="1">
              <a:off x="3942" y="2058"/>
              <a:ext cx="300" cy="3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6" name="Line 228"/>
            <p:cNvSpPr>
              <a:spLocks noChangeShapeType="1"/>
            </p:cNvSpPr>
            <p:nvPr/>
          </p:nvSpPr>
          <p:spPr bwMode="auto">
            <a:xfrm>
              <a:off x="4242" y="2087"/>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7" name="Line 229"/>
            <p:cNvSpPr>
              <a:spLocks noChangeShapeType="1"/>
            </p:cNvSpPr>
            <p:nvPr/>
          </p:nvSpPr>
          <p:spPr bwMode="auto">
            <a:xfrm>
              <a:off x="4200" y="2084"/>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8" name="Line 230"/>
            <p:cNvSpPr>
              <a:spLocks noChangeShapeType="1"/>
            </p:cNvSpPr>
            <p:nvPr/>
          </p:nvSpPr>
          <p:spPr bwMode="auto">
            <a:xfrm flipH="1">
              <a:off x="4155" y="2077"/>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199" name="Line 231"/>
            <p:cNvSpPr>
              <a:spLocks noChangeShapeType="1"/>
            </p:cNvSpPr>
            <p:nvPr/>
          </p:nvSpPr>
          <p:spPr bwMode="auto">
            <a:xfrm>
              <a:off x="4113" y="2071"/>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00" name="Line 232"/>
            <p:cNvSpPr>
              <a:spLocks noChangeShapeType="1"/>
            </p:cNvSpPr>
            <p:nvPr/>
          </p:nvSpPr>
          <p:spPr bwMode="auto">
            <a:xfrm>
              <a:off x="4071" y="2068"/>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01" name="Line 233"/>
            <p:cNvSpPr>
              <a:spLocks noChangeShapeType="1"/>
            </p:cNvSpPr>
            <p:nvPr/>
          </p:nvSpPr>
          <p:spPr bwMode="auto">
            <a:xfrm flipH="1">
              <a:off x="4026" y="2061"/>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02" name="Line 234"/>
            <p:cNvSpPr>
              <a:spLocks noChangeShapeType="1"/>
            </p:cNvSpPr>
            <p:nvPr/>
          </p:nvSpPr>
          <p:spPr bwMode="auto">
            <a:xfrm>
              <a:off x="3984" y="2054"/>
              <a:ext cx="1" cy="1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655" name="Rectangle 235"/>
            <p:cNvSpPr>
              <a:spLocks noChangeArrowheads="1"/>
            </p:cNvSpPr>
            <p:nvPr/>
          </p:nvSpPr>
          <p:spPr bwMode="auto">
            <a:xfrm>
              <a:off x="4653" y="2670"/>
              <a:ext cx="73" cy="125"/>
            </a:xfrm>
            <a:prstGeom prst="rect">
              <a:avLst/>
            </a:prstGeom>
            <a:noFill/>
            <a:ln w="9525">
              <a:noFill/>
              <a:miter lim="800000"/>
              <a:headEnd/>
              <a:tailEnd/>
            </a:ln>
          </p:spPr>
          <p:txBody>
            <a:bodyPr wrap="none" lIns="0" tIns="0" rIns="0" bIns="0">
              <a:spAutoFit/>
            </a:bodyPr>
            <a:lstStyle/>
            <a:p>
              <a:pPr eaLnBrk="1" hangingPunct="1"/>
              <a:r>
                <a:rPr lang="en-US" sz="1300" dirty="0">
                  <a:solidFill>
                    <a:srgbClr val="000000"/>
                  </a:solidFill>
                  <a:latin typeface="ESRI Cartography" pitchFamily="2" charset="0"/>
                </a:rPr>
                <a:t>Ê</a:t>
              </a:r>
              <a:endParaRPr lang="en-US" dirty="0">
                <a:solidFill>
                  <a:srgbClr val="000000"/>
                </a:solidFill>
                <a:latin typeface="Arial" charset="0"/>
              </a:endParaRPr>
            </a:p>
          </p:txBody>
        </p:sp>
        <p:sp>
          <p:nvSpPr>
            <p:cNvPr id="103656" name="Rectangle 236"/>
            <p:cNvSpPr>
              <a:spLocks noChangeArrowheads="1"/>
            </p:cNvSpPr>
            <p:nvPr/>
          </p:nvSpPr>
          <p:spPr bwMode="auto">
            <a:xfrm>
              <a:off x="4650" y="2670"/>
              <a:ext cx="73" cy="125"/>
            </a:xfrm>
            <a:prstGeom prst="rect">
              <a:avLst/>
            </a:prstGeom>
            <a:noFill/>
            <a:ln w="9525">
              <a:noFill/>
              <a:miter lim="800000"/>
              <a:headEnd/>
              <a:tailEnd/>
            </a:ln>
          </p:spPr>
          <p:txBody>
            <a:bodyPr wrap="none" lIns="0" tIns="0" rIns="0" bIns="0">
              <a:spAutoFit/>
            </a:bodyPr>
            <a:lstStyle/>
            <a:p>
              <a:pPr eaLnBrk="1" hangingPunct="1"/>
              <a:r>
                <a:rPr lang="en-US" sz="1300" dirty="0">
                  <a:solidFill>
                    <a:srgbClr val="000000"/>
                  </a:solidFill>
                  <a:latin typeface="ESRI Cartography" pitchFamily="2" charset="0"/>
                </a:rPr>
                <a:t>Ú</a:t>
              </a:r>
              <a:endParaRPr lang="en-US" dirty="0">
                <a:solidFill>
                  <a:srgbClr val="000000"/>
                </a:solidFill>
                <a:latin typeface="Arial" charset="0"/>
              </a:endParaRPr>
            </a:p>
          </p:txBody>
        </p:sp>
        <p:sp>
          <p:nvSpPr>
            <p:cNvPr id="980205" name="Freeform 237"/>
            <p:cNvSpPr>
              <a:spLocks/>
            </p:cNvSpPr>
            <p:nvPr/>
          </p:nvSpPr>
          <p:spPr bwMode="auto">
            <a:xfrm>
              <a:off x="4668" y="1544"/>
              <a:ext cx="441" cy="1175"/>
            </a:xfrm>
            <a:custGeom>
              <a:avLst/>
              <a:gdLst>
                <a:gd name="T0" fmla="*/ 0 w 441"/>
                <a:gd name="T1" fmla="*/ 0 h 1175"/>
                <a:gd name="T2" fmla="*/ 441 w 441"/>
                <a:gd name="T3" fmla="*/ 435 h 1175"/>
                <a:gd name="T4" fmla="*/ 30 w 441"/>
                <a:gd name="T5" fmla="*/ 1175 h 1175"/>
                <a:gd name="T6" fmla="*/ 21 w 441"/>
                <a:gd name="T7" fmla="*/ 1172 h 1175"/>
                <a:gd name="T8" fmla="*/ 21 w 441"/>
                <a:gd name="T9" fmla="*/ 1165 h 1175"/>
                <a:gd name="T10" fmla="*/ 18 w 441"/>
                <a:gd name="T11" fmla="*/ 1159 h 1175"/>
                <a:gd name="T12" fmla="*/ 21 w 441"/>
                <a:gd name="T13" fmla="*/ 1126 h 1175"/>
                <a:gd name="T14" fmla="*/ 27 w 441"/>
                <a:gd name="T15" fmla="*/ 1087 h 1175"/>
                <a:gd name="T16" fmla="*/ 39 w 441"/>
                <a:gd name="T17" fmla="*/ 1044 h 1175"/>
                <a:gd name="T18" fmla="*/ 48 w 441"/>
                <a:gd name="T19" fmla="*/ 992 h 1175"/>
                <a:gd name="T20" fmla="*/ 45 w 441"/>
                <a:gd name="T21" fmla="*/ 979 h 1175"/>
                <a:gd name="T22" fmla="*/ 36 w 441"/>
                <a:gd name="T23" fmla="*/ 956 h 1175"/>
                <a:gd name="T24" fmla="*/ 45 w 441"/>
                <a:gd name="T25" fmla="*/ 936 h 1175"/>
                <a:gd name="T26" fmla="*/ 69 w 441"/>
                <a:gd name="T27" fmla="*/ 933 h 1175"/>
                <a:gd name="T28" fmla="*/ 102 w 441"/>
                <a:gd name="T29" fmla="*/ 880 h 1175"/>
                <a:gd name="T30" fmla="*/ 87 w 441"/>
                <a:gd name="T31" fmla="*/ 848 h 1175"/>
                <a:gd name="T32" fmla="*/ 72 w 441"/>
                <a:gd name="T33" fmla="*/ 795 h 1175"/>
                <a:gd name="T34" fmla="*/ 66 w 441"/>
                <a:gd name="T35" fmla="*/ 753 h 1175"/>
                <a:gd name="T36" fmla="*/ 78 w 441"/>
                <a:gd name="T37" fmla="*/ 723 h 1175"/>
                <a:gd name="T38" fmla="*/ 90 w 441"/>
                <a:gd name="T39" fmla="*/ 694 h 1175"/>
                <a:gd name="T40" fmla="*/ 87 w 441"/>
                <a:gd name="T41" fmla="*/ 681 h 1175"/>
                <a:gd name="T42" fmla="*/ 78 w 441"/>
                <a:gd name="T43" fmla="*/ 677 h 1175"/>
                <a:gd name="T44" fmla="*/ 93 w 441"/>
                <a:gd name="T45" fmla="*/ 661 h 1175"/>
                <a:gd name="T46" fmla="*/ 96 w 441"/>
                <a:gd name="T47" fmla="*/ 648 h 1175"/>
                <a:gd name="T48" fmla="*/ 93 w 441"/>
                <a:gd name="T49" fmla="*/ 635 h 1175"/>
                <a:gd name="T50" fmla="*/ 108 w 441"/>
                <a:gd name="T51" fmla="*/ 628 h 1175"/>
                <a:gd name="T52" fmla="*/ 135 w 441"/>
                <a:gd name="T53" fmla="*/ 622 h 1175"/>
                <a:gd name="T54" fmla="*/ 180 w 441"/>
                <a:gd name="T55" fmla="*/ 628 h 1175"/>
                <a:gd name="T56" fmla="*/ 192 w 441"/>
                <a:gd name="T57" fmla="*/ 602 h 1175"/>
                <a:gd name="T58" fmla="*/ 207 w 441"/>
                <a:gd name="T59" fmla="*/ 592 h 1175"/>
                <a:gd name="T60" fmla="*/ 222 w 441"/>
                <a:gd name="T61" fmla="*/ 599 h 1175"/>
                <a:gd name="T62" fmla="*/ 243 w 441"/>
                <a:gd name="T63" fmla="*/ 622 h 1175"/>
                <a:gd name="T64" fmla="*/ 252 w 441"/>
                <a:gd name="T65" fmla="*/ 582 h 1175"/>
                <a:gd name="T66" fmla="*/ 255 w 441"/>
                <a:gd name="T67" fmla="*/ 527 h 1175"/>
                <a:gd name="T68" fmla="*/ 249 w 441"/>
                <a:gd name="T69" fmla="*/ 501 h 1175"/>
                <a:gd name="T70" fmla="*/ 258 w 441"/>
                <a:gd name="T71" fmla="*/ 471 h 1175"/>
                <a:gd name="T72" fmla="*/ 246 w 441"/>
                <a:gd name="T73" fmla="*/ 445 h 1175"/>
                <a:gd name="T74" fmla="*/ 228 w 441"/>
                <a:gd name="T75" fmla="*/ 429 h 1175"/>
                <a:gd name="T76" fmla="*/ 207 w 441"/>
                <a:gd name="T77" fmla="*/ 380 h 1175"/>
                <a:gd name="T78" fmla="*/ 198 w 441"/>
                <a:gd name="T79" fmla="*/ 370 h 1175"/>
                <a:gd name="T80" fmla="*/ 195 w 441"/>
                <a:gd name="T81" fmla="*/ 357 h 1175"/>
                <a:gd name="T82" fmla="*/ 228 w 441"/>
                <a:gd name="T83" fmla="*/ 262 h 1175"/>
                <a:gd name="T84" fmla="*/ 228 w 441"/>
                <a:gd name="T85" fmla="*/ 245 h 1175"/>
                <a:gd name="T86" fmla="*/ 213 w 441"/>
                <a:gd name="T87" fmla="*/ 229 h 1175"/>
                <a:gd name="T88" fmla="*/ 201 w 441"/>
                <a:gd name="T89" fmla="*/ 226 h 1175"/>
                <a:gd name="T90" fmla="*/ 192 w 441"/>
                <a:gd name="T91" fmla="*/ 219 h 1175"/>
                <a:gd name="T92" fmla="*/ 198 w 441"/>
                <a:gd name="T93" fmla="*/ 209 h 1175"/>
                <a:gd name="T94" fmla="*/ 0 w 441"/>
                <a:gd name="T95" fmla="*/ 16 h 1175"/>
                <a:gd name="T96" fmla="*/ 0 w 441"/>
                <a:gd name="T97" fmla="*/ 0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1" h="1175">
                  <a:moveTo>
                    <a:pt x="0" y="0"/>
                  </a:moveTo>
                  <a:lnTo>
                    <a:pt x="441" y="435"/>
                  </a:lnTo>
                  <a:lnTo>
                    <a:pt x="30" y="1175"/>
                  </a:lnTo>
                  <a:lnTo>
                    <a:pt x="21" y="1172"/>
                  </a:lnTo>
                  <a:lnTo>
                    <a:pt x="21" y="1165"/>
                  </a:lnTo>
                  <a:lnTo>
                    <a:pt x="18" y="1159"/>
                  </a:lnTo>
                  <a:lnTo>
                    <a:pt x="21" y="1126"/>
                  </a:lnTo>
                  <a:lnTo>
                    <a:pt x="27" y="1087"/>
                  </a:lnTo>
                  <a:lnTo>
                    <a:pt x="39" y="1044"/>
                  </a:lnTo>
                  <a:lnTo>
                    <a:pt x="48" y="992"/>
                  </a:lnTo>
                  <a:lnTo>
                    <a:pt x="45" y="979"/>
                  </a:lnTo>
                  <a:lnTo>
                    <a:pt x="36" y="956"/>
                  </a:lnTo>
                  <a:lnTo>
                    <a:pt x="45" y="936"/>
                  </a:lnTo>
                  <a:lnTo>
                    <a:pt x="69" y="933"/>
                  </a:lnTo>
                  <a:lnTo>
                    <a:pt x="102" y="880"/>
                  </a:lnTo>
                  <a:lnTo>
                    <a:pt x="87" y="848"/>
                  </a:lnTo>
                  <a:lnTo>
                    <a:pt x="72" y="795"/>
                  </a:lnTo>
                  <a:lnTo>
                    <a:pt x="66" y="753"/>
                  </a:lnTo>
                  <a:lnTo>
                    <a:pt x="78" y="723"/>
                  </a:lnTo>
                  <a:lnTo>
                    <a:pt x="90" y="694"/>
                  </a:lnTo>
                  <a:lnTo>
                    <a:pt x="87" y="681"/>
                  </a:lnTo>
                  <a:lnTo>
                    <a:pt x="78" y="677"/>
                  </a:lnTo>
                  <a:lnTo>
                    <a:pt x="93" y="661"/>
                  </a:lnTo>
                  <a:lnTo>
                    <a:pt x="96" y="648"/>
                  </a:lnTo>
                  <a:lnTo>
                    <a:pt x="93" y="635"/>
                  </a:lnTo>
                  <a:lnTo>
                    <a:pt x="108" y="628"/>
                  </a:lnTo>
                  <a:lnTo>
                    <a:pt x="135" y="622"/>
                  </a:lnTo>
                  <a:lnTo>
                    <a:pt x="180" y="628"/>
                  </a:lnTo>
                  <a:lnTo>
                    <a:pt x="192" y="602"/>
                  </a:lnTo>
                  <a:lnTo>
                    <a:pt x="207" y="592"/>
                  </a:lnTo>
                  <a:lnTo>
                    <a:pt x="222" y="599"/>
                  </a:lnTo>
                  <a:lnTo>
                    <a:pt x="243" y="622"/>
                  </a:lnTo>
                  <a:lnTo>
                    <a:pt x="252" y="582"/>
                  </a:lnTo>
                  <a:lnTo>
                    <a:pt x="255" y="527"/>
                  </a:lnTo>
                  <a:lnTo>
                    <a:pt x="249" y="501"/>
                  </a:lnTo>
                  <a:lnTo>
                    <a:pt x="258" y="471"/>
                  </a:lnTo>
                  <a:lnTo>
                    <a:pt x="246" y="445"/>
                  </a:lnTo>
                  <a:lnTo>
                    <a:pt x="228" y="429"/>
                  </a:lnTo>
                  <a:lnTo>
                    <a:pt x="207" y="380"/>
                  </a:lnTo>
                  <a:lnTo>
                    <a:pt x="198" y="370"/>
                  </a:lnTo>
                  <a:lnTo>
                    <a:pt x="195" y="357"/>
                  </a:lnTo>
                  <a:lnTo>
                    <a:pt x="228" y="262"/>
                  </a:lnTo>
                  <a:lnTo>
                    <a:pt x="228" y="245"/>
                  </a:lnTo>
                  <a:lnTo>
                    <a:pt x="213" y="229"/>
                  </a:lnTo>
                  <a:lnTo>
                    <a:pt x="201" y="226"/>
                  </a:lnTo>
                  <a:lnTo>
                    <a:pt x="192" y="219"/>
                  </a:lnTo>
                  <a:lnTo>
                    <a:pt x="198" y="209"/>
                  </a:lnTo>
                  <a:lnTo>
                    <a:pt x="0" y="16"/>
                  </a:lnTo>
                  <a:lnTo>
                    <a:pt x="0" y="0"/>
                  </a:lnTo>
                  <a:close/>
                </a:path>
              </a:pathLst>
            </a:custGeom>
            <a:blipFill dpi="0" rotWithShape="0">
              <a:blip r:embed="rId7" cstate="print"/>
              <a:srcRect/>
              <a:tile tx="0" ty="0" sx="100000" sy="100000" flip="none" algn="tl"/>
            </a:blipFill>
            <a:ln w="4763">
              <a:solidFill>
                <a:srgbClr val="000000"/>
              </a:solidFill>
              <a:prstDash val="solid"/>
              <a:round/>
              <a:headEnd/>
              <a:tailEnd/>
            </a:ln>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658" name="Rectangle 238"/>
            <p:cNvSpPr>
              <a:spLocks noChangeArrowheads="1"/>
            </p:cNvSpPr>
            <p:nvPr/>
          </p:nvSpPr>
          <p:spPr bwMode="auto">
            <a:xfrm>
              <a:off x="4722" y="2719"/>
              <a:ext cx="35"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D</a:t>
              </a:r>
              <a:endParaRPr lang="en-US" dirty="0">
                <a:solidFill>
                  <a:srgbClr val="000000"/>
                </a:solidFill>
                <a:latin typeface="Arial" charset="0"/>
              </a:endParaRPr>
            </a:p>
          </p:txBody>
        </p:sp>
        <p:sp>
          <p:nvSpPr>
            <p:cNvPr id="103659" name="Rectangle 239"/>
            <p:cNvSpPr>
              <a:spLocks noChangeArrowheads="1"/>
            </p:cNvSpPr>
            <p:nvPr/>
          </p:nvSpPr>
          <p:spPr bwMode="auto">
            <a:xfrm>
              <a:off x="4746" y="2719"/>
              <a:ext cx="16"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r</a:t>
              </a:r>
              <a:endParaRPr lang="en-US" dirty="0">
                <a:solidFill>
                  <a:srgbClr val="000000"/>
                </a:solidFill>
                <a:latin typeface="Arial" charset="0"/>
              </a:endParaRPr>
            </a:p>
          </p:txBody>
        </p:sp>
        <p:sp>
          <p:nvSpPr>
            <p:cNvPr id="103660" name="Rectangle 240"/>
            <p:cNvSpPr>
              <a:spLocks noChangeArrowheads="1"/>
            </p:cNvSpPr>
            <p:nvPr/>
          </p:nvSpPr>
          <p:spPr bwMode="auto">
            <a:xfrm>
              <a:off x="4761" y="2719"/>
              <a:ext cx="13"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i</a:t>
              </a:r>
              <a:endParaRPr lang="en-US" dirty="0">
                <a:solidFill>
                  <a:srgbClr val="000000"/>
                </a:solidFill>
                <a:latin typeface="Arial" charset="0"/>
              </a:endParaRPr>
            </a:p>
          </p:txBody>
        </p:sp>
        <p:sp>
          <p:nvSpPr>
            <p:cNvPr id="103661" name="Rectangle 241"/>
            <p:cNvSpPr>
              <a:spLocks noChangeArrowheads="1"/>
            </p:cNvSpPr>
            <p:nvPr/>
          </p:nvSpPr>
          <p:spPr bwMode="auto">
            <a:xfrm>
              <a:off x="4770" y="2719"/>
              <a:ext cx="24"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n</a:t>
              </a:r>
              <a:endParaRPr lang="en-US" dirty="0">
                <a:solidFill>
                  <a:srgbClr val="000000"/>
                </a:solidFill>
                <a:latin typeface="Arial" charset="0"/>
              </a:endParaRPr>
            </a:p>
          </p:txBody>
        </p:sp>
        <p:sp>
          <p:nvSpPr>
            <p:cNvPr id="103662" name="Rectangle 242"/>
            <p:cNvSpPr>
              <a:spLocks noChangeArrowheads="1"/>
            </p:cNvSpPr>
            <p:nvPr/>
          </p:nvSpPr>
          <p:spPr bwMode="auto">
            <a:xfrm>
              <a:off x="4788" y="2719"/>
              <a:ext cx="24"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k</a:t>
              </a:r>
              <a:endParaRPr lang="en-US" dirty="0">
                <a:solidFill>
                  <a:srgbClr val="000000"/>
                </a:solidFill>
                <a:latin typeface="Arial" charset="0"/>
              </a:endParaRPr>
            </a:p>
          </p:txBody>
        </p:sp>
        <p:sp>
          <p:nvSpPr>
            <p:cNvPr id="103663" name="Rectangle 243"/>
            <p:cNvSpPr>
              <a:spLocks noChangeArrowheads="1"/>
            </p:cNvSpPr>
            <p:nvPr/>
          </p:nvSpPr>
          <p:spPr bwMode="auto">
            <a:xfrm>
              <a:off x="4806" y="2719"/>
              <a:ext cx="13"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i</a:t>
              </a:r>
              <a:endParaRPr lang="en-US" dirty="0">
                <a:solidFill>
                  <a:srgbClr val="000000"/>
                </a:solidFill>
                <a:latin typeface="Arial" charset="0"/>
              </a:endParaRPr>
            </a:p>
          </p:txBody>
        </p:sp>
        <p:sp>
          <p:nvSpPr>
            <p:cNvPr id="103664" name="Rectangle 244"/>
            <p:cNvSpPr>
              <a:spLocks noChangeArrowheads="1"/>
            </p:cNvSpPr>
            <p:nvPr/>
          </p:nvSpPr>
          <p:spPr bwMode="auto">
            <a:xfrm>
              <a:off x="4818" y="2719"/>
              <a:ext cx="24"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n</a:t>
              </a:r>
              <a:endParaRPr lang="en-US" dirty="0">
                <a:solidFill>
                  <a:srgbClr val="000000"/>
                </a:solidFill>
                <a:latin typeface="Arial" charset="0"/>
              </a:endParaRPr>
            </a:p>
          </p:txBody>
        </p:sp>
        <p:sp>
          <p:nvSpPr>
            <p:cNvPr id="103665" name="Rectangle 245"/>
            <p:cNvSpPr>
              <a:spLocks noChangeArrowheads="1"/>
            </p:cNvSpPr>
            <p:nvPr/>
          </p:nvSpPr>
          <p:spPr bwMode="auto">
            <a:xfrm>
              <a:off x="4836" y="2719"/>
              <a:ext cx="24"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g</a:t>
              </a:r>
              <a:endParaRPr lang="en-US" dirty="0">
                <a:solidFill>
                  <a:srgbClr val="000000"/>
                </a:solidFill>
                <a:latin typeface="Arial" charset="0"/>
              </a:endParaRPr>
            </a:p>
          </p:txBody>
        </p:sp>
        <p:sp>
          <p:nvSpPr>
            <p:cNvPr id="103666" name="Rectangle 246"/>
            <p:cNvSpPr>
              <a:spLocks noChangeArrowheads="1"/>
            </p:cNvSpPr>
            <p:nvPr/>
          </p:nvSpPr>
          <p:spPr bwMode="auto">
            <a:xfrm>
              <a:off x="4854" y="2719"/>
              <a:ext cx="12"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 </a:t>
              </a:r>
              <a:endParaRPr lang="en-US" dirty="0">
                <a:solidFill>
                  <a:srgbClr val="000000"/>
                </a:solidFill>
                <a:latin typeface="Arial" charset="0"/>
              </a:endParaRPr>
            </a:p>
          </p:txBody>
        </p:sp>
        <p:sp>
          <p:nvSpPr>
            <p:cNvPr id="103667" name="Rectangle 247"/>
            <p:cNvSpPr>
              <a:spLocks noChangeArrowheads="1"/>
            </p:cNvSpPr>
            <p:nvPr/>
          </p:nvSpPr>
          <p:spPr bwMode="auto">
            <a:xfrm>
              <a:off x="4863" y="2719"/>
              <a:ext cx="45"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W</a:t>
              </a:r>
              <a:endParaRPr lang="en-US" dirty="0">
                <a:solidFill>
                  <a:srgbClr val="000000"/>
                </a:solidFill>
                <a:latin typeface="Arial" charset="0"/>
              </a:endParaRPr>
            </a:p>
          </p:txBody>
        </p:sp>
        <p:sp>
          <p:nvSpPr>
            <p:cNvPr id="103668" name="Rectangle 248"/>
            <p:cNvSpPr>
              <a:spLocks noChangeArrowheads="1"/>
            </p:cNvSpPr>
            <p:nvPr/>
          </p:nvSpPr>
          <p:spPr bwMode="auto">
            <a:xfrm>
              <a:off x="4899" y="2719"/>
              <a:ext cx="21"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a</a:t>
              </a:r>
              <a:endParaRPr lang="en-US" dirty="0">
                <a:solidFill>
                  <a:srgbClr val="000000"/>
                </a:solidFill>
                <a:latin typeface="Arial" charset="0"/>
              </a:endParaRPr>
            </a:p>
          </p:txBody>
        </p:sp>
        <p:sp>
          <p:nvSpPr>
            <p:cNvPr id="103669" name="Rectangle 249"/>
            <p:cNvSpPr>
              <a:spLocks noChangeArrowheads="1"/>
            </p:cNvSpPr>
            <p:nvPr/>
          </p:nvSpPr>
          <p:spPr bwMode="auto">
            <a:xfrm>
              <a:off x="4914" y="2719"/>
              <a:ext cx="13"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t</a:t>
              </a:r>
              <a:endParaRPr lang="en-US" dirty="0">
                <a:solidFill>
                  <a:srgbClr val="000000"/>
                </a:solidFill>
                <a:latin typeface="Arial" charset="0"/>
              </a:endParaRPr>
            </a:p>
          </p:txBody>
        </p:sp>
        <p:sp>
          <p:nvSpPr>
            <p:cNvPr id="103670" name="Rectangle 250"/>
            <p:cNvSpPr>
              <a:spLocks noChangeArrowheads="1"/>
            </p:cNvSpPr>
            <p:nvPr/>
          </p:nvSpPr>
          <p:spPr bwMode="auto">
            <a:xfrm>
              <a:off x="4923" y="2719"/>
              <a:ext cx="21"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e</a:t>
              </a:r>
              <a:endParaRPr lang="en-US" dirty="0">
                <a:solidFill>
                  <a:srgbClr val="000000"/>
                </a:solidFill>
                <a:latin typeface="Arial" charset="0"/>
              </a:endParaRPr>
            </a:p>
          </p:txBody>
        </p:sp>
        <p:sp>
          <p:nvSpPr>
            <p:cNvPr id="103671" name="Rectangle 251"/>
            <p:cNvSpPr>
              <a:spLocks noChangeArrowheads="1"/>
            </p:cNvSpPr>
            <p:nvPr/>
          </p:nvSpPr>
          <p:spPr bwMode="auto">
            <a:xfrm>
              <a:off x="4941" y="2719"/>
              <a:ext cx="16"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r</a:t>
              </a:r>
              <a:endParaRPr lang="en-US" dirty="0">
                <a:solidFill>
                  <a:srgbClr val="000000"/>
                </a:solidFill>
                <a:latin typeface="Arial" charset="0"/>
              </a:endParaRPr>
            </a:p>
          </p:txBody>
        </p:sp>
        <p:sp>
          <p:nvSpPr>
            <p:cNvPr id="980220" name="Line 252"/>
            <p:cNvSpPr>
              <a:spLocks noChangeShapeType="1"/>
            </p:cNvSpPr>
            <p:nvPr/>
          </p:nvSpPr>
          <p:spPr bwMode="auto">
            <a:xfrm flipV="1">
              <a:off x="2547" y="1364"/>
              <a:ext cx="309" cy="615"/>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21" name="Line 253"/>
            <p:cNvSpPr>
              <a:spLocks noChangeShapeType="1"/>
            </p:cNvSpPr>
            <p:nvPr/>
          </p:nvSpPr>
          <p:spPr bwMode="auto">
            <a:xfrm flipH="1" flipV="1">
              <a:off x="2541" y="1976"/>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22" name="Line 254"/>
            <p:cNvSpPr>
              <a:spLocks noChangeShapeType="1"/>
            </p:cNvSpPr>
            <p:nvPr/>
          </p:nvSpPr>
          <p:spPr bwMode="auto">
            <a:xfrm flipH="1" flipV="1">
              <a:off x="2562" y="1933"/>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23" name="Line 255"/>
            <p:cNvSpPr>
              <a:spLocks noChangeShapeType="1"/>
            </p:cNvSpPr>
            <p:nvPr/>
          </p:nvSpPr>
          <p:spPr bwMode="auto">
            <a:xfrm flipH="1" flipV="1">
              <a:off x="2583" y="1894"/>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24" name="Line 256"/>
            <p:cNvSpPr>
              <a:spLocks noChangeShapeType="1"/>
            </p:cNvSpPr>
            <p:nvPr/>
          </p:nvSpPr>
          <p:spPr bwMode="auto">
            <a:xfrm flipH="1" flipV="1">
              <a:off x="2604" y="1851"/>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25" name="Line 257"/>
            <p:cNvSpPr>
              <a:spLocks noChangeShapeType="1"/>
            </p:cNvSpPr>
            <p:nvPr/>
          </p:nvSpPr>
          <p:spPr bwMode="auto">
            <a:xfrm flipH="1" flipV="1">
              <a:off x="2625" y="1809"/>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26" name="Line 258"/>
            <p:cNvSpPr>
              <a:spLocks noChangeShapeType="1"/>
            </p:cNvSpPr>
            <p:nvPr/>
          </p:nvSpPr>
          <p:spPr bwMode="auto">
            <a:xfrm flipH="1" flipV="1">
              <a:off x="2643" y="1770"/>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27" name="Line 259"/>
            <p:cNvSpPr>
              <a:spLocks noChangeShapeType="1"/>
            </p:cNvSpPr>
            <p:nvPr/>
          </p:nvSpPr>
          <p:spPr bwMode="auto">
            <a:xfrm flipH="1" flipV="1">
              <a:off x="2664" y="1727"/>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28" name="Line 260"/>
            <p:cNvSpPr>
              <a:spLocks noChangeShapeType="1"/>
            </p:cNvSpPr>
            <p:nvPr/>
          </p:nvSpPr>
          <p:spPr bwMode="auto">
            <a:xfrm flipH="1" flipV="1">
              <a:off x="2685" y="1688"/>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29" name="Line 261"/>
            <p:cNvSpPr>
              <a:spLocks noChangeShapeType="1"/>
            </p:cNvSpPr>
            <p:nvPr/>
          </p:nvSpPr>
          <p:spPr bwMode="auto">
            <a:xfrm flipH="1" flipV="1">
              <a:off x="2706" y="164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0" name="Line 262"/>
            <p:cNvSpPr>
              <a:spLocks noChangeShapeType="1"/>
            </p:cNvSpPr>
            <p:nvPr/>
          </p:nvSpPr>
          <p:spPr bwMode="auto">
            <a:xfrm flipH="1" flipV="1">
              <a:off x="2727" y="1603"/>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1" name="Line 263"/>
            <p:cNvSpPr>
              <a:spLocks noChangeShapeType="1"/>
            </p:cNvSpPr>
            <p:nvPr/>
          </p:nvSpPr>
          <p:spPr bwMode="auto">
            <a:xfrm flipH="1" flipV="1">
              <a:off x="2748" y="1563"/>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2" name="Line 264"/>
            <p:cNvSpPr>
              <a:spLocks noChangeShapeType="1"/>
            </p:cNvSpPr>
            <p:nvPr/>
          </p:nvSpPr>
          <p:spPr bwMode="auto">
            <a:xfrm flipH="1" flipV="1">
              <a:off x="2769" y="1521"/>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3" name="Line 265"/>
            <p:cNvSpPr>
              <a:spLocks noChangeShapeType="1"/>
            </p:cNvSpPr>
            <p:nvPr/>
          </p:nvSpPr>
          <p:spPr bwMode="auto">
            <a:xfrm flipH="1" flipV="1">
              <a:off x="2790" y="147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4" name="Line 266"/>
            <p:cNvSpPr>
              <a:spLocks noChangeShapeType="1"/>
            </p:cNvSpPr>
            <p:nvPr/>
          </p:nvSpPr>
          <p:spPr bwMode="auto">
            <a:xfrm flipH="1" flipV="1">
              <a:off x="2811" y="143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5" name="Line 267"/>
            <p:cNvSpPr>
              <a:spLocks noChangeShapeType="1"/>
            </p:cNvSpPr>
            <p:nvPr/>
          </p:nvSpPr>
          <p:spPr bwMode="auto">
            <a:xfrm flipH="1" flipV="1">
              <a:off x="2832" y="1396"/>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6" name="Line 268"/>
            <p:cNvSpPr>
              <a:spLocks noChangeShapeType="1"/>
            </p:cNvSpPr>
            <p:nvPr/>
          </p:nvSpPr>
          <p:spPr bwMode="auto">
            <a:xfrm>
              <a:off x="2856" y="1364"/>
              <a:ext cx="942" cy="93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7" name="Line 269"/>
            <p:cNvSpPr>
              <a:spLocks noChangeShapeType="1"/>
            </p:cNvSpPr>
            <p:nvPr/>
          </p:nvSpPr>
          <p:spPr bwMode="auto">
            <a:xfrm flipV="1">
              <a:off x="2853" y="136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8" name="Line 270"/>
            <p:cNvSpPr>
              <a:spLocks noChangeShapeType="1"/>
            </p:cNvSpPr>
            <p:nvPr/>
          </p:nvSpPr>
          <p:spPr bwMode="auto">
            <a:xfrm flipV="1">
              <a:off x="2883" y="139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39" name="Line 271"/>
            <p:cNvSpPr>
              <a:spLocks noChangeShapeType="1"/>
            </p:cNvSpPr>
            <p:nvPr/>
          </p:nvSpPr>
          <p:spPr bwMode="auto">
            <a:xfrm flipV="1">
              <a:off x="2916" y="1423"/>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0" name="Line 272"/>
            <p:cNvSpPr>
              <a:spLocks noChangeShapeType="1"/>
            </p:cNvSpPr>
            <p:nvPr/>
          </p:nvSpPr>
          <p:spPr bwMode="auto">
            <a:xfrm flipV="1">
              <a:off x="2949" y="145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1" name="Line 273"/>
            <p:cNvSpPr>
              <a:spLocks noChangeShapeType="1"/>
            </p:cNvSpPr>
            <p:nvPr/>
          </p:nvSpPr>
          <p:spPr bwMode="auto">
            <a:xfrm flipV="1">
              <a:off x="2982" y="148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2" name="Line 274"/>
            <p:cNvSpPr>
              <a:spLocks noChangeShapeType="1"/>
            </p:cNvSpPr>
            <p:nvPr/>
          </p:nvSpPr>
          <p:spPr bwMode="auto">
            <a:xfrm flipV="1">
              <a:off x="3012" y="1518"/>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3" name="Line 275"/>
            <p:cNvSpPr>
              <a:spLocks noChangeShapeType="1"/>
            </p:cNvSpPr>
            <p:nvPr/>
          </p:nvSpPr>
          <p:spPr bwMode="auto">
            <a:xfrm flipV="1">
              <a:off x="3045" y="155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4" name="Line 276"/>
            <p:cNvSpPr>
              <a:spLocks noChangeShapeType="1"/>
            </p:cNvSpPr>
            <p:nvPr/>
          </p:nvSpPr>
          <p:spPr bwMode="auto">
            <a:xfrm flipV="1">
              <a:off x="3078" y="1580"/>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5" name="Line 277"/>
            <p:cNvSpPr>
              <a:spLocks noChangeShapeType="1"/>
            </p:cNvSpPr>
            <p:nvPr/>
          </p:nvSpPr>
          <p:spPr bwMode="auto">
            <a:xfrm flipV="1">
              <a:off x="3108" y="1613"/>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6" name="Line 278"/>
            <p:cNvSpPr>
              <a:spLocks noChangeShapeType="1"/>
            </p:cNvSpPr>
            <p:nvPr/>
          </p:nvSpPr>
          <p:spPr bwMode="auto">
            <a:xfrm flipV="1">
              <a:off x="3141" y="164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7" name="Line 279"/>
            <p:cNvSpPr>
              <a:spLocks noChangeShapeType="1"/>
            </p:cNvSpPr>
            <p:nvPr/>
          </p:nvSpPr>
          <p:spPr bwMode="auto">
            <a:xfrm flipV="1">
              <a:off x="3174" y="167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8" name="Line 280"/>
            <p:cNvSpPr>
              <a:spLocks noChangeShapeType="1"/>
            </p:cNvSpPr>
            <p:nvPr/>
          </p:nvSpPr>
          <p:spPr bwMode="auto">
            <a:xfrm flipV="1">
              <a:off x="3204" y="170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49" name="Line 281"/>
            <p:cNvSpPr>
              <a:spLocks noChangeShapeType="1"/>
            </p:cNvSpPr>
            <p:nvPr/>
          </p:nvSpPr>
          <p:spPr bwMode="auto">
            <a:xfrm flipV="1">
              <a:off x="3237" y="174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0" name="Line 282"/>
            <p:cNvSpPr>
              <a:spLocks noChangeShapeType="1"/>
            </p:cNvSpPr>
            <p:nvPr/>
          </p:nvSpPr>
          <p:spPr bwMode="auto">
            <a:xfrm flipV="1">
              <a:off x="3270" y="1770"/>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1" name="Line 283"/>
            <p:cNvSpPr>
              <a:spLocks noChangeShapeType="1"/>
            </p:cNvSpPr>
            <p:nvPr/>
          </p:nvSpPr>
          <p:spPr bwMode="auto">
            <a:xfrm flipV="1">
              <a:off x="3300" y="180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2" name="Line 284"/>
            <p:cNvSpPr>
              <a:spLocks noChangeShapeType="1"/>
            </p:cNvSpPr>
            <p:nvPr/>
          </p:nvSpPr>
          <p:spPr bwMode="auto">
            <a:xfrm flipV="1">
              <a:off x="3333" y="183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3" name="Line 285"/>
            <p:cNvSpPr>
              <a:spLocks noChangeShapeType="1"/>
            </p:cNvSpPr>
            <p:nvPr/>
          </p:nvSpPr>
          <p:spPr bwMode="auto">
            <a:xfrm flipV="1">
              <a:off x="3366" y="1865"/>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4" name="Line 286"/>
            <p:cNvSpPr>
              <a:spLocks noChangeShapeType="1"/>
            </p:cNvSpPr>
            <p:nvPr/>
          </p:nvSpPr>
          <p:spPr bwMode="auto">
            <a:xfrm flipV="1">
              <a:off x="3396" y="189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5" name="Line 287"/>
            <p:cNvSpPr>
              <a:spLocks noChangeShapeType="1"/>
            </p:cNvSpPr>
            <p:nvPr/>
          </p:nvSpPr>
          <p:spPr bwMode="auto">
            <a:xfrm flipV="1">
              <a:off x="3429" y="193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6" name="Line 288"/>
            <p:cNvSpPr>
              <a:spLocks noChangeShapeType="1"/>
            </p:cNvSpPr>
            <p:nvPr/>
          </p:nvSpPr>
          <p:spPr bwMode="auto">
            <a:xfrm flipV="1">
              <a:off x="3462" y="1960"/>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7" name="Line 289"/>
            <p:cNvSpPr>
              <a:spLocks noChangeShapeType="1"/>
            </p:cNvSpPr>
            <p:nvPr/>
          </p:nvSpPr>
          <p:spPr bwMode="auto">
            <a:xfrm flipV="1">
              <a:off x="3492" y="199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8" name="Line 290"/>
            <p:cNvSpPr>
              <a:spLocks noChangeShapeType="1"/>
            </p:cNvSpPr>
            <p:nvPr/>
          </p:nvSpPr>
          <p:spPr bwMode="auto">
            <a:xfrm flipV="1">
              <a:off x="3525" y="202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59" name="Line 291"/>
            <p:cNvSpPr>
              <a:spLocks noChangeShapeType="1"/>
            </p:cNvSpPr>
            <p:nvPr/>
          </p:nvSpPr>
          <p:spPr bwMode="auto">
            <a:xfrm flipV="1">
              <a:off x="3558" y="2054"/>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0" name="Line 292"/>
            <p:cNvSpPr>
              <a:spLocks noChangeShapeType="1"/>
            </p:cNvSpPr>
            <p:nvPr/>
          </p:nvSpPr>
          <p:spPr bwMode="auto">
            <a:xfrm flipV="1">
              <a:off x="3588" y="208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1" name="Line 293"/>
            <p:cNvSpPr>
              <a:spLocks noChangeShapeType="1"/>
            </p:cNvSpPr>
            <p:nvPr/>
          </p:nvSpPr>
          <p:spPr bwMode="auto">
            <a:xfrm flipV="1">
              <a:off x="3621" y="212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2" name="Line 294"/>
            <p:cNvSpPr>
              <a:spLocks noChangeShapeType="1"/>
            </p:cNvSpPr>
            <p:nvPr/>
          </p:nvSpPr>
          <p:spPr bwMode="auto">
            <a:xfrm flipV="1">
              <a:off x="3654" y="2149"/>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3" name="Line 295"/>
            <p:cNvSpPr>
              <a:spLocks noChangeShapeType="1"/>
            </p:cNvSpPr>
            <p:nvPr/>
          </p:nvSpPr>
          <p:spPr bwMode="auto">
            <a:xfrm flipV="1">
              <a:off x="3684" y="218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4" name="Line 296"/>
            <p:cNvSpPr>
              <a:spLocks noChangeShapeType="1"/>
            </p:cNvSpPr>
            <p:nvPr/>
          </p:nvSpPr>
          <p:spPr bwMode="auto">
            <a:xfrm flipV="1">
              <a:off x="3717" y="221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5" name="Line 297"/>
            <p:cNvSpPr>
              <a:spLocks noChangeShapeType="1"/>
            </p:cNvSpPr>
            <p:nvPr/>
          </p:nvSpPr>
          <p:spPr bwMode="auto">
            <a:xfrm flipV="1">
              <a:off x="3750" y="2244"/>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6" name="Line 298"/>
            <p:cNvSpPr>
              <a:spLocks noChangeShapeType="1"/>
            </p:cNvSpPr>
            <p:nvPr/>
          </p:nvSpPr>
          <p:spPr bwMode="auto">
            <a:xfrm flipV="1">
              <a:off x="3780" y="227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7" name="Line 299"/>
            <p:cNvSpPr>
              <a:spLocks noChangeShapeType="1"/>
            </p:cNvSpPr>
            <p:nvPr/>
          </p:nvSpPr>
          <p:spPr bwMode="auto">
            <a:xfrm flipV="1">
              <a:off x="2049" y="2415"/>
              <a:ext cx="3" cy="22"/>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8" name="Line 300"/>
            <p:cNvSpPr>
              <a:spLocks noChangeShapeType="1"/>
            </p:cNvSpPr>
            <p:nvPr/>
          </p:nvSpPr>
          <p:spPr bwMode="auto">
            <a:xfrm flipH="1">
              <a:off x="2043" y="2437"/>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69" name="Line 301"/>
            <p:cNvSpPr>
              <a:spLocks noChangeShapeType="1"/>
            </p:cNvSpPr>
            <p:nvPr/>
          </p:nvSpPr>
          <p:spPr bwMode="auto">
            <a:xfrm flipH="1" flipV="1">
              <a:off x="2046" y="2415"/>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0" name="Line 302"/>
            <p:cNvSpPr>
              <a:spLocks noChangeShapeType="1"/>
            </p:cNvSpPr>
            <p:nvPr/>
          </p:nvSpPr>
          <p:spPr bwMode="auto">
            <a:xfrm flipV="1">
              <a:off x="2049" y="2437"/>
              <a:ext cx="1" cy="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1" name="Line 303"/>
            <p:cNvSpPr>
              <a:spLocks noChangeShapeType="1"/>
            </p:cNvSpPr>
            <p:nvPr/>
          </p:nvSpPr>
          <p:spPr bwMode="auto">
            <a:xfrm flipH="1" flipV="1">
              <a:off x="2043" y="2437"/>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2" name="Line 304"/>
            <p:cNvSpPr>
              <a:spLocks noChangeShapeType="1"/>
            </p:cNvSpPr>
            <p:nvPr/>
          </p:nvSpPr>
          <p:spPr bwMode="auto">
            <a:xfrm flipH="1" flipV="1">
              <a:off x="2046" y="2434"/>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3" name="Line 305"/>
            <p:cNvSpPr>
              <a:spLocks noChangeShapeType="1"/>
            </p:cNvSpPr>
            <p:nvPr/>
          </p:nvSpPr>
          <p:spPr bwMode="auto">
            <a:xfrm flipH="1" flipV="1">
              <a:off x="2043" y="2441"/>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4" name="Line 306"/>
            <p:cNvSpPr>
              <a:spLocks noChangeShapeType="1"/>
            </p:cNvSpPr>
            <p:nvPr/>
          </p:nvSpPr>
          <p:spPr bwMode="auto">
            <a:xfrm flipH="1">
              <a:off x="2043" y="2441"/>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5" name="Line 307"/>
            <p:cNvSpPr>
              <a:spLocks noChangeShapeType="1"/>
            </p:cNvSpPr>
            <p:nvPr/>
          </p:nvSpPr>
          <p:spPr bwMode="auto">
            <a:xfrm flipV="1">
              <a:off x="2502" y="1979"/>
              <a:ext cx="45" cy="49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6" name="Line 308"/>
            <p:cNvSpPr>
              <a:spLocks noChangeShapeType="1"/>
            </p:cNvSpPr>
            <p:nvPr/>
          </p:nvSpPr>
          <p:spPr bwMode="auto">
            <a:xfrm flipH="1" flipV="1">
              <a:off x="2496" y="2473"/>
              <a:ext cx="12" cy="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7" name="Line 309"/>
            <p:cNvSpPr>
              <a:spLocks noChangeShapeType="1"/>
            </p:cNvSpPr>
            <p:nvPr/>
          </p:nvSpPr>
          <p:spPr bwMode="auto">
            <a:xfrm flipH="1">
              <a:off x="2499" y="2428"/>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8" name="Line 310"/>
            <p:cNvSpPr>
              <a:spLocks noChangeShapeType="1"/>
            </p:cNvSpPr>
            <p:nvPr/>
          </p:nvSpPr>
          <p:spPr bwMode="auto">
            <a:xfrm flipH="1" flipV="1">
              <a:off x="2505" y="2379"/>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79" name="Line 311"/>
            <p:cNvSpPr>
              <a:spLocks noChangeShapeType="1"/>
            </p:cNvSpPr>
            <p:nvPr/>
          </p:nvSpPr>
          <p:spPr bwMode="auto">
            <a:xfrm flipH="1" flipV="1">
              <a:off x="2508" y="2333"/>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0" name="Line 312"/>
            <p:cNvSpPr>
              <a:spLocks noChangeShapeType="1"/>
            </p:cNvSpPr>
            <p:nvPr/>
          </p:nvSpPr>
          <p:spPr bwMode="auto">
            <a:xfrm flipH="1">
              <a:off x="2514" y="2287"/>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1" name="Line 313"/>
            <p:cNvSpPr>
              <a:spLocks noChangeShapeType="1"/>
            </p:cNvSpPr>
            <p:nvPr/>
          </p:nvSpPr>
          <p:spPr bwMode="auto">
            <a:xfrm flipH="1" flipV="1">
              <a:off x="2517" y="2238"/>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2" name="Line 314"/>
            <p:cNvSpPr>
              <a:spLocks noChangeShapeType="1"/>
            </p:cNvSpPr>
            <p:nvPr/>
          </p:nvSpPr>
          <p:spPr bwMode="auto">
            <a:xfrm flipH="1" flipV="1">
              <a:off x="2520" y="2192"/>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3" name="Line 315"/>
            <p:cNvSpPr>
              <a:spLocks noChangeShapeType="1"/>
            </p:cNvSpPr>
            <p:nvPr/>
          </p:nvSpPr>
          <p:spPr bwMode="auto">
            <a:xfrm flipH="1">
              <a:off x="2526" y="2146"/>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4" name="Line 316"/>
            <p:cNvSpPr>
              <a:spLocks noChangeShapeType="1"/>
            </p:cNvSpPr>
            <p:nvPr/>
          </p:nvSpPr>
          <p:spPr bwMode="auto">
            <a:xfrm flipH="1" flipV="1">
              <a:off x="2529" y="2097"/>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5" name="Line 317"/>
            <p:cNvSpPr>
              <a:spLocks noChangeShapeType="1"/>
            </p:cNvSpPr>
            <p:nvPr/>
          </p:nvSpPr>
          <p:spPr bwMode="auto">
            <a:xfrm flipH="1" flipV="1">
              <a:off x="2532" y="2051"/>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6" name="Line 318"/>
            <p:cNvSpPr>
              <a:spLocks noChangeShapeType="1"/>
            </p:cNvSpPr>
            <p:nvPr/>
          </p:nvSpPr>
          <p:spPr bwMode="auto">
            <a:xfrm flipH="1">
              <a:off x="2538" y="2005"/>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7" name="Line 319"/>
            <p:cNvSpPr>
              <a:spLocks noChangeShapeType="1"/>
            </p:cNvSpPr>
            <p:nvPr/>
          </p:nvSpPr>
          <p:spPr bwMode="auto">
            <a:xfrm>
              <a:off x="2049" y="2441"/>
              <a:ext cx="144" cy="13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8" name="Line 320"/>
            <p:cNvSpPr>
              <a:spLocks noChangeShapeType="1"/>
            </p:cNvSpPr>
            <p:nvPr/>
          </p:nvSpPr>
          <p:spPr bwMode="auto">
            <a:xfrm flipV="1">
              <a:off x="2043" y="243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89" name="Line 321"/>
            <p:cNvSpPr>
              <a:spLocks noChangeShapeType="1"/>
            </p:cNvSpPr>
            <p:nvPr/>
          </p:nvSpPr>
          <p:spPr bwMode="auto">
            <a:xfrm flipV="1">
              <a:off x="2079" y="2467"/>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0" name="Line 322"/>
            <p:cNvSpPr>
              <a:spLocks noChangeShapeType="1"/>
            </p:cNvSpPr>
            <p:nvPr/>
          </p:nvSpPr>
          <p:spPr bwMode="auto">
            <a:xfrm flipV="1">
              <a:off x="2112" y="249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1" name="Line 323"/>
            <p:cNvSpPr>
              <a:spLocks noChangeShapeType="1"/>
            </p:cNvSpPr>
            <p:nvPr/>
          </p:nvSpPr>
          <p:spPr bwMode="auto">
            <a:xfrm flipV="1">
              <a:off x="2145" y="252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2" name="Line 324"/>
            <p:cNvSpPr>
              <a:spLocks noChangeShapeType="1"/>
            </p:cNvSpPr>
            <p:nvPr/>
          </p:nvSpPr>
          <p:spPr bwMode="auto">
            <a:xfrm flipV="1">
              <a:off x="2178" y="255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3" name="Line 325"/>
            <p:cNvSpPr>
              <a:spLocks noChangeShapeType="1"/>
            </p:cNvSpPr>
            <p:nvPr/>
          </p:nvSpPr>
          <p:spPr bwMode="auto">
            <a:xfrm flipV="1">
              <a:off x="3168" y="3420"/>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4" name="Line 326"/>
            <p:cNvSpPr>
              <a:spLocks noChangeShapeType="1"/>
            </p:cNvSpPr>
            <p:nvPr/>
          </p:nvSpPr>
          <p:spPr bwMode="auto">
            <a:xfrm flipH="1" flipV="1">
              <a:off x="3165" y="3420"/>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5" name="Line 327"/>
            <p:cNvSpPr>
              <a:spLocks noChangeShapeType="1"/>
            </p:cNvSpPr>
            <p:nvPr/>
          </p:nvSpPr>
          <p:spPr bwMode="auto">
            <a:xfrm flipH="1" flipV="1">
              <a:off x="3165" y="3416"/>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6" name="Line 328"/>
            <p:cNvSpPr>
              <a:spLocks noChangeShapeType="1"/>
            </p:cNvSpPr>
            <p:nvPr/>
          </p:nvSpPr>
          <p:spPr bwMode="auto">
            <a:xfrm>
              <a:off x="2196" y="2575"/>
              <a:ext cx="942" cy="848"/>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7" name="Line 329"/>
            <p:cNvSpPr>
              <a:spLocks noChangeShapeType="1"/>
            </p:cNvSpPr>
            <p:nvPr/>
          </p:nvSpPr>
          <p:spPr bwMode="auto">
            <a:xfrm flipV="1">
              <a:off x="2190" y="256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8" name="Line 330"/>
            <p:cNvSpPr>
              <a:spLocks noChangeShapeType="1"/>
            </p:cNvSpPr>
            <p:nvPr/>
          </p:nvSpPr>
          <p:spPr bwMode="auto">
            <a:xfrm flipV="1">
              <a:off x="2226" y="259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299" name="Line 331"/>
            <p:cNvSpPr>
              <a:spLocks noChangeShapeType="1"/>
            </p:cNvSpPr>
            <p:nvPr/>
          </p:nvSpPr>
          <p:spPr bwMode="auto">
            <a:xfrm flipV="1">
              <a:off x="2259" y="2627"/>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0" name="Line 332"/>
            <p:cNvSpPr>
              <a:spLocks noChangeShapeType="1"/>
            </p:cNvSpPr>
            <p:nvPr/>
          </p:nvSpPr>
          <p:spPr bwMode="auto">
            <a:xfrm flipV="1">
              <a:off x="2292" y="2660"/>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1" name="Line 333"/>
            <p:cNvSpPr>
              <a:spLocks noChangeShapeType="1"/>
            </p:cNvSpPr>
            <p:nvPr/>
          </p:nvSpPr>
          <p:spPr bwMode="auto">
            <a:xfrm flipV="1">
              <a:off x="2325" y="2690"/>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2" name="Line 334"/>
            <p:cNvSpPr>
              <a:spLocks noChangeShapeType="1"/>
            </p:cNvSpPr>
            <p:nvPr/>
          </p:nvSpPr>
          <p:spPr bwMode="auto">
            <a:xfrm flipV="1">
              <a:off x="2358" y="2719"/>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3" name="Line 335"/>
            <p:cNvSpPr>
              <a:spLocks noChangeShapeType="1"/>
            </p:cNvSpPr>
            <p:nvPr/>
          </p:nvSpPr>
          <p:spPr bwMode="auto">
            <a:xfrm flipV="1">
              <a:off x="2391" y="274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4" name="Line 336"/>
            <p:cNvSpPr>
              <a:spLocks noChangeShapeType="1"/>
            </p:cNvSpPr>
            <p:nvPr/>
          </p:nvSpPr>
          <p:spPr bwMode="auto">
            <a:xfrm flipV="1">
              <a:off x="2424" y="277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5" name="Line 337"/>
            <p:cNvSpPr>
              <a:spLocks noChangeShapeType="1"/>
            </p:cNvSpPr>
            <p:nvPr/>
          </p:nvSpPr>
          <p:spPr bwMode="auto">
            <a:xfrm flipV="1">
              <a:off x="2457" y="280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6" name="Line 338"/>
            <p:cNvSpPr>
              <a:spLocks noChangeShapeType="1"/>
            </p:cNvSpPr>
            <p:nvPr/>
          </p:nvSpPr>
          <p:spPr bwMode="auto">
            <a:xfrm flipV="1">
              <a:off x="2490" y="284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7" name="Line 339"/>
            <p:cNvSpPr>
              <a:spLocks noChangeShapeType="1"/>
            </p:cNvSpPr>
            <p:nvPr/>
          </p:nvSpPr>
          <p:spPr bwMode="auto">
            <a:xfrm flipV="1">
              <a:off x="2523" y="2870"/>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8" name="Line 340"/>
            <p:cNvSpPr>
              <a:spLocks noChangeShapeType="1"/>
            </p:cNvSpPr>
            <p:nvPr/>
          </p:nvSpPr>
          <p:spPr bwMode="auto">
            <a:xfrm flipV="1">
              <a:off x="2559" y="2899"/>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09" name="Line 341"/>
            <p:cNvSpPr>
              <a:spLocks noChangeShapeType="1"/>
            </p:cNvSpPr>
            <p:nvPr/>
          </p:nvSpPr>
          <p:spPr bwMode="auto">
            <a:xfrm flipV="1">
              <a:off x="2592" y="292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0" name="Line 342"/>
            <p:cNvSpPr>
              <a:spLocks noChangeShapeType="1"/>
            </p:cNvSpPr>
            <p:nvPr/>
          </p:nvSpPr>
          <p:spPr bwMode="auto">
            <a:xfrm flipV="1">
              <a:off x="2625" y="295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1" name="Line 343"/>
            <p:cNvSpPr>
              <a:spLocks noChangeShapeType="1"/>
            </p:cNvSpPr>
            <p:nvPr/>
          </p:nvSpPr>
          <p:spPr bwMode="auto">
            <a:xfrm flipV="1">
              <a:off x="2658" y="2987"/>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2" name="Line 344"/>
            <p:cNvSpPr>
              <a:spLocks noChangeShapeType="1"/>
            </p:cNvSpPr>
            <p:nvPr/>
          </p:nvSpPr>
          <p:spPr bwMode="auto">
            <a:xfrm flipV="1">
              <a:off x="2691" y="302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3" name="Line 345"/>
            <p:cNvSpPr>
              <a:spLocks noChangeShapeType="1"/>
            </p:cNvSpPr>
            <p:nvPr/>
          </p:nvSpPr>
          <p:spPr bwMode="auto">
            <a:xfrm flipV="1">
              <a:off x="2724" y="3050"/>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4" name="Line 346"/>
            <p:cNvSpPr>
              <a:spLocks noChangeShapeType="1"/>
            </p:cNvSpPr>
            <p:nvPr/>
          </p:nvSpPr>
          <p:spPr bwMode="auto">
            <a:xfrm flipV="1">
              <a:off x="2757" y="3079"/>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5" name="Line 347"/>
            <p:cNvSpPr>
              <a:spLocks noChangeShapeType="1"/>
            </p:cNvSpPr>
            <p:nvPr/>
          </p:nvSpPr>
          <p:spPr bwMode="auto">
            <a:xfrm flipV="1">
              <a:off x="2790" y="3109"/>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6" name="Line 348"/>
            <p:cNvSpPr>
              <a:spLocks noChangeShapeType="1"/>
            </p:cNvSpPr>
            <p:nvPr/>
          </p:nvSpPr>
          <p:spPr bwMode="auto">
            <a:xfrm flipV="1">
              <a:off x="2823" y="313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7" name="Line 349"/>
            <p:cNvSpPr>
              <a:spLocks noChangeShapeType="1"/>
            </p:cNvSpPr>
            <p:nvPr/>
          </p:nvSpPr>
          <p:spPr bwMode="auto">
            <a:xfrm flipV="1">
              <a:off x="2859" y="3167"/>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8" name="Line 350"/>
            <p:cNvSpPr>
              <a:spLocks noChangeShapeType="1"/>
            </p:cNvSpPr>
            <p:nvPr/>
          </p:nvSpPr>
          <p:spPr bwMode="auto">
            <a:xfrm flipV="1">
              <a:off x="2892" y="3200"/>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19" name="Line 351"/>
            <p:cNvSpPr>
              <a:spLocks noChangeShapeType="1"/>
            </p:cNvSpPr>
            <p:nvPr/>
          </p:nvSpPr>
          <p:spPr bwMode="auto">
            <a:xfrm flipV="1">
              <a:off x="2925" y="3230"/>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0" name="Line 352"/>
            <p:cNvSpPr>
              <a:spLocks noChangeShapeType="1"/>
            </p:cNvSpPr>
            <p:nvPr/>
          </p:nvSpPr>
          <p:spPr bwMode="auto">
            <a:xfrm flipV="1">
              <a:off x="2958" y="3259"/>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1" name="Line 353"/>
            <p:cNvSpPr>
              <a:spLocks noChangeShapeType="1"/>
            </p:cNvSpPr>
            <p:nvPr/>
          </p:nvSpPr>
          <p:spPr bwMode="auto">
            <a:xfrm flipV="1">
              <a:off x="2991" y="3289"/>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2" name="Line 354"/>
            <p:cNvSpPr>
              <a:spLocks noChangeShapeType="1"/>
            </p:cNvSpPr>
            <p:nvPr/>
          </p:nvSpPr>
          <p:spPr bwMode="auto">
            <a:xfrm flipV="1">
              <a:off x="3024" y="331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3" name="Line 355"/>
            <p:cNvSpPr>
              <a:spLocks noChangeShapeType="1"/>
            </p:cNvSpPr>
            <p:nvPr/>
          </p:nvSpPr>
          <p:spPr bwMode="auto">
            <a:xfrm flipV="1">
              <a:off x="3057" y="334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4" name="Line 356"/>
            <p:cNvSpPr>
              <a:spLocks noChangeShapeType="1"/>
            </p:cNvSpPr>
            <p:nvPr/>
          </p:nvSpPr>
          <p:spPr bwMode="auto">
            <a:xfrm flipV="1">
              <a:off x="3090" y="338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5" name="Line 357"/>
            <p:cNvSpPr>
              <a:spLocks noChangeShapeType="1"/>
            </p:cNvSpPr>
            <p:nvPr/>
          </p:nvSpPr>
          <p:spPr bwMode="auto">
            <a:xfrm flipV="1">
              <a:off x="3123" y="341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6" name="Line 358"/>
            <p:cNvSpPr>
              <a:spLocks noChangeShapeType="1"/>
            </p:cNvSpPr>
            <p:nvPr/>
          </p:nvSpPr>
          <p:spPr bwMode="auto">
            <a:xfrm flipV="1">
              <a:off x="3177" y="3423"/>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7" name="Line 359"/>
            <p:cNvSpPr>
              <a:spLocks noChangeShapeType="1"/>
            </p:cNvSpPr>
            <p:nvPr/>
          </p:nvSpPr>
          <p:spPr bwMode="auto">
            <a:xfrm flipV="1">
              <a:off x="3177" y="3423"/>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8" name="Line 360"/>
            <p:cNvSpPr>
              <a:spLocks noChangeShapeType="1"/>
            </p:cNvSpPr>
            <p:nvPr/>
          </p:nvSpPr>
          <p:spPr bwMode="auto">
            <a:xfrm flipV="1">
              <a:off x="3183" y="2303"/>
              <a:ext cx="621" cy="112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29" name="Line 361"/>
            <p:cNvSpPr>
              <a:spLocks noChangeShapeType="1"/>
            </p:cNvSpPr>
            <p:nvPr/>
          </p:nvSpPr>
          <p:spPr bwMode="auto">
            <a:xfrm flipH="1" flipV="1">
              <a:off x="3177" y="3426"/>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0" name="Line 362"/>
            <p:cNvSpPr>
              <a:spLocks noChangeShapeType="1"/>
            </p:cNvSpPr>
            <p:nvPr/>
          </p:nvSpPr>
          <p:spPr bwMode="auto">
            <a:xfrm flipH="1" flipV="1">
              <a:off x="3198" y="3387"/>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1" name="Line 363"/>
            <p:cNvSpPr>
              <a:spLocks noChangeShapeType="1"/>
            </p:cNvSpPr>
            <p:nvPr/>
          </p:nvSpPr>
          <p:spPr bwMode="auto">
            <a:xfrm flipH="1" flipV="1">
              <a:off x="3222" y="3347"/>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2" name="Line 364"/>
            <p:cNvSpPr>
              <a:spLocks noChangeShapeType="1"/>
            </p:cNvSpPr>
            <p:nvPr/>
          </p:nvSpPr>
          <p:spPr bwMode="auto">
            <a:xfrm flipH="1" flipV="1">
              <a:off x="3243" y="3305"/>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3" name="Line 365"/>
            <p:cNvSpPr>
              <a:spLocks noChangeShapeType="1"/>
            </p:cNvSpPr>
            <p:nvPr/>
          </p:nvSpPr>
          <p:spPr bwMode="auto">
            <a:xfrm flipH="1" flipV="1">
              <a:off x="3267" y="3266"/>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4" name="Line 366"/>
            <p:cNvSpPr>
              <a:spLocks noChangeShapeType="1"/>
            </p:cNvSpPr>
            <p:nvPr/>
          </p:nvSpPr>
          <p:spPr bwMode="auto">
            <a:xfrm flipH="1" flipV="1">
              <a:off x="3288" y="3226"/>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5" name="Line 367"/>
            <p:cNvSpPr>
              <a:spLocks noChangeShapeType="1"/>
            </p:cNvSpPr>
            <p:nvPr/>
          </p:nvSpPr>
          <p:spPr bwMode="auto">
            <a:xfrm flipH="1" flipV="1">
              <a:off x="3312" y="3184"/>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6" name="Line 368"/>
            <p:cNvSpPr>
              <a:spLocks noChangeShapeType="1"/>
            </p:cNvSpPr>
            <p:nvPr/>
          </p:nvSpPr>
          <p:spPr bwMode="auto">
            <a:xfrm flipH="1" flipV="1">
              <a:off x="3333" y="3145"/>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7" name="Line 369"/>
            <p:cNvSpPr>
              <a:spLocks noChangeShapeType="1"/>
            </p:cNvSpPr>
            <p:nvPr/>
          </p:nvSpPr>
          <p:spPr bwMode="auto">
            <a:xfrm flipH="1" flipV="1">
              <a:off x="3354" y="310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8" name="Line 370"/>
            <p:cNvSpPr>
              <a:spLocks noChangeShapeType="1"/>
            </p:cNvSpPr>
            <p:nvPr/>
          </p:nvSpPr>
          <p:spPr bwMode="auto">
            <a:xfrm flipH="1" flipV="1">
              <a:off x="3378" y="3063"/>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39" name="Line 371"/>
            <p:cNvSpPr>
              <a:spLocks noChangeShapeType="1"/>
            </p:cNvSpPr>
            <p:nvPr/>
          </p:nvSpPr>
          <p:spPr bwMode="auto">
            <a:xfrm flipH="1" flipV="1">
              <a:off x="3399" y="3023"/>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0" name="Line 372"/>
            <p:cNvSpPr>
              <a:spLocks noChangeShapeType="1"/>
            </p:cNvSpPr>
            <p:nvPr/>
          </p:nvSpPr>
          <p:spPr bwMode="auto">
            <a:xfrm flipH="1" flipV="1">
              <a:off x="3423" y="2984"/>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1" name="Line 373"/>
            <p:cNvSpPr>
              <a:spLocks noChangeShapeType="1"/>
            </p:cNvSpPr>
            <p:nvPr/>
          </p:nvSpPr>
          <p:spPr bwMode="auto">
            <a:xfrm flipH="1" flipV="1">
              <a:off x="3444" y="2942"/>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2" name="Line 374"/>
            <p:cNvSpPr>
              <a:spLocks noChangeShapeType="1"/>
            </p:cNvSpPr>
            <p:nvPr/>
          </p:nvSpPr>
          <p:spPr bwMode="auto">
            <a:xfrm flipH="1" flipV="1">
              <a:off x="3468" y="290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3" name="Line 375"/>
            <p:cNvSpPr>
              <a:spLocks noChangeShapeType="1"/>
            </p:cNvSpPr>
            <p:nvPr/>
          </p:nvSpPr>
          <p:spPr bwMode="auto">
            <a:xfrm flipH="1" flipV="1">
              <a:off x="3489" y="2863"/>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4" name="Line 376"/>
            <p:cNvSpPr>
              <a:spLocks noChangeShapeType="1"/>
            </p:cNvSpPr>
            <p:nvPr/>
          </p:nvSpPr>
          <p:spPr bwMode="auto">
            <a:xfrm flipH="1" flipV="1">
              <a:off x="3510" y="2820"/>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5" name="Line 377"/>
            <p:cNvSpPr>
              <a:spLocks noChangeShapeType="1"/>
            </p:cNvSpPr>
            <p:nvPr/>
          </p:nvSpPr>
          <p:spPr bwMode="auto">
            <a:xfrm flipH="1" flipV="1">
              <a:off x="3534" y="2781"/>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6" name="Line 378"/>
            <p:cNvSpPr>
              <a:spLocks noChangeShapeType="1"/>
            </p:cNvSpPr>
            <p:nvPr/>
          </p:nvSpPr>
          <p:spPr bwMode="auto">
            <a:xfrm flipH="1" flipV="1">
              <a:off x="3555" y="2742"/>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7" name="Line 379"/>
            <p:cNvSpPr>
              <a:spLocks noChangeShapeType="1"/>
            </p:cNvSpPr>
            <p:nvPr/>
          </p:nvSpPr>
          <p:spPr bwMode="auto">
            <a:xfrm flipH="1" flipV="1">
              <a:off x="3579" y="269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8" name="Line 380"/>
            <p:cNvSpPr>
              <a:spLocks noChangeShapeType="1"/>
            </p:cNvSpPr>
            <p:nvPr/>
          </p:nvSpPr>
          <p:spPr bwMode="auto">
            <a:xfrm flipH="1" flipV="1">
              <a:off x="3600" y="2660"/>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49" name="Line 381"/>
            <p:cNvSpPr>
              <a:spLocks noChangeShapeType="1"/>
            </p:cNvSpPr>
            <p:nvPr/>
          </p:nvSpPr>
          <p:spPr bwMode="auto">
            <a:xfrm flipH="1" flipV="1">
              <a:off x="3624" y="2621"/>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0" name="Line 382"/>
            <p:cNvSpPr>
              <a:spLocks noChangeShapeType="1"/>
            </p:cNvSpPr>
            <p:nvPr/>
          </p:nvSpPr>
          <p:spPr bwMode="auto">
            <a:xfrm flipH="1" flipV="1">
              <a:off x="3645" y="257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1" name="Line 383"/>
            <p:cNvSpPr>
              <a:spLocks noChangeShapeType="1"/>
            </p:cNvSpPr>
            <p:nvPr/>
          </p:nvSpPr>
          <p:spPr bwMode="auto">
            <a:xfrm flipH="1" flipV="1">
              <a:off x="3666" y="2539"/>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2" name="Line 384"/>
            <p:cNvSpPr>
              <a:spLocks noChangeShapeType="1"/>
            </p:cNvSpPr>
            <p:nvPr/>
          </p:nvSpPr>
          <p:spPr bwMode="auto">
            <a:xfrm flipH="1" flipV="1">
              <a:off x="3690" y="2500"/>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3" name="Line 385"/>
            <p:cNvSpPr>
              <a:spLocks noChangeShapeType="1"/>
            </p:cNvSpPr>
            <p:nvPr/>
          </p:nvSpPr>
          <p:spPr bwMode="auto">
            <a:xfrm flipH="1" flipV="1">
              <a:off x="3711" y="2457"/>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4" name="Line 386"/>
            <p:cNvSpPr>
              <a:spLocks noChangeShapeType="1"/>
            </p:cNvSpPr>
            <p:nvPr/>
          </p:nvSpPr>
          <p:spPr bwMode="auto">
            <a:xfrm flipH="1" flipV="1">
              <a:off x="3735" y="2418"/>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5" name="Line 387"/>
            <p:cNvSpPr>
              <a:spLocks noChangeShapeType="1"/>
            </p:cNvSpPr>
            <p:nvPr/>
          </p:nvSpPr>
          <p:spPr bwMode="auto">
            <a:xfrm flipH="1" flipV="1">
              <a:off x="3756" y="2379"/>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6" name="Line 388"/>
            <p:cNvSpPr>
              <a:spLocks noChangeShapeType="1"/>
            </p:cNvSpPr>
            <p:nvPr/>
          </p:nvSpPr>
          <p:spPr bwMode="auto">
            <a:xfrm flipH="1" flipV="1">
              <a:off x="3777" y="2336"/>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7" name="Line 389"/>
            <p:cNvSpPr>
              <a:spLocks noChangeShapeType="1"/>
            </p:cNvSpPr>
            <p:nvPr/>
          </p:nvSpPr>
          <p:spPr bwMode="auto">
            <a:xfrm>
              <a:off x="3180" y="3429"/>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8" name="Line 390"/>
            <p:cNvSpPr>
              <a:spLocks noChangeShapeType="1"/>
            </p:cNvSpPr>
            <p:nvPr/>
          </p:nvSpPr>
          <p:spPr bwMode="auto">
            <a:xfrm flipV="1">
              <a:off x="3177" y="3426"/>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59" name="Line 391"/>
            <p:cNvSpPr>
              <a:spLocks noChangeShapeType="1"/>
            </p:cNvSpPr>
            <p:nvPr/>
          </p:nvSpPr>
          <p:spPr bwMode="auto">
            <a:xfrm flipV="1">
              <a:off x="3180" y="342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0" name="Line 392"/>
            <p:cNvSpPr>
              <a:spLocks noChangeShapeType="1"/>
            </p:cNvSpPr>
            <p:nvPr/>
          </p:nvSpPr>
          <p:spPr bwMode="auto">
            <a:xfrm>
              <a:off x="3138" y="3423"/>
              <a:ext cx="3"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1" name="Line 393"/>
            <p:cNvSpPr>
              <a:spLocks noChangeShapeType="1"/>
            </p:cNvSpPr>
            <p:nvPr/>
          </p:nvSpPr>
          <p:spPr bwMode="auto">
            <a:xfrm flipV="1">
              <a:off x="3132" y="3420"/>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2" name="Line 394"/>
            <p:cNvSpPr>
              <a:spLocks noChangeShapeType="1"/>
            </p:cNvSpPr>
            <p:nvPr/>
          </p:nvSpPr>
          <p:spPr bwMode="auto">
            <a:xfrm flipV="1">
              <a:off x="3138" y="342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3" name="Line 395"/>
            <p:cNvSpPr>
              <a:spLocks noChangeShapeType="1"/>
            </p:cNvSpPr>
            <p:nvPr/>
          </p:nvSpPr>
          <p:spPr bwMode="auto">
            <a:xfrm>
              <a:off x="3183" y="3429"/>
              <a:ext cx="6"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4" name="Line 396"/>
            <p:cNvSpPr>
              <a:spLocks noChangeShapeType="1"/>
            </p:cNvSpPr>
            <p:nvPr/>
          </p:nvSpPr>
          <p:spPr bwMode="auto">
            <a:xfrm flipV="1">
              <a:off x="3180" y="342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5" name="Line 397"/>
            <p:cNvSpPr>
              <a:spLocks noChangeShapeType="1"/>
            </p:cNvSpPr>
            <p:nvPr/>
          </p:nvSpPr>
          <p:spPr bwMode="auto">
            <a:xfrm flipV="1">
              <a:off x="3186" y="3429"/>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6" name="Line 398"/>
            <p:cNvSpPr>
              <a:spLocks noChangeShapeType="1"/>
            </p:cNvSpPr>
            <p:nvPr/>
          </p:nvSpPr>
          <p:spPr bwMode="auto">
            <a:xfrm flipV="1">
              <a:off x="3159" y="3423"/>
              <a:ext cx="9" cy="1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7" name="Line 399"/>
            <p:cNvSpPr>
              <a:spLocks noChangeShapeType="1"/>
            </p:cNvSpPr>
            <p:nvPr/>
          </p:nvSpPr>
          <p:spPr bwMode="auto">
            <a:xfrm flipH="1" flipV="1">
              <a:off x="3153" y="3439"/>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8" name="Line 400"/>
            <p:cNvSpPr>
              <a:spLocks noChangeShapeType="1"/>
            </p:cNvSpPr>
            <p:nvPr/>
          </p:nvSpPr>
          <p:spPr bwMode="auto">
            <a:xfrm flipH="1" flipV="1">
              <a:off x="3165" y="3420"/>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69" name="Line 401"/>
            <p:cNvSpPr>
              <a:spLocks noChangeShapeType="1"/>
            </p:cNvSpPr>
            <p:nvPr/>
          </p:nvSpPr>
          <p:spPr bwMode="auto">
            <a:xfrm>
              <a:off x="3141" y="3433"/>
              <a:ext cx="15"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0" name="Line 402"/>
            <p:cNvSpPr>
              <a:spLocks noChangeShapeType="1"/>
            </p:cNvSpPr>
            <p:nvPr/>
          </p:nvSpPr>
          <p:spPr bwMode="auto">
            <a:xfrm flipV="1">
              <a:off x="3138" y="34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1" name="Line 403"/>
            <p:cNvSpPr>
              <a:spLocks noChangeShapeType="1"/>
            </p:cNvSpPr>
            <p:nvPr/>
          </p:nvSpPr>
          <p:spPr bwMode="auto">
            <a:xfrm flipV="1">
              <a:off x="3153" y="343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2" name="Line 404"/>
            <p:cNvSpPr>
              <a:spLocks noChangeShapeType="1"/>
            </p:cNvSpPr>
            <p:nvPr/>
          </p:nvSpPr>
          <p:spPr bwMode="auto">
            <a:xfrm flipH="1" flipV="1">
              <a:off x="3153" y="343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3" name="Line 405"/>
            <p:cNvSpPr>
              <a:spLocks noChangeShapeType="1"/>
            </p:cNvSpPr>
            <p:nvPr/>
          </p:nvSpPr>
          <p:spPr bwMode="auto">
            <a:xfrm flipH="1" flipV="1">
              <a:off x="3153" y="3439"/>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4" name="Line 406"/>
            <p:cNvSpPr>
              <a:spLocks noChangeShapeType="1"/>
            </p:cNvSpPr>
            <p:nvPr/>
          </p:nvSpPr>
          <p:spPr bwMode="auto">
            <a:xfrm>
              <a:off x="3156" y="3442"/>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5" name="Line 407"/>
            <p:cNvSpPr>
              <a:spLocks noChangeShapeType="1"/>
            </p:cNvSpPr>
            <p:nvPr/>
          </p:nvSpPr>
          <p:spPr bwMode="auto">
            <a:xfrm flipV="1">
              <a:off x="3153" y="343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6" name="Line 408"/>
            <p:cNvSpPr>
              <a:spLocks noChangeShapeType="1"/>
            </p:cNvSpPr>
            <p:nvPr/>
          </p:nvSpPr>
          <p:spPr bwMode="auto">
            <a:xfrm flipV="1">
              <a:off x="3156" y="3439"/>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7" name="Line 409"/>
            <p:cNvSpPr>
              <a:spLocks noChangeShapeType="1"/>
            </p:cNvSpPr>
            <p:nvPr/>
          </p:nvSpPr>
          <p:spPr bwMode="auto">
            <a:xfrm flipH="1">
              <a:off x="3180" y="3436"/>
              <a:ext cx="9" cy="1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8" name="Line 410"/>
            <p:cNvSpPr>
              <a:spLocks noChangeShapeType="1"/>
            </p:cNvSpPr>
            <p:nvPr/>
          </p:nvSpPr>
          <p:spPr bwMode="auto">
            <a:xfrm>
              <a:off x="3183" y="3433"/>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79" name="Line 411"/>
            <p:cNvSpPr>
              <a:spLocks noChangeShapeType="1"/>
            </p:cNvSpPr>
            <p:nvPr/>
          </p:nvSpPr>
          <p:spPr bwMode="auto">
            <a:xfrm>
              <a:off x="3177" y="344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0" name="Line 412"/>
            <p:cNvSpPr>
              <a:spLocks noChangeShapeType="1"/>
            </p:cNvSpPr>
            <p:nvPr/>
          </p:nvSpPr>
          <p:spPr bwMode="auto">
            <a:xfrm>
              <a:off x="3177" y="344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1" name="Line 413"/>
            <p:cNvSpPr>
              <a:spLocks noChangeShapeType="1"/>
            </p:cNvSpPr>
            <p:nvPr/>
          </p:nvSpPr>
          <p:spPr bwMode="auto">
            <a:xfrm>
              <a:off x="3174" y="3449"/>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2" name="Line 414"/>
            <p:cNvSpPr>
              <a:spLocks noChangeShapeType="1"/>
            </p:cNvSpPr>
            <p:nvPr/>
          </p:nvSpPr>
          <p:spPr bwMode="auto">
            <a:xfrm flipH="1">
              <a:off x="3177" y="3452"/>
              <a:ext cx="3" cy="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3" name="Line 415"/>
            <p:cNvSpPr>
              <a:spLocks noChangeShapeType="1"/>
            </p:cNvSpPr>
            <p:nvPr/>
          </p:nvSpPr>
          <p:spPr bwMode="auto">
            <a:xfrm>
              <a:off x="3174" y="3449"/>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4" name="Line 416"/>
            <p:cNvSpPr>
              <a:spLocks noChangeShapeType="1"/>
            </p:cNvSpPr>
            <p:nvPr/>
          </p:nvSpPr>
          <p:spPr bwMode="auto">
            <a:xfrm>
              <a:off x="3174" y="345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5" name="Line 417"/>
            <p:cNvSpPr>
              <a:spLocks noChangeShapeType="1"/>
            </p:cNvSpPr>
            <p:nvPr/>
          </p:nvSpPr>
          <p:spPr bwMode="auto">
            <a:xfrm>
              <a:off x="3177" y="3456"/>
              <a:ext cx="1"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6" name="Line 418"/>
            <p:cNvSpPr>
              <a:spLocks noChangeShapeType="1"/>
            </p:cNvSpPr>
            <p:nvPr/>
          </p:nvSpPr>
          <p:spPr bwMode="auto">
            <a:xfrm>
              <a:off x="3174" y="345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7" name="Line 419"/>
            <p:cNvSpPr>
              <a:spLocks noChangeShapeType="1"/>
            </p:cNvSpPr>
            <p:nvPr/>
          </p:nvSpPr>
          <p:spPr bwMode="auto">
            <a:xfrm>
              <a:off x="3171" y="3456"/>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8" name="Line 420"/>
            <p:cNvSpPr>
              <a:spLocks noChangeShapeType="1"/>
            </p:cNvSpPr>
            <p:nvPr/>
          </p:nvSpPr>
          <p:spPr bwMode="auto">
            <a:xfrm flipH="1">
              <a:off x="3147" y="3442"/>
              <a:ext cx="12" cy="2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89" name="Line 421"/>
            <p:cNvSpPr>
              <a:spLocks noChangeShapeType="1"/>
            </p:cNvSpPr>
            <p:nvPr/>
          </p:nvSpPr>
          <p:spPr bwMode="auto">
            <a:xfrm>
              <a:off x="3153" y="343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0" name="Line 422"/>
            <p:cNvSpPr>
              <a:spLocks noChangeShapeType="1"/>
            </p:cNvSpPr>
            <p:nvPr/>
          </p:nvSpPr>
          <p:spPr bwMode="auto">
            <a:xfrm>
              <a:off x="3141" y="346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1" name="Line 423"/>
            <p:cNvSpPr>
              <a:spLocks noChangeShapeType="1"/>
            </p:cNvSpPr>
            <p:nvPr/>
          </p:nvSpPr>
          <p:spPr bwMode="auto">
            <a:xfrm flipV="1">
              <a:off x="3147" y="3465"/>
              <a:ext cx="1" cy="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2" name="Line 424"/>
            <p:cNvSpPr>
              <a:spLocks noChangeShapeType="1"/>
            </p:cNvSpPr>
            <p:nvPr/>
          </p:nvSpPr>
          <p:spPr bwMode="auto">
            <a:xfrm flipH="1">
              <a:off x="3144" y="3462"/>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3" name="Line 425"/>
            <p:cNvSpPr>
              <a:spLocks noChangeShapeType="1"/>
            </p:cNvSpPr>
            <p:nvPr/>
          </p:nvSpPr>
          <p:spPr bwMode="auto">
            <a:xfrm flipH="1">
              <a:off x="3141" y="346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4" name="Line 426"/>
            <p:cNvSpPr>
              <a:spLocks noChangeShapeType="1"/>
            </p:cNvSpPr>
            <p:nvPr/>
          </p:nvSpPr>
          <p:spPr bwMode="auto">
            <a:xfrm flipH="1">
              <a:off x="3168" y="3459"/>
              <a:ext cx="9" cy="1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5" name="Line 427"/>
            <p:cNvSpPr>
              <a:spLocks noChangeShapeType="1"/>
            </p:cNvSpPr>
            <p:nvPr/>
          </p:nvSpPr>
          <p:spPr bwMode="auto">
            <a:xfrm>
              <a:off x="3171" y="3456"/>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6" name="Line 428"/>
            <p:cNvSpPr>
              <a:spLocks noChangeShapeType="1"/>
            </p:cNvSpPr>
            <p:nvPr/>
          </p:nvSpPr>
          <p:spPr bwMode="auto">
            <a:xfrm>
              <a:off x="3162" y="3472"/>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7" name="Line 429"/>
            <p:cNvSpPr>
              <a:spLocks noChangeShapeType="1"/>
            </p:cNvSpPr>
            <p:nvPr/>
          </p:nvSpPr>
          <p:spPr bwMode="auto">
            <a:xfrm>
              <a:off x="3147" y="3469"/>
              <a:ext cx="15"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8" name="Line 430"/>
            <p:cNvSpPr>
              <a:spLocks noChangeShapeType="1"/>
            </p:cNvSpPr>
            <p:nvPr/>
          </p:nvSpPr>
          <p:spPr bwMode="auto">
            <a:xfrm flipV="1">
              <a:off x="3144" y="3462"/>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399" name="Line 431"/>
            <p:cNvSpPr>
              <a:spLocks noChangeShapeType="1"/>
            </p:cNvSpPr>
            <p:nvPr/>
          </p:nvSpPr>
          <p:spPr bwMode="auto">
            <a:xfrm flipV="1">
              <a:off x="3159" y="3472"/>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0" name="Line 432"/>
            <p:cNvSpPr>
              <a:spLocks noChangeShapeType="1"/>
            </p:cNvSpPr>
            <p:nvPr/>
          </p:nvSpPr>
          <p:spPr bwMode="auto">
            <a:xfrm flipH="1">
              <a:off x="3165" y="3475"/>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1" name="Line 433"/>
            <p:cNvSpPr>
              <a:spLocks noChangeShapeType="1"/>
            </p:cNvSpPr>
            <p:nvPr/>
          </p:nvSpPr>
          <p:spPr bwMode="auto">
            <a:xfrm>
              <a:off x="3162" y="347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2" name="Line 434"/>
            <p:cNvSpPr>
              <a:spLocks noChangeShapeType="1"/>
            </p:cNvSpPr>
            <p:nvPr/>
          </p:nvSpPr>
          <p:spPr bwMode="auto">
            <a:xfrm>
              <a:off x="3159" y="347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3" name="Line 435"/>
            <p:cNvSpPr>
              <a:spLocks noChangeShapeType="1"/>
            </p:cNvSpPr>
            <p:nvPr/>
          </p:nvSpPr>
          <p:spPr bwMode="auto">
            <a:xfrm>
              <a:off x="3162" y="3478"/>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4" name="Line 436"/>
            <p:cNvSpPr>
              <a:spLocks noChangeShapeType="1"/>
            </p:cNvSpPr>
            <p:nvPr/>
          </p:nvSpPr>
          <p:spPr bwMode="auto">
            <a:xfrm flipV="1">
              <a:off x="3159" y="3472"/>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5" name="Line 437"/>
            <p:cNvSpPr>
              <a:spLocks noChangeShapeType="1"/>
            </p:cNvSpPr>
            <p:nvPr/>
          </p:nvSpPr>
          <p:spPr bwMode="auto">
            <a:xfrm flipV="1">
              <a:off x="3162" y="3472"/>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6" name="Line 438"/>
            <p:cNvSpPr>
              <a:spLocks noChangeShapeType="1"/>
            </p:cNvSpPr>
            <p:nvPr/>
          </p:nvSpPr>
          <p:spPr bwMode="auto">
            <a:xfrm flipH="1" flipV="1">
              <a:off x="2052" y="2415"/>
              <a:ext cx="450" cy="58"/>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7" name="Line 439"/>
            <p:cNvSpPr>
              <a:spLocks noChangeShapeType="1"/>
            </p:cNvSpPr>
            <p:nvPr/>
          </p:nvSpPr>
          <p:spPr bwMode="auto">
            <a:xfrm>
              <a:off x="2502" y="2467"/>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8" name="Line 440"/>
            <p:cNvSpPr>
              <a:spLocks noChangeShapeType="1"/>
            </p:cNvSpPr>
            <p:nvPr/>
          </p:nvSpPr>
          <p:spPr bwMode="auto">
            <a:xfrm>
              <a:off x="2460" y="2464"/>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09" name="Line 441"/>
            <p:cNvSpPr>
              <a:spLocks noChangeShapeType="1"/>
            </p:cNvSpPr>
            <p:nvPr/>
          </p:nvSpPr>
          <p:spPr bwMode="auto">
            <a:xfrm flipH="1">
              <a:off x="2415" y="2457"/>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10" name="Line 442"/>
            <p:cNvSpPr>
              <a:spLocks noChangeShapeType="1"/>
            </p:cNvSpPr>
            <p:nvPr/>
          </p:nvSpPr>
          <p:spPr bwMode="auto">
            <a:xfrm>
              <a:off x="2373" y="2451"/>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11" name="Line 443"/>
            <p:cNvSpPr>
              <a:spLocks noChangeShapeType="1"/>
            </p:cNvSpPr>
            <p:nvPr/>
          </p:nvSpPr>
          <p:spPr bwMode="auto">
            <a:xfrm>
              <a:off x="2331" y="2447"/>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12" name="Line 444"/>
            <p:cNvSpPr>
              <a:spLocks noChangeShapeType="1"/>
            </p:cNvSpPr>
            <p:nvPr/>
          </p:nvSpPr>
          <p:spPr bwMode="auto">
            <a:xfrm flipH="1">
              <a:off x="2286" y="2441"/>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13" name="Line 445"/>
            <p:cNvSpPr>
              <a:spLocks noChangeShapeType="1"/>
            </p:cNvSpPr>
            <p:nvPr/>
          </p:nvSpPr>
          <p:spPr bwMode="auto">
            <a:xfrm flipH="1">
              <a:off x="2244" y="2434"/>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14" name="Line 446"/>
            <p:cNvSpPr>
              <a:spLocks noChangeShapeType="1"/>
            </p:cNvSpPr>
            <p:nvPr/>
          </p:nvSpPr>
          <p:spPr bwMode="auto">
            <a:xfrm>
              <a:off x="2202" y="2428"/>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15" name="Line 447"/>
            <p:cNvSpPr>
              <a:spLocks noChangeShapeType="1"/>
            </p:cNvSpPr>
            <p:nvPr/>
          </p:nvSpPr>
          <p:spPr bwMode="auto">
            <a:xfrm flipH="1">
              <a:off x="2157" y="2424"/>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16" name="Line 448"/>
            <p:cNvSpPr>
              <a:spLocks noChangeShapeType="1"/>
            </p:cNvSpPr>
            <p:nvPr/>
          </p:nvSpPr>
          <p:spPr bwMode="auto">
            <a:xfrm flipH="1">
              <a:off x="2115" y="2418"/>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17" name="Line 449"/>
            <p:cNvSpPr>
              <a:spLocks noChangeShapeType="1"/>
            </p:cNvSpPr>
            <p:nvPr/>
          </p:nvSpPr>
          <p:spPr bwMode="auto">
            <a:xfrm>
              <a:off x="2073" y="2411"/>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18" name="Freeform 450"/>
            <p:cNvSpPr>
              <a:spLocks/>
            </p:cNvSpPr>
            <p:nvPr/>
          </p:nvSpPr>
          <p:spPr bwMode="auto">
            <a:xfrm>
              <a:off x="2442" y="2415"/>
              <a:ext cx="981" cy="756"/>
            </a:xfrm>
            <a:custGeom>
              <a:avLst/>
              <a:gdLst>
                <a:gd name="T0" fmla="*/ 834 w 981"/>
                <a:gd name="T1" fmla="*/ 530 h 756"/>
                <a:gd name="T2" fmla="*/ 858 w 981"/>
                <a:gd name="T3" fmla="*/ 533 h 756"/>
                <a:gd name="T4" fmla="*/ 876 w 981"/>
                <a:gd name="T5" fmla="*/ 549 h 756"/>
                <a:gd name="T6" fmla="*/ 963 w 981"/>
                <a:gd name="T7" fmla="*/ 644 h 756"/>
                <a:gd name="T8" fmla="*/ 978 w 981"/>
                <a:gd name="T9" fmla="*/ 664 h 756"/>
                <a:gd name="T10" fmla="*/ 981 w 981"/>
                <a:gd name="T11" fmla="*/ 690 h 756"/>
                <a:gd name="T12" fmla="*/ 978 w 981"/>
                <a:gd name="T13" fmla="*/ 716 h 756"/>
                <a:gd name="T14" fmla="*/ 963 w 981"/>
                <a:gd name="T15" fmla="*/ 736 h 756"/>
                <a:gd name="T16" fmla="*/ 945 w 981"/>
                <a:gd name="T17" fmla="*/ 752 h 756"/>
                <a:gd name="T18" fmla="*/ 921 w 981"/>
                <a:gd name="T19" fmla="*/ 756 h 756"/>
                <a:gd name="T20" fmla="*/ 897 w 981"/>
                <a:gd name="T21" fmla="*/ 752 h 756"/>
                <a:gd name="T22" fmla="*/ 879 w 981"/>
                <a:gd name="T23" fmla="*/ 736 h 756"/>
                <a:gd name="T24" fmla="*/ 813 w 981"/>
                <a:gd name="T25" fmla="*/ 664 h 756"/>
                <a:gd name="T26" fmla="*/ 516 w 981"/>
                <a:gd name="T27" fmla="*/ 707 h 756"/>
                <a:gd name="T28" fmla="*/ 507 w 981"/>
                <a:gd name="T29" fmla="*/ 707 h 756"/>
                <a:gd name="T30" fmla="*/ 486 w 981"/>
                <a:gd name="T31" fmla="*/ 700 h 756"/>
                <a:gd name="T32" fmla="*/ 465 w 981"/>
                <a:gd name="T33" fmla="*/ 687 h 756"/>
                <a:gd name="T34" fmla="*/ 126 w 981"/>
                <a:gd name="T35" fmla="*/ 327 h 756"/>
                <a:gd name="T36" fmla="*/ 114 w 981"/>
                <a:gd name="T37" fmla="*/ 314 h 756"/>
                <a:gd name="T38" fmla="*/ 6 w 981"/>
                <a:gd name="T39" fmla="*/ 94 h 756"/>
                <a:gd name="T40" fmla="*/ 3 w 981"/>
                <a:gd name="T41" fmla="*/ 91 h 756"/>
                <a:gd name="T42" fmla="*/ 0 w 981"/>
                <a:gd name="T43" fmla="*/ 65 h 756"/>
                <a:gd name="T44" fmla="*/ 3 w 981"/>
                <a:gd name="T45" fmla="*/ 39 h 756"/>
                <a:gd name="T46" fmla="*/ 18 w 981"/>
                <a:gd name="T47" fmla="*/ 16 h 756"/>
                <a:gd name="T48" fmla="*/ 36 w 981"/>
                <a:gd name="T49" fmla="*/ 3 h 756"/>
                <a:gd name="T50" fmla="*/ 60 w 981"/>
                <a:gd name="T51" fmla="*/ 0 h 756"/>
                <a:gd name="T52" fmla="*/ 84 w 981"/>
                <a:gd name="T53" fmla="*/ 3 h 756"/>
                <a:gd name="T54" fmla="*/ 102 w 981"/>
                <a:gd name="T55" fmla="*/ 16 h 756"/>
                <a:gd name="T56" fmla="*/ 114 w 981"/>
                <a:gd name="T57" fmla="*/ 32 h 756"/>
                <a:gd name="T58" fmla="*/ 216 w 981"/>
                <a:gd name="T59" fmla="*/ 239 h 756"/>
                <a:gd name="T60" fmla="*/ 528 w 981"/>
                <a:gd name="T61" fmla="*/ 569 h 756"/>
                <a:gd name="T62" fmla="*/ 825 w 981"/>
                <a:gd name="T63" fmla="*/ 530 h 756"/>
                <a:gd name="T64" fmla="*/ 834 w 981"/>
                <a:gd name="T65" fmla="*/ 53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 h="756">
                  <a:moveTo>
                    <a:pt x="834" y="530"/>
                  </a:moveTo>
                  <a:lnTo>
                    <a:pt x="858" y="533"/>
                  </a:lnTo>
                  <a:lnTo>
                    <a:pt x="876" y="549"/>
                  </a:lnTo>
                  <a:lnTo>
                    <a:pt x="963" y="644"/>
                  </a:lnTo>
                  <a:lnTo>
                    <a:pt x="978" y="664"/>
                  </a:lnTo>
                  <a:lnTo>
                    <a:pt x="981" y="690"/>
                  </a:lnTo>
                  <a:lnTo>
                    <a:pt x="978" y="716"/>
                  </a:lnTo>
                  <a:lnTo>
                    <a:pt x="963" y="736"/>
                  </a:lnTo>
                  <a:lnTo>
                    <a:pt x="945" y="752"/>
                  </a:lnTo>
                  <a:lnTo>
                    <a:pt x="921" y="756"/>
                  </a:lnTo>
                  <a:lnTo>
                    <a:pt x="897" y="752"/>
                  </a:lnTo>
                  <a:lnTo>
                    <a:pt x="879" y="736"/>
                  </a:lnTo>
                  <a:lnTo>
                    <a:pt x="813" y="664"/>
                  </a:lnTo>
                  <a:lnTo>
                    <a:pt x="516" y="707"/>
                  </a:lnTo>
                  <a:lnTo>
                    <a:pt x="507" y="707"/>
                  </a:lnTo>
                  <a:lnTo>
                    <a:pt x="486" y="700"/>
                  </a:lnTo>
                  <a:lnTo>
                    <a:pt x="465" y="687"/>
                  </a:lnTo>
                  <a:lnTo>
                    <a:pt x="126" y="327"/>
                  </a:lnTo>
                  <a:lnTo>
                    <a:pt x="114" y="314"/>
                  </a:lnTo>
                  <a:lnTo>
                    <a:pt x="6" y="94"/>
                  </a:lnTo>
                  <a:lnTo>
                    <a:pt x="3" y="91"/>
                  </a:lnTo>
                  <a:lnTo>
                    <a:pt x="0" y="65"/>
                  </a:lnTo>
                  <a:lnTo>
                    <a:pt x="3" y="39"/>
                  </a:lnTo>
                  <a:lnTo>
                    <a:pt x="18" y="16"/>
                  </a:lnTo>
                  <a:lnTo>
                    <a:pt x="36" y="3"/>
                  </a:lnTo>
                  <a:lnTo>
                    <a:pt x="60" y="0"/>
                  </a:lnTo>
                  <a:lnTo>
                    <a:pt x="84" y="3"/>
                  </a:lnTo>
                  <a:lnTo>
                    <a:pt x="102" y="16"/>
                  </a:lnTo>
                  <a:lnTo>
                    <a:pt x="114" y="32"/>
                  </a:lnTo>
                  <a:lnTo>
                    <a:pt x="216" y="239"/>
                  </a:lnTo>
                  <a:lnTo>
                    <a:pt x="528" y="569"/>
                  </a:lnTo>
                  <a:lnTo>
                    <a:pt x="825" y="530"/>
                  </a:lnTo>
                  <a:lnTo>
                    <a:pt x="834" y="530"/>
                  </a:lnTo>
                  <a:close/>
                </a:path>
              </a:pathLst>
            </a:custGeom>
            <a:noFill/>
            <a:ln w="14288">
              <a:solidFill>
                <a:srgbClr val="000000"/>
              </a:solidFill>
              <a:prstDash val="solid"/>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3871" name="Rectangle 451"/>
            <p:cNvSpPr>
              <a:spLocks noChangeArrowheads="1"/>
            </p:cNvSpPr>
            <p:nvPr/>
          </p:nvSpPr>
          <p:spPr bwMode="auto">
            <a:xfrm>
              <a:off x="3135" y="3360"/>
              <a:ext cx="73" cy="125"/>
            </a:xfrm>
            <a:prstGeom prst="rect">
              <a:avLst/>
            </a:prstGeom>
            <a:noFill/>
            <a:ln w="9525">
              <a:noFill/>
              <a:miter lim="800000"/>
              <a:headEnd/>
              <a:tailEnd/>
            </a:ln>
          </p:spPr>
          <p:txBody>
            <a:bodyPr wrap="none" lIns="0" tIns="0" rIns="0" bIns="0">
              <a:spAutoFit/>
            </a:bodyPr>
            <a:lstStyle/>
            <a:p>
              <a:pPr eaLnBrk="1" hangingPunct="1"/>
              <a:r>
                <a:rPr lang="en-US" sz="1300" dirty="0">
                  <a:solidFill>
                    <a:srgbClr val="000000"/>
                  </a:solidFill>
                  <a:latin typeface="ESRI Cartography" pitchFamily="2" charset="0"/>
                </a:rPr>
                <a:t>Ê</a:t>
              </a:r>
              <a:endParaRPr lang="en-US" dirty="0">
                <a:solidFill>
                  <a:srgbClr val="000000"/>
                </a:solidFill>
                <a:latin typeface="Arial" charset="0"/>
              </a:endParaRPr>
            </a:p>
          </p:txBody>
        </p:sp>
        <p:sp>
          <p:nvSpPr>
            <p:cNvPr id="103872" name="Rectangle 452"/>
            <p:cNvSpPr>
              <a:spLocks noChangeArrowheads="1"/>
            </p:cNvSpPr>
            <p:nvPr/>
          </p:nvSpPr>
          <p:spPr bwMode="auto">
            <a:xfrm>
              <a:off x="3132" y="3360"/>
              <a:ext cx="73" cy="125"/>
            </a:xfrm>
            <a:prstGeom prst="rect">
              <a:avLst/>
            </a:prstGeom>
            <a:noFill/>
            <a:ln w="9525">
              <a:noFill/>
              <a:miter lim="800000"/>
              <a:headEnd/>
              <a:tailEnd/>
            </a:ln>
          </p:spPr>
          <p:txBody>
            <a:bodyPr wrap="none" lIns="0" tIns="0" rIns="0" bIns="0">
              <a:spAutoFit/>
            </a:bodyPr>
            <a:lstStyle/>
            <a:p>
              <a:pPr eaLnBrk="1" hangingPunct="1"/>
              <a:r>
                <a:rPr lang="en-US" sz="1300" dirty="0">
                  <a:solidFill>
                    <a:srgbClr val="000000"/>
                  </a:solidFill>
                  <a:latin typeface="ESRI Cartography" pitchFamily="2" charset="0"/>
                </a:rPr>
                <a:t>Ú</a:t>
              </a:r>
              <a:endParaRPr lang="en-US" dirty="0">
                <a:solidFill>
                  <a:srgbClr val="000000"/>
                </a:solidFill>
                <a:latin typeface="Arial" charset="0"/>
              </a:endParaRPr>
            </a:p>
          </p:txBody>
        </p:sp>
        <p:sp>
          <p:nvSpPr>
            <p:cNvPr id="103873" name="Rectangle 453"/>
            <p:cNvSpPr>
              <a:spLocks noChangeArrowheads="1"/>
            </p:cNvSpPr>
            <p:nvPr/>
          </p:nvSpPr>
          <p:spPr bwMode="auto">
            <a:xfrm>
              <a:off x="3222" y="3419"/>
              <a:ext cx="40"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D</a:t>
              </a:r>
              <a:endParaRPr lang="en-US" dirty="0">
                <a:solidFill>
                  <a:srgbClr val="000000"/>
                </a:solidFill>
                <a:latin typeface="Arial" charset="0"/>
              </a:endParaRPr>
            </a:p>
          </p:txBody>
        </p:sp>
        <p:sp>
          <p:nvSpPr>
            <p:cNvPr id="103874" name="Rectangle 454"/>
            <p:cNvSpPr>
              <a:spLocks noChangeArrowheads="1"/>
            </p:cNvSpPr>
            <p:nvPr/>
          </p:nvSpPr>
          <p:spPr bwMode="auto">
            <a:xfrm>
              <a:off x="3255" y="3419"/>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r</a:t>
              </a:r>
              <a:endParaRPr lang="en-US" dirty="0">
                <a:solidFill>
                  <a:srgbClr val="000000"/>
                </a:solidFill>
                <a:latin typeface="Arial" charset="0"/>
              </a:endParaRPr>
            </a:p>
          </p:txBody>
        </p:sp>
        <p:sp>
          <p:nvSpPr>
            <p:cNvPr id="103875" name="Rectangle 455"/>
            <p:cNvSpPr>
              <a:spLocks noChangeArrowheads="1"/>
            </p:cNvSpPr>
            <p:nvPr/>
          </p:nvSpPr>
          <p:spPr bwMode="auto">
            <a:xfrm>
              <a:off x="3270" y="3419"/>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i</a:t>
              </a:r>
              <a:endParaRPr lang="en-US" dirty="0">
                <a:solidFill>
                  <a:srgbClr val="000000"/>
                </a:solidFill>
                <a:latin typeface="Arial" charset="0"/>
              </a:endParaRPr>
            </a:p>
          </p:txBody>
        </p:sp>
        <p:sp>
          <p:nvSpPr>
            <p:cNvPr id="103876" name="Rectangle 456"/>
            <p:cNvSpPr>
              <a:spLocks noChangeArrowheads="1"/>
            </p:cNvSpPr>
            <p:nvPr/>
          </p:nvSpPr>
          <p:spPr bwMode="auto">
            <a:xfrm>
              <a:off x="3285" y="3419"/>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n</a:t>
              </a:r>
              <a:endParaRPr lang="en-US" dirty="0">
                <a:solidFill>
                  <a:srgbClr val="000000"/>
                </a:solidFill>
                <a:latin typeface="Arial" charset="0"/>
              </a:endParaRPr>
            </a:p>
          </p:txBody>
        </p:sp>
        <p:sp>
          <p:nvSpPr>
            <p:cNvPr id="103877" name="Rectangle 457"/>
            <p:cNvSpPr>
              <a:spLocks noChangeArrowheads="1"/>
            </p:cNvSpPr>
            <p:nvPr/>
          </p:nvSpPr>
          <p:spPr bwMode="auto">
            <a:xfrm>
              <a:off x="3306" y="3419"/>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k</a:t>
              </a:r>
              <a:endParaRPr lang="en-US" dirty="0">
                <a:solidFill>
                  <a:srgbClr val="000000"/>
                </a:solidFill>
                <a:latin typeface="Arial" charset="0"/>
              </a:endParaRPr>
            </a:p>
          </p:txBody>
        </p:sp>
        <p:sp>
          <p:nvSpPr>
            <p:cNvPr id="103878" name="Rectangle 458"/>
            <p:cNvSpPr>
              <a:spLocks noChangeArrowheads="1"/>
            </p:cNvSpPr>
            <p:nvPr/>
          </p:nvSpPr>
          <p:spPr bwMode="auto">
            <a:xfrm>
              <a:off x="3330" y="3419"/>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i</a:t>
              </a:r>
              <a:endParaRPr lang="en-US" dirty="0">
                <a:solidFill>
                  <a:srgbClr val="000000"/>
                </a:solidFill>
                <a:latin typeface="Arial" charset="0"/>
              </a:endParaRPr>
            </a:p>
          </p:txBody>
        </p:sp>
        <p:sp>
          <p:nvSpPr>
            <p:cNvPr id="103879" name="Rectangle 459"/>
            <p:cNvSpPr>
              <a:spLocks noChangeArrowheads="1"/>
            </p:cNvSpPr>
            <p:nvPr/>
          </p:nvSpPr>
          <p:spPr bwMode="auto">
            <a:xfrm>
              <a:off x="3345" y="3419"/>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n</a:t>
              </a:r>
              <a:endParaRPr lang="en-US" dirty="0">
                <a:solidFill>
                  <a:srgbClr val="000000"/>
                </a:solidFill>
                <a:latin typeface="Arial" charset="0"/>
              </a:endParaRPr>
            </a:p>
          </p:txBody>
        </p:sp>
        <p:sp>
          <p:nvSpPr>
            <p:cNvPr id="103880" name="Rectangle 460"/>
            <p:cNvSpPr>
              <a:spLocks noChangeArrowheads="1"/>
            </p:cNvSpPr>
            <p:nvPr/>
          </p:nvSpPr>
          <p:spPr bwMode="auto">
            <a:xfrm>
              <a:off x="3369" y="3419"/>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g</a:t>
              </a:r>
              <a:endParaRPr lang="en-US" dirty="0">
                <a:solidFill>
                  <a:srgbClr val="000000"/>
                </a:solidFill>
                <a:latin typeface="Arial" charset="0"/>
              </a:endParaRPr>
            </a:p>
          </p:txBody>
        </p:sp>
        <p:sp>
          <p:nvSpPr>
            <p:cNvPr id="103881" name="Rectangle 461"/>
            <p:cNvSpPr>
              <a:spLocks noChangeArrowheads="1"/>
            </p:cNvSpPr>
            <p:nvPr/>
          </p:nvSpPr>
          <p:spPr bwMode="auto">
            <a:xfrm>
              <a:off x="3393" y="3419"/>
              <a:ext cx="14"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 </a:t>
              </a:r>
              <a:endParaRPr lang="en-US" dirty="0">
                <a:solidFill>
                  <a:srgbClr val="000000"/>
                </a:solidFill>
                <a:latin typeface="Arial" charset="0"/>
              </a:endParaRPr>
            </a:p>
          </p:txBody>
        </p:sp>
        <p:sp>
          <p:nvSpPr>
            <p:cNvPr id="103882" name="Rectangle 462"/>
            <p:cNvSpPr>
              <a:spLocks noChangeArrowheads="1"/>
            </p:cNvSpPr>
            <p:nvPr/>
          </p:nvSpPr>
          <p:spPr bwMode="auto">
            <a:xfrm>
              <a:off x="3405" y="3419"/>
              <a:ext cx="53"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W</a:t>
              </a:r>
              <a:endParaRPr lang="en-US" dirty="0">
                <a:solidFill>
                  <a:srgbClr val="000000"/>
                </a:solidFill>
                <a:latin typeface="Arial" charset="0"/>
              </a:endParaRPr>
            </a:p>
          </p:txBody>
        </p:sp>
        <p:sp>
          <p:nvSpPr>
            <p:cNvPr id="103883" name="Rectangle 463"/>
            <p:cNvSpPr>
              <a:spLocks noChangeArrowheads="1"/>
            </p:cNvSpPr>
            <p:nvPr/>
          </p:nvSpPr>
          <p:spPr bwMode="auto">
            <a:xfrm>
              <a:off x="3447" y="3419"/>
              <a:ext cx="25"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a</a:t>
              </a:r>
              <a:endParaRPr lang="en-US" dirty="0">
                <a:solidFill>
                  <a:srgbClr val="000000"/>
                </a:solidFill>
                <a:latin typeface="Arial" charset="0"/>
              </a:endParaRPr>
            </a:p>
          </p:txBody>
        </p:sp>
        <p:sp>
          <p:nvSpPr>
            <p:cNvPr id="103884" name="Rectangle 464"/>
            <p:cNvSpPr>
              <a:spLocks noChangeArrowheads="1"/>
            </p:cNvSpPr>
            <p:nvPr/>
          </p:nvSpPr>
          <p:spPr bwMode="auto">
            <a:xfrm>
              <a:off x="3468" y="3419"/>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t</a:t>
              </a:r>
              <a:endParaRPr lang="en-US" dirty="0">
                <a:solidFill>
                  <a:srgbClr val="000000"/>
                </a:solidFill>
                <a:latin typeface="Arial" charset="0"/>
              </a:endParaRPr>
            </a:p>
          </p:txBody>
        </p:sp>
        <p:sp>
          <p:nvSpPr>
            <p:cNvPr id="103885" name="Rectangle 465"/>
            <p:cNvSpPr>
              <a:spLocks noChangeArrowheads="1"/>
            </p:cNvSpPr>
            <p:nvPr/>
          </p:nvSpPr>
          <p:spPr bwMode="auto">
            <a:xfrm>
              <a:off x="3483" y="3419"/>
              <a:ext cx="25"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e</a:t>
              </a:r>
              <a:endParaRPr lang="en-US" dirty="0">
                <a:solidFill>
                  <a:srgbClr val="000000"/>
                </a:solidFill>
                <a:latin typeface="Arial" charset="0"/>
              </a:endParaRPr>
            </a:p>
          </p:txBody>
        </p:sp>
        <p:sp>
          <p:nvSpPr>
            <p:cNvPr id="103886" name="Rectangle 466"/>
            <p:cNvSpPr>
              <a:spLocks noChangeArrowheads="1"/>
            </p:cNvSpPr>
            <p:nvPr/>
          </p:nvSpPr>
          <p:spPr bwMode="auto">
            <a:xfrm>
              <a:off x="3504" y="3419"/>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Times New Roman" pitchFamily="18" charset="0"/>
                </a:rPr>
                <a:t>r</a:t>
              </a:r>
              <a:endParaRPr lang="en-US" dirty="0">
                <a:solidFill>
                  <a:srgbClr val="000000"/>
                </a:solidFill>
                <a:latin typeface="Arial" charset="0"/>
              </a:endParaRPr>
            </a:p>
          </p:txBody>
        </p:sp>
        <p:sp>
          <p:nvSpPr>
            <p:cNvPr id="980435" name="Freeform 467"/>
            <p:cNvSpPr>
              <a:spLocks/>
            </p:cNvSpPr>
            <p:nvPr/>
          </p:nvSpPr>
          <p:spPr bwMode="auto">
            <a:xfrm>
              <a:off x="3027" y="3069"/>
              <a:ext cx="315" cy="360"/>
            </a:xfrm>
            <a:custGeom>
              <a:avLst/>
              <a:gdLst>
                <a:gd name="T0" fmla="*/ 138 w 315"/>
                <a:gd name="T1" fmla="*/ 337 h 360"/>
                <a:gd name="T2" fmla="*/ 117 w 315"/>
                <a:gd name="T3" fmla="*/ 360 h 360"/>
                <a:gd name="T4" fmla="*/ 117 w 315"/>
                <a:gd name="T5" fmla="*/ 341 h 360"/>
                <a:gd name="T6" fmla="*/ 30 w 315"/>
                <a:gd name="T7" fmla="*/ 262 h 360"/>
                <a:gd name="T8" fmla="*/ 15 w 315"/>
                <a:gd name="T9" fmla="*/ 252 h 360"/>
                <a:gd name="T10" fmla="*/ 0 w 315"/>
                <a:gd name="T11" fmla="*/ 242 h 360"/>
                <a:gd name="T12" fmla="*/ 87 w 315"/>
                <a:gd name="T13" fmla="*/ 206 h 360"/>
                <a:gd name="T14" fmla="*/ 114 w 315"/>
                <a:gd name="T15" fmla="*/ 203 h 360"/>
                <a:gd name="T16" fmla="*/ 129 w 315"/>
                <a:gd name="T17" fmla="*/ 203 h 360"/>
                <a:gd name="T18" fmla="*/ 138 w 315"/>
                <a:gd name="T19" fmla="*/ 177 h 360"/>
                <a:gd name="T20" fmla="*/ 156 w 315"/>
                <a:gd name="T21" fmla="*/ 154 h 360"/>
                <a:gd name="T22" fmla="*/ 162 w 315"/>
                <a:gd name="T23" fmla="*/ 138 h 360"/>
                <a:gd name="T24" fmla="*/ 159 w 315"/>
                <a:gd name="T25" fmla="*/ 118 h 360"/>
                <a:gd name="T26" fmla="*/ 210 w 315"/>
                <a:gd name="T27" fmla="*/ 20 h 360"/>
                <a:gd name="T28" fmla="*/ 222 w 315"/>
                <a:gd name="T29" fmla="*/ 7 h 360"/>
                <a:gd name="T30" fmla="*/ 231 w 315"/>
                <a:gd name="T31" fmla="*/ 13 h 360"/>
                <a:gd name="T32" fmla="*/ 234 w 315"/>
                <a:gd name="T33" fmla="*/ 20 h 360"/>
                <a:gd name="T34" fmla="*/ 237 w 315"/>
                <a:gd name="T35" fmla="*/ 10 h 360"/>
                <a:gd name="T36" fmla="*/ 234 w 315"/>
                <a:gd name="T37" fmla="*/ 7 h 360"/>
                <a:gd name="T38" fmla="*/ 234 w 315"/>
                <a:gd name="T39" fmla="*/ 0 h 360"/>
                <a:gd name="T40" fmla="*/ 240 w 315"/>
                <a:gd name="T41" fmla="*/ 4 h 360"/>
                <a:gd name="T42" fmla="*/ 237 w 315"/>
                <a:gd name="T43" fmla="*/ 20 h 360"/>
                <a:gd name="T44" fmla="*/ 276 w 315"/>
                <a:gd name="T45" fmla="*/ 62 h 360"/>
                <a:gd name="T46" fmla="*/ 273 w 315"/>
                <a:gd name="T47" fmla="*/ 56 h 360"/>
                <a:gd name="T48" fmla="*/ 270 w 315"/>
                <a:gd name="T49" fmla="*/ 49 h 360"/>
                <a:gd name="T50" fmla="*/ 261 w 315"/>
                <a:gd name="T51" fmla="*/ 26 h 360"/>
                <a:gd name="T52" fmla="*/ 246 w 315"/>
                <a:gd name="T53" fmla="*/ 23 h 360"/>
                <a:gd name="T54" fmla="*/ 246 w 315"/>
                <a:gd name="T55" fmla="*/ 20 h 360"/>
                <a:gd name="T56" fmla="*/ 261 w 315"/>
                <a:gd name="T57" fmla="*/ 23 h 360"/>
                <a:gd name="T58" fmla="*/ 270 w 315"/>
                <a:gd name="T59" fmla="*/ 43 h 360"/>
                <a:gd name="T60" fmla="*/ 282 w 315"/>
                <a:gd name="T61" fmla="*/ 69 h 360"/>
                <a:gd name="T62" fmla="*/ 297 w 315"/>
                <a:gd name="T63" fmla="*/ 82 h 360"/>
                <a:gd name="T64" fmla="*/ 300 w 315"/>
                <a:gd name="T65" fmla="*/ 79 h 360"/>
                <a:gd name="T66" fmla="*/ 300 w 315"/>
                <a:gd name="T67" fmla="*/ 76 h 360"/>
                <a:gd name="T68" fmla="*/ 306 w 315"/>
                <a:gd name="T69" fmla="*/ 76 h 360"/>
                <a:gd name="T70" fmla="*/ 306 w 315"/>
                <a:gd name="T71" fmla="*/ 72 h 360"/>
                <a:gd name="T72" fmla="*/ 303 w 315"/>
                <a:gd name="T73" fmla="*/ 56 h 360"/>
                <a:gd name="T74" fmla="*/ 303 w 315"/>
                <a:gd name="T75" fmla="*/ 49 h 360"/>
                <a:gd name="T76" fmla="*/ 300 w 315"/>
                <a:gd name="T77" fmla="*/ 46 h 360"/>
                <a:gd name="T78" fmla="*/ 303 w 315"/>
                <a:gd name="T79" fmla="*/ 43 h 360"/>
                <a:gd name="T80" fmla="*/ 309 w 315"/>
                <a:gd name="T81" fmla="*/ 53 h 360"/>
                <a:gd name="T82" fmla="*/ 309 w 315"/>
                <a:gd name="T83" fmla="*/ 62 h 360"/>
                <a:gd name="T84" fmla="*/ 309 w 315"/>
                <a:gd name="T85" fmla="*/ 72 h 360"/>
                <a:gd name="T86" fmla="*/ 306 w 315"/>
                <a:gd name="T87" fmla="*/ 79 h 360"/>
                <a:gd name="T88" fmla="*/ 309 w 315"/>
                <a:gd name="T89" fmla="*/ 79 h 360"/>
                <a:gd name="T90" fmla="*/ 312 w 315"/>
                <a:gd name="T91" fmla="*/ 72 h 360"/>
                <a:gd name="T92" fmla="*/ 309 w 315"/>
                <a:gd name="T93" fmla="*/ 69 h 360"/>
                <a:gd name="T94" fmla="*/ 312 w 315"/>
                <a:gd name="T95" fmla="*/ 66 h 360"/>
                <a:gd name="T96" fmla="*/ 315 w 315"/>
                <a:gd name="T97" fmla="*/ 69 h 360"/>
                <a:gd name="T98" fmla="*/ 165 w 315"/>
                <a:gd name="T99" fmla="*/ 344 h 360"/>
                <a:gd name="T100" fmla="*/ 153 w 315"/>
                <a:gd name="T101" fmla="*/ 334 h 360"/>
                <a:gd name="T102" fmla="*/ 144 w 315"/>
                <a:gd name="T103" fmla="*/ 334 h 360"/>
                <a:gd name="T104" fmla="*/ 138 w 315"/>
                <a:gd name="T105" fmla="*/ 33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5" h="360">
                  <a:moveTo>
                    <a:pt x="138" y="337"/>
                  </a:moveTo>
                  <a:lnTo>
                    <a:pt x="117" y="360"/>
                  </a:lnTo>
                  <a:lnTo>
                    <a:pt x="117" y="341"/>
                  </a:lnTo>
                  <a:lnTo>
                    <a:pt x="30" y="262"/>
                  </a:lnTo>
                  <a:lnTo>
                    <a:pt x="15" y="252"/>
                  </a:lnTo>
                  <a:lnTo>
                    <a:pt x="0" y="242"/>
                  </a:lnTo>
                  <a:lnTo>
                    <a:pt x="87" y="206"/>
                  </a:lnTo>
                  <a:lnTo>
                    <a:pt x="114" y="203"/>
                  </a:lnTo>
                  <a:lnTo>
                    <a:pt x="129" y="203"/>
                  </a:lnTo>
                  <a:lnTo>
                    <a:pt x="138" y="177"/>
                  </a:lnTo>
                  <a:lnTo>
                    <a:pt x="156" y="154"/>
                  </a:lnTo>
                  <a:lnTo>
                    <a:pt x="162" y="138"/>
                  </a:lnTo>
                  <a:lnTo>
                    <a:pt x="159" y="118"/>
                  </a:lnTo>
                  <a:lnTo>
                    <a:pt x="210" y="20"/>
                  </a:lnTo>
                  <a:lnTo>
                    <a:pt x="222" y="7"/>
                  </a:lnTo>
                  <a:lnTo>
                    <a:pt x="231" y="13"/>
                  </a:lnTo>
                  <a:lnTo>
                    <a:pt x="234" y="20"/>
                  </a:lnTo>
                  <a:lnTo>
                    <a:pt x="237" y="10"/>
                  </a:lnTo>
                  <a:lnTo>
                    <a:pt x="234" y="7"/>
                  </a:lnTo>
                  <a:lnTo>
                    <a:pt x="234" y="0"/>
                  </a:lnTo>
                  <a:lnTo>
                    <a:pt x="240" y="4"/>
                  </a:lnTo>
                  <a:lnTo>
                    <a:pt x="237" y="20"/>
                  </a:lnTo>
                  <a:lnTo>
                    <a:pt x="276" y="62"/>
                  </a:lnTo>
                  <a:lnTo>
                    <a:pt x="273" y="56"/>
                  </a:lnTo>
                  <a:lnTo>
                    <a:pt x="270" y="49"/>
                  </a:lnTo>
                  <a:lnTo>
                    <a:pt x="261" y="26"/>
                  </a:lnTo>
                  <a:lnTo>
                    <a:pt x="246" y="23"/>
                  </a:lnTo>
                  <a:lnTo>
                    <a:pt x="246" y="20"/>
                  </a:lnTo>
                  <a:lnTo>
                    <a:pt x="261" y="23"/>
                  </a:lnTo>
                  <a:lnTo>
                    <a:pt x="270" y="43"/>
                  </a:lnTo>
                  <a:lnTo>
                    <a:pt x="282" y="69"/>
                  </a:lnTo>
                  <a:lnTo>
                    <a:pt x="297" y="82"/>
                  </a:lnTo>
                  <a:lnTo>
                    <a:pt x="300" y="79"/>
                  </a:lnTo>
                  <a:lnTo>
                    <a:pt x="300" y="76"/>
                  </a:lnTo>
                  <a:lnTo>
                    <a:pt x="306" y="76"/>
                  </a:lnTo>
                  <a:lnTo>
                    <a:pt x="306" y="72"/>
                  </a:lnTo>
                  <a:lnTo>
                    <a:pt x="303" y="56"/>
                  </a:lnTo>
                  <a:lnTo>
                    <a:pt x="303" y="49"/>
                  </a:lnTo>
                  <a:lnTo>
                    <a:pt x="300" y="46"/>
                  </a:lnTo>
                  <a:lnTo>
                    <a:pt x="303" y="43"/>
                  </a:lnTo>
                  <a:lnTo>
                    <a:pt x="309" y="53"/>
                  </a:lnTo>
                  <a:lnTo>
                    <a:pt x="309" y="62"/>
                  </a:lnTo>
                  <a:lnTo>
                    <a:pt x="309" y="72"/>
                  </a:lnTo>
                  <a:lnTo>
                    <a:pt x="306" y="79"/>
                  </a:lnTo>
                  <a:lnTo>
                    <a:pt x="309" y="79"/>
                  </a:lnTo>
                  <a:lnTo>
                    <a:pt x="312" y="72"/>
                  </a:lnTo>
                  <a:lnTo>
                    <a:pt x="309" y="69"/>
                  </a:lnTo>
                  <a:lnTo>
                    <a:pt x="312" y="66"/>
                  </a:lnTo>
                  <a:lnTo>
                    <a:pt x="315" y="69"/>
                  </a:lnTo>
                  <a:lnTo>
                    <a:pt x="165" y="344"/>
                  </a:lnTo>
                  <a:lnTo>
                    <a:pt x="153" y="334"/>
                  </a:lnTo>
                  <a:lnTo>
                    <a:pt x="144" y="334"/>
                  </a:lnTo>
                  <a:lnTo>
                    <a:pt x="138" y="337"/>
                  </a:lnTo>
                  <a:close/>
                </a:path>
              </a:pathLst>
            </a:custGeom>
            <a:blipFill dpi="0" rotWithShape="0">
              <a:blip r:embed="rId7" cstate="print"/>
              <a:srcRect/>
              <a:tile tx="0" ty="0" sx="100000" sy="100000" flip="none" algn="tl"/>
            </a:blipFill>
            <a:ln w="4763">
              <a:solidFill>
                <a:srgbClr val="000000"/>
              </a:solidFill>
              <a:prstDash val="solid"/>
              <a:round/>
              <a:headEnd/>
              <a:tailEnd/>
            </a:ln>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36" name="Line 468"/>
            <p:cNvSpPr>
              <a:spLocks noChangeShapeType="1"/>
            </p:cNvSpPr>
            <p:nvPr/>
          </p:nvSpPr>
          <p:spPr bwMode="auto">
            <a:xfrm flipH="1" flipV="1">
              <a:off x="3330" y="3069"/>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37" name="Line 469"/>
            <p:cNvSpPr>
              <a:spLocks noChangeShapeType="1"/>
            </p:cNvSpPr>
            <p:nvPr/>
          </p:nvSpPr>
          <p:spPr bwMode="auto">
            <a:xfrm flipH="1" flipV="1">
              <a:off x="3276" y="3010"/>
              <a:ext cx="21" cy="23"/>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38" name="Line 470"/>
            <p:cNvSpPr>
              <a:spLocks noChangeShapeType="1"/>
            </p:cNvSpPr>
            <p:nvPr/>
          </p:nvSpPr>
          <p:spPr bwMode="auto">
            <a:xfrm flipH="1">
              <a:off x="3264" y="3010"/>
              <a:ext cx="12" cy="1"/>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39" name="Line 471"/>
            <p:cNvSpPr>
              <a:spLocks noChangeShapeType="1"/>
            </p:cNvSpPr>
            <p:nvPr/>
          </p:nvSpPr>
          <p:spPr bwMode="auto">
            <a:xfrm flipH="1">
              <a:off x="3198" y="3014"/>
              <a:ext cx="33" cy="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0" name="Line 472"/>
            <p:cNvSpPr>
              <a:spLocks noChangeShapeType="1"/>
            </p:cNvSpPr>
            <p:nvPr/>
          </p:nvSpPr>
          <p:spPr bwMode="auto">
            <a:xfrm flipH="1">
              <a:off x="3132" y="3023"/>
              <a:ext cx="33" cy="7"/>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1" name="Line 473"/>
            <p:cNvSpPr>
              <a:spLocks noChangeShapeType="1"/>
            </p:cNvSpPr>
            <p:nvPr/>
          </p:nvSpPr>
          <p:spPr bwMode="auto">
            <a:xfrm flipH="1">
              <a:off x="3066" y="3033"/>
              <a:ext cx="33" cy="4"/>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2" name="Line 474"/>
            <p:cNvSpPr>
              <a:spLocks noChangeShapeType="1"/>
            </p:cNvSpPr>
            <p:nvPr/>
          </p:nvSpPr>
          <p:spPr bwMode="auto">
            <a:xfrm flipH="1">
              <a:off x="3000" y="3043"/>
              <a:ext cx="33" cy="3"/>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3" name="Line 475"/>
            <p:cNvSpPr>
              <a:spLocks noChangeShapeType="1"/>
            </p:cNvSpPr>
            <p:nvPr/>
          </p:nvSpPr>
          <p:spPr bwMode="auto">
            <a:xfrm flipH="1">
              <a:off x="2949" y="3053"/>
              <a:ext cx="18" cy="3"/>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4" name="Line 476"/>
            <p:cNvSpPr>
              <a:spLocks noChangeShapeType="1"/>
            </p:cNvSpPr>
            <p:nvPr/>
          </p:nvSpPr>
          <p:spPr bwMode="auto">
            <a:xfrm flipH="1" flipV="1">
              <a:off x="2934" y="3040"/>
              <a:ext cx="15" cy="1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5" name="Line 477"/>
            <p:cNvSpPr>
              <a:spLocks noChangeShapeType="1"/>
            </p:cNvSpPr>
            <p:nvPr/>
          </p:nvSpPr>
          <p:spPr bwMode="auto">
            <a:xfrm flipH="1" flipV="1">
              <a:off x="2868" y="2968"/>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6" name="Line 478"/>
            <p:cNvSpPr>
              <a:spLocks noChangeShapeType="1"/>
            </p:cNvSpPr>
            <p:nvPr/>
          </p:nvSpPr>
          <p:spPr bwMode="auto">
            <a:xfrm flipH="1" flipV="1">
              <a:off x="2802" y="2899"/>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7" name="Line 479"/>
            <p:cNvSpPr>
              <a:spLocks noChangeShapeType="1"/>
            </p:cNvSpPr>
            <p:nvPr/>
          </p:nvSpPr>
          <p:spPr bwMode="auto">
            <a:xfrm flipH="1" flipV="1">
              <a:off x="2736" y="2827"/>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8" name="Line 480"/>
            <p:cNvSpPr>
              <a:spLocks noChangeShapeType="1"/>
            </p:cNvSpPr>
            <p:nvPr/>
          </p:nvSpPr>
          <p:spPr bwMode="auto">
            <a:xfrm flipH="1" flipV="1">
              <a:off x="2670" y="2758"/>
              <a:ext cx="33"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49" name="Line 481"/>
            <p:cNvSpPr>
              <a:spLocks noChangeShapeType="1"/>
            </p:cNvSpPr>
            <p:nvPr/>
          </p:nvSpPr>
          <p:spPr bwMode="auto">
            <a:xfrm flipH="1" flipV="1">
              <a:off x="2610" y="2693"/>
              <a:ext cx="27" cy="29"/>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0" name="Line 482"/>
            <p:cNvSpPr>
              <a:spLocks noChangeShapeType="1"/>
            </p:cNvSpPr>
            <p:nvPr/>
          </p:nvSpPr>
          <p:spPr bwMode="auto">
            <a:xfrm flipH="1" flipV="1">
              <a:off x="2604" y="2690"/>
              <a:ext cx="6" cy="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1" name="Line 483"/>
            <p:cNvSpPr>
              <a:spLocks noChangeShapeType="1"/>
            </p:cNvSpPr>
            <p:nvPr/>
          </p:nvSpPr>
          <p:spPr bwMode="auto">
            <a:xfrm flipH="1" flipV="1">
              <a:off x="2568" y="2617"/>
              <a:ext cx="18" cy="37"/>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2" name="Line 484"/>
            <p:cNvSpPr>
              <a:spLocks noChangeShapeType="1"/>
            </p:cNvSpPr>
            <p:nvPr/>
          </p:nvSpPr>
          <p:spPr bwMode="auto">
            <a:xfrm flipH="1" flipV="1">
              <a:off x="2532" y="2545"/>
              <a:ext cx="18" cy="36"/>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3" name="Line 485"/>
            <p:cNvSpPr>
              <a:spLocks noChangeShapeType="1"/>
            </p:cNvSpPr>
            <p:nvPr/>
          </p:nvSpPr>
          <p:spPr bwMode="auto">
            <a:xfrm flipH="1" flipV="1">
              <a:off x="2502" y="2480"/>
              <a:ext cx="12" cy="29"/>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4" name="Rectangle 486"/>
            <p:cNvSpPr>
              <a:spLocks noChangeArrowheads="1"/>
            </p:cNvSpPr>
            <p:nvPr/>
          </p:nvSpPr>
          <p:spPr bwMode="auto">
            <a:xfrm>
              <a:off x="2652" y="2752"/>
              <a:ext cx="219" cy="258"/>
            </a:xfrm>
            <a:prstGeom prst="rect">
              <a:avLst/>
            </a:prstGeom>
            <a:noFill/>
            <a:ln w="4763">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5" name="Line 487"/>
            <p:cNvSpPr>
              <a:spLocks noChangeShapeType="1"/>
            </p:cNvSpPr>
            <p:nvPr/>
          </p:nvSpPr>
          <p:spPr bwMode="auto">
            <a:xfrm flipV="1">
              <a:off x="1017" y="1341"/>
              <a:ext cx="204" cy="40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6" name="Line 488"/>
            <p:cNvSpPr>
              <a:spLocks noChangeShapeType="1"/>
            </p:cNvSpPr>
            <p:nvPr/>
          </p:nvSpPr>
          <p:spPr bwMode="auto">
            <a:xfrm flipH="1" flipV="1">
              <a:off x="1011" y="1747"/>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7" name="Line 489"/>
            <p:cNvSpPr>
              <a:spLocks noChangeShapeType="1"/>
            </p:cNvSpPr>
            <p:nvPr/>
          </p:nvSpPr>
          <p:spPr bwMode="auto">
            <a:xfrm flipH="1" flipV="1">
              <a:off x="1032" y="1704"/>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8" name="Line 490"/>
            <p:cNvSpPr>
              <a:spLocks noChangeShapeType="1"/>
            </p:cNvSpPr>
            <p:nvPr/>
          </p:nvSpPr>
          <p:spPr bwMode="auto">
            <a:xfrm flipH="1" flipV="1">
              <a:off x="1053" y="1662"/>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59" name="Line 491"/>
            <p:cNvSpPr>
              <a:spLocks noChangeShapeType="1"/>
            </p:cNvSpPr>
            <p:nvPr/>
          </p:nvSpPr>
          <p:spPr bwMode="auto">
            <a:xfrm flipH="1" flipV="1">
              <a:off x="1074" y="162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0" name="Line 492"/>
            <p:cNvSpPr>
              <a:spLocks noChangeShapeType="1"/>
            </p:cNvSpPr>
            <p:nvPr/>
          </p:nvSpPr>
          <p:spPr bwMode="auto">
            <a:xfrm flipH="1" flipV="1">
              <a:off x="1095" y="1580"/>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1" name="Line 493"/>
            <p:cNvSpPr>
              <a:spLocks noChangeShapeType="1"/>
            </p:cNvSpPr>
            <p:nvPr/>
          </p:nvSpPr>
          <p:spPr bwMode="auto">
            <a:xfrm flipH="1" flipV="1">
              <a:off x="1116" y="1541"/>
              <a:ext cx="9"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2" name="Line 494"/>
            <p:cNvSpPr>
              <a:spLocks noChangeShapeType="1"/>
            </p:cNvSpPr>
            <p:nvPr/>
          </p:nvSpPr>
          <p:spPr bwMode="auto">
            <a:xfrm flipH="1" flipV="1">
              <a:off x="1137" y="149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3" name="Line 495"/>
            <p:cNvSpPr>
              <a:spLocks noChangeShapeType="1"/>
            </p:cNvSpPr>
            <p:nvPr/>
          </p:nvSpPr>
          <p:spPr bwMode="auto">
            <a:xfrm flipH="1" flipV="1">
              <a:off x="1155" y="145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4" name="Line 496"/>
            <p:cNvSpPr>
              <a:spLocks noChangeShapeType="1"/>
            </p:cNvSpPr>
            <p:nvPr/>
          </p:nvSpPr>
          <p:spPr bwMode="auto">
            <a:xfrm flipH="1" flipV="1">
              <a:off x="1176" y="1416"/>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5" name="Line 497"/>
            <p:cNvSpPr>
              <a:spLocks noChangeShapeType="1"/>
            </p:cNvSpPr>
            <p:nvPr/>
          </p:nvSpPr>
          <p:spPr bwMode="auto">
            <a:xfrm flipH="1" flipV="1">
              <a:off x="1197" y="1374"/>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6" name="Line 498"/>
            <p:cNvSpPr>
              <a:spLocks noChangeShapeType="1"/>
            </p:cNvSpPr>
            <p:nvPr/>
          </p:nvSpPr>
          <p:spPr bwMode="auto">
            <a:xfrm>
              <a:off x="1221" y="1341"/>
              <a:ext cx="624" cy="61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7" name="Line 499"/>
            <p:cNvSpPr>
              <a:spLocks noChangeShapeType="1"/>
            </p:cNvSpPr>
            <p:nvPr/>
          </p:nvSpPr>
          <p:spPr bwMode="auto">
            <a:xfrm flipV="1">
              <a:off x="1218" y="1338"/>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8" name="Line 500"/>
            <p:cNvSpPr>
              <a:spLocks noChangeShapeType="1"/>
            </p:cNvSpPr>
            <p:nvPr/>
          </p:nvSpPr>
          <p:spPr bwMode="auto">
            <a:xfrm flipV="1">
              <a:off x="1251" y="1370"/>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69" name="Line 501"/>
            <p:cNvSpPr>
              <a:spLocks noChangeShapeType="1"/>
            </p:cNvSpPr>
            <p:nvPr/>
          </p:nvSpPr>
          <p:spPr bwMode="auto">
            <a:xfrm flipV="1">
              <a:off x="1281" y="140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0" name="Line 502"/>
            <p:cNvSpPr>
              <a:spLocks noChangeShapeType="1"/>
            </p:cNvSpPr>
            <p:nvPr/>
          </p:nvSpPr>
          <p:spPr bwMode="auto">
            <a:xfrm flipV="1">
              <a:off x="1314" y="143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1" name="Line 503"/>
            <p:cNvSpPr>
              <a:spLocks noChangeShapeType="1"/>
            </p:cNvSpPr>
            <p:nvPr/>
          </p:nvSpPr>
          <p:spPr bwMode="auto">
            <a:xfrm flipV="1">
              <a:off x="1347" y="146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2" name="Line 504"/>
            <p:cNvSpPr>
              <a:spLocks noChangeShapeType="1"/>
            </p:cNvSpPr>
            <p:nvPr/>
          </p:nvSpPr>
          <p:spPr bwMode="auto">
            <a:xfrm flipV="1">
              <a:off x="1377" y="1495"/>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3" name="Line 505"/>
            <p:cNvSpPr>
              <a:spLocks noChangeShapeType="1"/>
            </p:cNvSpPr>
            <p:nvPr/>
          </p:nvSpPr>
          <p:spPr bwMode="auto">
            <a:xfrm flipV="1">
              <a:off x="1410" y="152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4" name="Line 506"/>
            <p:cNvSpPr>
              <a:spLocks noChangeShapeType="1"/>
            </p:cNvSpPr>
            <p:nvPr/>
          </p:nvSpPr>
          <p:spPr bwMode="auto">
            <a:xfrm flipV="1">
              <a:off x="1443" y="1560"/>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5" name="Line 507"/>
            <p:cNvSpPr>
              <a:spLocks noChangeShapeType="1"/>
            </p:cNvSpPr>
            <p:nvPr/>
          </p:nvSpPr>
          <p:spPr bwMode="auto">
            <a:xfrm flipV="1">
              <a:off x="1473" y="1590"/>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6" name="Line 508"/>
            <p:cNvSpPr>
              <a:spLocks noChangeShapeType="1"/>
            </p:cNvSpPr>
            <p:nvPr/>
          </p:nvSpPr>
          <p:spPr bwMode="auto">
            <a:xfrm flipV="1">
              <a:off x="1506" y="162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7" name="Line 509"/>
            <p:cNvSpPr>
              <a:spLocks noChangeShapeType="1"/>
            </p:cNvSpPr>
            <p:nvPr/>
          </p:nvSpPr>
          <p:spPr bwMode="auto">
            <a:xfrm flipV="1">
              <a:off x="1539" y="165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8" name="Line 510"/>
            <p:cNvSpPr>
              <a:spLocks noChangeShapeType="1"/>
            </p:cNvSpPr>
            <p:nvPr/>
          </p:nvSpPr>
          <p:spPr bwMode="auto">
            <a:xfrm flipV="1">
              <a:off x="1569" y="1685"/>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79" name="Line 511"/>
            <p:cNvSpPr>
              <a:spLocks noChangeShapeType="1"/>
            </p:cNvSpPr>
            <p:nvPr/>
          </p:nvSpPr>
          <p:spPr bwMode="auto">
            <a:xfrm flipV="1">
              <a:off x="1602" y="171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0" name="Line 512"/>
            <p:cNvSpPr>
              <a:spLocks noChangeShapeType="1"/>
            </p:cNvSpPr>
            <p:nvPr/>
          </p:nvSpPr>
          <p:spPr bwMode="auto">
            <a:xfrm flipV="1">
              <a:off x="1635" y="1750"/>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1" name="Line 513"/>
            <p:cNvSpPr>
              <a:spLocks noChangeShapeType="1"/>
            </p:cNvSpPr>
            <p:nvPr/>
          </p:nvSpPr>
          <p:spPr bwMode="auto">
            <a:xfrm flipV="1">
              <a:off x="1665" y="1779"/>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2" name="Line 514"/>
            <p:cNvSpPr>
              <a:spLocks noChangeShapeType="1"/>
            </p:cNvSpPr>
            <p:nvPr/>
          </p:nvSpPr>
          <p:spPr bwMode="auto">
            <a:xfrm flipV="1">
              <a:off x="1698" y="181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3" name="Line 515"/>
            <p:cNvSpPr>
              <a:spLocks noChangeShapeType="1"/>
            </p:cNvSpPr>
            <p:nvPr/>
          </p:nvSpPr>
          <p:spPr bwMode="auto">
            <a:xfrm flipV="1">
              <a:off x="1731" y="184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4" name="Line 516"/>
            <p:cNvSpPr>
              <a:spLocks noChangeShapeType="1"/>
            </p:cNvSpPr>
            <p:nvPr/>
          </p:nvSpPr>
          <p:spPr bwMode="auto">
            <a:xfrm flipV="1">
              <a:off x="1761" y="1874"/>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5" name="Line 517"/>
            <p:cNvSpPr>
              <a:spLocks noChangeShapeType="1"/>
            </p:cNvSpPr>
            <p:nvPr/>
          </p:nvSpPr>
          <p:spPr bwMode="auto">
            <a:xfrm flipV="1">
              <a:off x="1794" y="190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6" name="Line 518"/>
            <p:cNvSpPr>
              <a:spLocks noChangeShapeType="1"/>
            </p:cNvSpPr>
            <p:nvPr/>
          </p:nvSpPr>
          <p:spPr bwMode="auto">
            <a:xfrm flipV="1">
              <a:off x="1827" y="1940"/>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7" name="Line 519"/>
            <p:cNvSpPr>
              <a:spLocks noChangeShapeType="1"/>
            </p:cNvSpPr>
            <p:nvPr/>
          </p:nvSpPr>
          <p:spPr bwMode="auto">
            <a:xfrm flipV="1">
              <a:off x="690" y="2038"/>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8" name="Line 520"/>
            <p:cNvSpPr>
              <a:spLocks noChangeShapeType="1"/>
            </p:cNvSpPr>
            <p:nvPr/>
          </p:nvSpPr>
          <p:spPr bwMode="auto">
            <a:xfrm flipH="1" flipV="1">
              <a:off x="684" y="2051"/>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89" name="Line 521"/>
            <p:cNvSpPr>
              <a:spLocks noChangeShapeType="1"/>
            </p:cNvSpPr>
            <p:nvPr/>
          </p:nvSpPr>
          <p:spPr bwMode="auto">
            <a:xfrm flipH="1">
              <a:off x="684" y="2038"/>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0" name="Line 522"/>
            <p:cNvSpPr>
              <a:spLocks noChangeShapeType="1"/>
            </p:cNvSpPr>
            <p:nvPr/>
          </p:nvSpPr>
          <p:spPr bwMode="auto">
            <a:xfrm flipV="1">
              <a:off x="687" y="2051"/>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1" name="Line 523"/>
            <p:cNvSpPr>
              <a:spLocks noChangeShapeType="1"/>
            </p:cNvSpPr>
            <p:nvPr/>
          </p:nvSpPr>
          <p:spPr bwMode="auto">
            <a:xfrm flipH="1" flipV="1">
              <a:off x="684" y="2051"/>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2" name="Line 524"/>
            <p:cNvSpPr>
              <a:spLocks noChangeShapeType="1"/>
            </p:cNvSpPr>
            <p:nvPr/>
          </p:nvSpPr>
          <p:spPr bwMode="auto">
            <a:xfrm flipH="1" flipV="1">
              <a:off x="684" y="204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3" name="Line 525"/>
            <p:cNvSpPr>
              <a:spLocks noChangeShapeType="1"/>
            </p:cNvSpPr>
            <p:nvPr/>
          </p:nvSpPr>
          <p:spPr bwMode="auto">
            <a:xfrm flipH="1">
              <a:off x="681" y="2054"/>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4" name="Line 526"/>
            <p:cNvSpPr>
              <a:spLocks noChangeShapeType="1"/>
            </p:cNvSpPr>
            <p:nvPr/>
          </p:nvSpPr>
          <p:spPr bwMode="auto">
            <a:xfrm flipH="1">
              <a:off x="681" y="2054"/>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5" name="Line 527"/>
            <p:cNvSpPr>
              <a:spLocks noChangeShapeType="1"/>
            </p:cNvSpPr>
            <p:nvPr/>
          </p:nvSpPr>
          <p:spPr bwMode="auto">
            <a:xfrm flipV="1">
              <a:off x="987" y="1750"/>
              <a:ext cx="30" cy="32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6" name="Line 528"/>
            <p:cNvSpPr>
              <a:spLocks noChangeShapeType="1"/>
            </p:cNvSpPr>
            <p:nvPr/>
          </p:nvSpPr>
          <p:spPr bwMode="auto">
            <a:xfrm flipH="1">
              <a:off x="981" y="2077"/>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7" name="Line 529"/>
            <p:cNvSpPr>
              <a:spLocks noChangeShapeType="1"/>
            </p:cNvSpPr>
            <p:nvPr/>
          </p:nvSpPr>
          <p:spPr bwMode="auto">
            <a:xfrm flipH="1" flipV="1">
              <a:off x="987" y="2028"/>
              <a:ext cx="12" cy="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8" name="Line 530"/>
            <p:cNvSpPr>
              <a:spLocks noChangeShapeType="1"/>
            </p:cNvSpPr>
            <p:nvPr/>
          </p:nvSpPr>
          <p:spPr bwMode="auto">
            <a:xfrm flipH="1">
              <a:off x="990" y="1982"/>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499" name="Line 531"/>
            <p:cNvSpPr>
              <a:spLocks noChangeShapeType="1"/>
            </p:cNvSpPr>
            <p:nvPr/>
          </p:nvSpPr>
          <p:spPr bwMode="auto">
            <a:xfrm flipH="1">
              <a:off x="993" y="1937"/>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0" name="Line 532"/>
            <p:cNvSpPr>
              <a:spLocks noChangeShapeType="1"/>
            </p:cNvSpPr>
            <p:nvPr/>
          </p:nvSpPr>
          <p:spPr bwMode="auto">
            <a:xfrm flipH="1" flipV="1">
              <a:off x="999" y="1888"/>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1" name="Line 533"/>
            <p:cNvSpPr>
              <a:spLocks noChangeShapeType="1"/>
            </p:cNvSpPr>
            <p:nvPr/>
          </p:nvSpPr>
          <p:spPr bwMode="auto">
            <a:xfrm flipH="1">
              <a:off x="1002" y="1842"/>
              <a:ext cx="12"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2" name="Line 534"/>
            <p:cNvSpPr>
              <a:spLocks noChangeShapeType="1"/>
            </p:cNvSpPr>
            <p:nvPr/>
          </p:nvSpPr>
          <p:spPr bwMode="auto">
            <a:xfrm flipH="1">
              <a:off x="1008" y="1796"/>
              <a:ext cx="9"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3" name="Line 535"/>
            <p:cNvSpPr>
              <a:spLocks noChangeShapeType="1"/>
            </p:cNvSpPr>
            <p:nvPr/>
          </p:nvSpPr>
          <p:spPr bwMode="auto">
            <a:xfrm>
              <a:off x="687" y="2054"/>
              <a:ext cx="96" cy="8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4" name="Line 536"/>
            <p:cNvSpPr>
              <a:spLocks noChangeShapeType="1"/>
            </p:cNvSpPr>
            <p:nvPr/>
          </p:nvSpPr>
          <p:spPr bwMode="auto">
            <a:xfrm flipV="1">
              <a:off x="684" y="2051"/>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5" name="Line 537"/>
            <p:cNvSpPr>
              <a:spLocks noChangeShapeType="1"/>
            </p:cNvSpPr>
            <p:nvPr/>
          </p:nvSpPr>
          <p:spPr bwMode="auto">
            <a:xfrm flipV="1">
              <a:off x="717" y="2081"/>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6" name="Line 538"/>
            <p:cNvSpPr>
              <a:spLocks noChangeShapeType="1"/>
            </p:cNvSpPr>
            <p:nvPr/>
          </p:nvSpPr>
          <p:spPr bwMode="auto">
            <a:xfrm flipV="1">
              <a:off x="750" y="2110"/>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7" name="Line 539"/>
            <p:cNvSpPr>
              <a:spLocks noChangeShapeType="1"/>
            </p:cNvSpPr>
            <p:nvPr/>
          </p:nvSpPr>
          <p:spPr bwMode="auto">
            <a:xfrm>
              <a:off x="1428" y="2703"/>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8" name="Line 540"/>
            <p:cNvSpPr>
              <a:spLocks noChangeShapeType="1"/>
            </p:cNvSpPr>
            <p:nvPr/>
          </p:nvSpPr>
          <p:spPr bwMode="auto">
            <a:xfrm flipH="1" flipV="1">
              <a:off x="1425" y="269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09" name="Line 541"/>
            <p:cNvSpPr>
              <a:spLocks noChangeShapeType="1"/>
            </p:cNvSpPr>
            <p:nvPr/>
          </p:nvSpPr>
          <p:spPr bwMode="auto">
            <a:xfrm flipH="1" flipV="1">
              <a:off x="1425" y="269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0" name="Line 542"/>
            <p:cNvSpPr>
              <a:spLocks noChangeShapeType="1"/>
            </p:cNvSpPr>
            <p:nvPr/>
          </p:nvSpPr>
          <p:spPr bwMode="auto">
            <a:xfrm>
              <a:off x="786" y="2143"/>
              <a:ext cx="624" cy="56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1" name="Line 543"/>
            <p:cNvSpPr>
              <a:spLocks noChangeShapeType="1"/>
            </p:cNvSpPr>
            <p:nvPr/>
          </p:nvSpPr>
          <p:spPr bwMode="auto">
            <a:xfrm flipV="1">
              <a:off x="780" y="2136"/>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2" name="Line 544"/>
            <p:cNvSpPr>
              <a:spLocks noChangeShapeType="1"/>
            </p:cNvSpPr>
            <p:nvPr/>
          </p:nvSpPr>
          <p:spPr bwMode="auto">
            <a:xfrm flipV="1">
              <a:off x="813" y="2166"/>
              <a:ext cx="9"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3" name="Line 545"/>
            <p:cNvSpPr>
              <a:spLocks noChangeShapeType="1"/>
            </p:cNvSpPr>
            <p:nvPr/>
          </p:nvSpPr>
          <p:spPr bwMode="auto">
            <a:xfrm flipV="1">
              <a:off x="846" y="219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4" name="Line 546"/>
            <p:cNvSpPr>
              <a:spLocks noChangeShapeType="1"/>
            </p:cNvSpPr>
            <p:nvPr/>
          </p:nvSpPr>
          <p:spPr bwMode="auto">
            <a:xfrm flipV="1">
              <a:off x="882" y="222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5" name="Line 547"/>
            <p:cNvSpPr>
              <a:spLocks noChangeShapeType="1"/>
            </p:cNvSpPr>
            <p:nvPr/>
          </p:nvSpPr>
          <p:spPr bwMode="auto">
            <a:xfrm flipV="1">
              <a:off x="915" y="2257"/>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6" name="Line 548"/>
            <p:cNvSpPr>
              <a:spLocks noChangeShapeType="1"/>
            </p:cNvSpPr>
            <p:nvPr/>
          </p:nvSpPr>
          <p:spPr bwMode="auto">
            <a:xfrm flipV="1">
              <a:off x="948" y="2287"/>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7" name="Line 549"/>
            <p:cNvSpPr>
              <a:spLocks noChangeShapeType="1"/>
            </p:cNvSpPr>
            <p:nvPr/>
          </p:nvSpPr>
          <p:spPr bwMode="auto">
            <a:xfrm flipV="1">
              <a:off x="981" y="231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8" name="Line 550"/>
            <p:cNvSpPr>
              <a:spLocks noChangeShapeType="1"/>
            </p:cNvSpPr>
            <p:nvPr/>
          </p:nvSpPr>
          <p:spPr bwMode="auto">
            <a:xfrm flipV="1">
              <a:off x="1014" y="2346"/>
              <a:ext cx="9"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19" name="Line 551"/>
            <p:cNvSpPr>
              <a:spLocks noChangeShapeType="1"/>
            </p:cNvSpPr>
            <p:nvPr/>
          </p:nvSpPr>
          <p:spPr bwMode="auto">
            <a:xfrm flipV="1">
              <a:off x="1047" y="2379"/>
              <a:ext cx="9"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0" name="Line 552"/>
            <p:cNvSpPr>
              <a:spLocks noChangeShapeType="1"/>
            </p:cNvSpPr>
            <p:nvPr/>
          </p:nvSpPr>
          <p:spPr bwMode="auto">
            <a:xfrm flipV="1">
              <a:off x="1080" y="2408"/>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1" name="Line 553"/>
            <p:cNvSpPr>
              <a:spLocks noChangeShapeType="1"/>
            </p:cNvSpPr>
            <p:nvPr/>
          </p:nvSpPr>
          <p:spPr bwMode="auto">
            <a:xfrm flipV="1">
              <a:off x="1113" y="243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2" name="Line 554"/>
            <p:cNvSpPr>
              <a:spLocks noChangeShapeType="1"/>
            </p:cNvSpPr>
            <p:nvPr/>
          </p:nvSpPr>
          <p:spPr bwMode="auto">
            <a:xfrm flipV="1">
              <a:off x="1146" y="246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3" name="Line 555"/>
            <p:cNvSpPr>
              <a:spLocks noChangeShapeType="1"/>
            </p:cNvSpPr>
            <p:nvPr/>
          </p:nvSpPr>
          <p:spPr bwMode="auto">
            <a:xfrm flipV="1">
              <a:off x="1182" y="249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4" name="Line 556"/>
            <p:cNvSpPr>
              <a:spLocks noChangeShapeType="1"/>
            </p:cNvSpPr>
            <p:nvPr/>
          </p:nvSpPr>
          <p:spPr bwMode="auto">
            <a:xfrm flipV="1">
              <a:off x="1215" y="25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5" name="Line 557"/>
            <p:cNvSpPr>
              <a:spLocks noChangeShapeType="1"/>
            </p:cNvSpPr>
            <p:nvPr/>
          </p:nvSpPr>
          <p:spPr bwMode="auto">
            <a:xfrm flipV="1">
              <a:off x="1248" y="2559"/>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6" name="Line 558"/>
            <p:cNvSpPr>
              <a:spLocks noChangeShapeType="1"/>
            </p:cNvSpPr>
            <p:nvPr/>
          </p:nvSpPr>
          <p:spPr bwMode="auto">
            <a:xfrm flipV="1">
              <a:off x="1281" y="2588"/>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7" name="Line 559"/>
            <p:cNvSpPr>
              <a:spLocks noChangeShapeType="1"/>
            </p:cNvSpPr>
            <p:nvPr/>
          </p:nvSpPr>
          <p:spPr bwMode="auto">
            <a:xfrm flipV="1">
              <a:off x="1314" y="261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8" name="Line 560"/>
            <p:cNvSpPr>
              <a:spLocks noChangeShapeType="1"/>
            </p:cNvSpPr>
            <p:nvPr/>
          </p:nvSpPr>
          <p:spPr bwMode="auto">
            <a:xfrm flipV="1">
              <a:off x="1347" y="2647"/>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29" name="Line 561"/>
            <p:cNvSpPr>
              <a:spLocks noChangeShapeType="1"/>
            </p:cNvSpPr>
            <p:nvPr/>
          </p:nvSpPr>
          <p:spPr bwMode="auto">
            <a:xfrm flipV="1">
              <a:off x="1380" y="2676"/>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0" name="Line 562"/>
            <p:cNvSpPr>
              <a:spLocks noChangeShapeType="1"/>
            </p:cNvSpPr>
            <p:nvPr/>
          </p:nvSpPr>
          <p:spPr bwMode="auto">
            <a:xfrm flipV="1">
              <a:off x="1434" y="2703"/>
              <a:ext cx="6" cy="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1" name="Line 563"/>
            <p:cNvSpPr>
              <a:spLocks noChangeShapeType="1"/>
            </p:cNvSpPr>
            <p:nvPr/>
          </p:nvSpPr>
          <p:spPr bwMode="auto">
            <a:xfrm flipV="1">
              <a:off x="1434" y="2703"/>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2" name="Line 564"/>
            <p:cNvSpPr>
              <a:spLocks noChangeShapeType="1"/>
            </p:cNvSpPr>
            <p:nvPr/>
          </p:nvSpPr>
          <p:spPr bwMode="auto">
            <a:xfrm flipV="1">
              <a:off x="1437" y="1963"/>
              <a:ext cx="411" cy="74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3" name="Line 565"/>
            <p:cNvSpPr>
              <a:spLocks noChangeShapeType="1"/>
            </p:cNvSpPr>
            <p:nvPr/>
          </p:nvSpPr>
          <p:spPr bwMode="auto">
            <a:xfrm flipH="1" flipV="1">
              <a:off x="1431" y="2706"/>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4" name="Line 566"/>
            <p:cNvSpPr>
              <a:spLocks noChangeShapeType="1"/>
            </p:cNvSpPr>
            <p:nvPr/>
          </p:nvSpPr>
          <p:spPr bwMode="auto">
            <a:xfrm flipH="1" flipV="1">
              <a:off x="1455" y="2667"/>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5" name="Line 567"/>
            <p:cNvSpPr>
              <a:spLocks noChangeShapeType="1"/>
            </p:cNvSpPr>
            <p:nvPr/>
          </p:nvSpPr>
          <p:spPr bwMode="auto">
            <a:xfrm flipH="1" flipV="1">
              <a:off x="1476" y="2624"/>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6" name="Line 568"/>
            <p:cNvSpPr>
              <a:spLocks noChangeShapeType="1"/>
            </p:cNvSpPr>
            <p:nvPr/>
          </p:nvSpPr>
          <p:spPr bwMode="auto">
            <a:xfrm flipH="1" flipV="1">
              <a:off x="1500" y="2585"/>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7" name="Line 569"/>
            <p:cNvSpPr>
              <a:spLocks noChangeShapeType="1"/>
            </p:cNvSpPr>
            <p:nvPr/>
          </p:nvSpPr>
          <p:spPr bwMode="auto">
            <a:xfrm flipH="1" flipV="1">
              <a:off x="1521" y="254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8" name="Line 570"/>
            <p:cNvSpPr>
              <a:spLocks noChangeShapeType="1"/>
            </p:cNvSpPr>
            <p:nvPr/>
          </p:nvSpPr>
          <p:spPr bwMode="auto">
            <a:xfrm flipH="1" flipV="1">
              <a:off x="1545" y="2503"/>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39" name="Line 571"/>
            <p:cNvSpPr>
              <a:spLocks noChangeShapeType="1"/>
            </p:cNvSpPr>
            <p:nvPr/>
          </p:nvSpPr>
          <p:spPr bwMode="auto">
            <a:xfrm flipH="1" flipV="1">
              <a:off x="1566" y="2464"/>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0" name="Line 572"/>
            <p:cNvSpPr>
              <a:spLocks noChangeShapeType="1"/>
            </p:cNvSpPr>
            <p:nvPr/>
          </p:nvSpPr>
          <p:spPr bwMode="auto">
            <a:xfrm flipH="1" flipV="1">
              <a:off x="1587" y="2424"/>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1" name="Line 573"/>
            <p:cNvSpPr>
              <a:spLocks noChangeShapeType="1"/>
            </p:cNvSpPr>
            <p:nvPr/>
          </p:nvSpPr>
          <p:spPr bwMode="auto">
            <a:xfrm flipH="1" flipV="1">
              <a:off x="1611" y="2382"/>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2" name="Line 574"/>
            <p:cNvSpPr>
              <a:spLocks noChangeShapeType="1"/>
            </p:cNvSpPr>
            <p:nvPr/>
          </p:nvSpPr>
          <p:spPr bwMode="auto">
            <a:xfrm flipH="1" flipV="1">
              <a:off x="1632" y="2343"/>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3" name="Line 575"/>
            <p:cNvSpPr>
              <a:spLocks noChangeShapeType="1"/>
            </p:cNvSpPr>
            <p:nvPr/>
          </p:nvSpPr>
          <p:spPr bwMode="auto">
            <a:xfrm flipH="1" flipV="1">
              <a:off x="1656" y="2303"/>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4" name="Line 576"/>
            <p:cNvSpPr>
              <a:spLocks noChangeShapeType="1"/>
            </p:cNvSpPr>
            <p:nvPr/>
          </p:nvSpPr>
          <p:spPr bwMode="auto">
            <a:xfrm flipH="1" flipV="1">
              <a:off x="1677" y="2261"/>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5" name="Line 577"/>
            <p:cNvSpPr>
              <a:spLocks noChangeShapeType="1"/>
            </p:cNvSpPr>
            <p:nvPr/>
          </p:nvSpPr>
          <p:spPr bwMode="auto">
            <a:xfrm flipH="1" flipV="1">
              <a:off x="1701" y="2221"/>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6" name="Line 578"/>
            <p:cNvSpPr>
              <a:spLocks noChangeShapeType="1"/>
            </p:cNvSpPr>
            <p:nvPr/>
          </p:nvSpPr>
          <p:spPr bwMode="auto">
            <a:xfrm flipH="1" flipV="1">
              <a:off x="1722" y="218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7" name="Line 579"/>
            <p:cNvSpPr>
              <a:spLocks noChangeShapeType="1"/>
            </p:cNvSpPr>
            <p:nvPr/>
          </p:nvSpPr>
          <p:spPr bwMode="auto">
            <a:xfrm flipH="1" flipV="1">
              <a:off x="1743" y="2140"/>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8" name="Line 580"/>
            <p:cNvSpPr>
              <a:spLocks noChangeShapeType="1"/>
            </p:cNvSpPr>
            <p:nvPr/>
          </p:nvSpPr>
          <p:spPr bwMode="auto">
            <a:xfrm flipH="1" flipV="1">
              <a:off x="1767" y="2100"/>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49" name="Line 581"/>
            <p:cNvSpPr>
              <a:spLocks noChangeShapeType="1"/>
            </p:cNvSpPr>
            <p:nvPr/>
          </p:nvSpPr>
          <p:spPr bwMode="auto">
            <a:xfrm flipH="1" flipV="1">
              <a:off x="1788" y="2061"/>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0" name="Line 582"/>
            <p:cNvSpPr>
              <a:spLocks noChangeShapeType="1"/>
            </p:cNvSpPr>
            <p:nvPr/>
          </p:nvSpPr>
          <p:spPr bwMode="auto">
            <a:xfrm flipH="1" flipV="1">
              <a:off x="1812" y="2018"/>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1" name="Line 583"/>
            <p:cNvSpPr>
              <a:spLocks noChangeShapeType="1"/>
            </p:cNvSpPr>
            <p:nvPr/>
          </p:nvSpPr>
          <p:spPr bwMode="auto">
            <a:xfrm flipH="1" flipV="1">
              <a:off x="1833" y="1979"/>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2" name="Line 584"/>
            <p:cNvSpPr>
              <a:spLocks noChangeShapeType="1"/>
            </p:cNvSpPr>
            <p:nvPr/>
          </p:nvSpPr>
          <p:spPr bwMode="auto">
            <a:xfrm flipV="1">
              <a:off x="1434" y="2703"/>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3" name="Line 585"/>
            <p:cNvSpPr>
              <a:spLocks noChangeShapeType="1"/>
            </p:cNvSpPr>
            <p:nvPr/>
          </p:nvSpPr>
          <p:spPr bwMode="auto">
            <a:xfrm flipV="1">
              <a:off x="1434" y="2703"/>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4" name="Line 586"/>
            <p:cNvSpPr>
              <a:spLocks noChangeShapeType="1"/>
            </p:cNvSpPr>
            <p:nvPr/>
          </p:nvSpPr>
          <p:spPr bwMode="auto">
            <a:xfrm>
              <a:off x="1410" y="2706"/>
              <a:ext cx="1"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5" name="Line 587"/>
            <p:cNvSpPr>
              <a:spLocks noChangeShapeType="1"/>
            </p:cNvSpPr>
            <p:nvPr/>
          </p:nvSpPr>
          <p:spPr bwMode="auto">
            <a:xfrm flipV="1">
              <a:off x="1404" y="2703"/>
              <a:ext cx="12"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6" name="Line 588"/>
            <p:cNvSpPr>
              <a:spLocks noChangeShapeType="1"/>
            </p:cNvSpPr>
            <p:nvPr/>
          </p:nvSpPr>
          <p:spPr bwMode="auto">
            <a:xfrm flipV="1">
              <a:off x="1407" y="2709"/>
              <a:ext cx="9"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7" name="Line 589"/>
            <p:cNvSpPr>
              <a:spLocks noChangeShapeType="1"/>
            </p:cNvSpPr>
            <p:nvPr/>
          </p:nvSpPr>
          <p:spPr bwMode="auto">
            <a:xfrm>
              <a:off x="1437" y="2709"/>
              <a:ext cx="6"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8" name="Line 590"/>
            <p:cNvSpPr>
              <a:spLocks noChangeShapeType="1"/>
            </p:cNvSpPr>
            <p:nvPr/>
          </p:nvSpPr>
          <p:spPr bwMode="auto">
            <a:xfrm flipV="1">
              <a:off x="1434" y="2703"/>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59" name="Line 591"/>
            <p:cNvSpPr>
              <a:spLocks noChangeShapeType="1"/>
            </p:cNvSpPr>
            <p:nvPr/>
          </p:nvSpPr>
          <p:spPr bwMode="auto">
            <a:xfrm flipV="1">
              <a:off x="1440" y="270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0" name="Line 592"/>
            <p:cNvSpPr>
              <a:spLocks noChangeShapeType="1"/>
            </p:cNvSpPr>
            <p:nvPr/>
          </p:nvSpPr>
          <p:spPr bwMode="auto">
            <a:xfrm flipV="1">
              <a:off x="1422" y="2703"/>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1" name="Line 593"/>
            <p:cNvSpPr>
              <a:spLocks noChangeShapeType="1"/>
            </p:cNvSpPr>
            <p:nvPr/>
          </p:nvSpPr>
          <p:spPr bwMode="auto">
            <a:xfrm flipH="1" flipV="1">
              <a:off x="1416" y="271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2" name="Line 594"/>
            <p:cNvSpPr>
              <a:spLocks noChangeShapeType="1"/>
            </p:cNvSpPr>
            <p:nvPr/>
          </p:nvSpPr>
          <p:spPr bwMode="auto">
            <a:xfrm flipH="1" flipV="1">
              <a:off x="1425" y="269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3" name="Line 595"/>
            <p:cNvSpPr>
              <a:spLocks noChangeShapeType="1"/>
            </p:cNvSpPr>
            <p:nvPr/>
          </p:nvSpPr>
          <p:spPr bwMode="auto">
            <a:xfrm>
              <a:off x="1410" y="270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4" name="Line 596"/>
            <p:cNvSpPr>
              <a:spLocks noChangeShapeType="1"/>
            </p:cNvSpPr>
            <p:nvPr/>
          </p:nvSpPr>
          <p:spPr bwMode="auto">
            <a:xfrm flipV="1">
              <a:off x="1407" y="2706"/>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5" name="Line 597"/>
            <p:cNvSpPr>
              <a:spLocks noChangeShapeType="1"/>
            </p:cNvSpPr>
            <p:nvPr/>
          </p:nvSpPr>
          <p:spPr bwMode="auto">
            <a:xfrm flipV="1">
              <a:off x="1416" y="271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6" name="Line 598"/>
            <p:cNvSpPr>
              <a:spLocks noChangeShapeType="1"/>
            </p:cNvSpPr>
            <p:nvPr/>
          </p:nvSpPr>
          <p:spPr bwMode="auto">
            <a:xfrm flipV="1">
              <a:off x="1422" y="2716"/>
              <a:ext cx="1"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7" name="Line 599"/>
            <p:cNvSpPr>
              <a:spLocks noChangeShapeType="1"/>
            </p:cNvSpPr>
            <p:nvPr/>
          </p:nvSpPr>
          <p:spPr bwMode="auto">
            <a:xfrm flipH="1" flipV="1">
              <a:off x="1416" y="2716"/>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8" name="Line 600"/>
            <p:cNvSpPr>
              <a:spLocks noChangeShapeType="1"/>
            </p:cNvSpPr>
            <p:nvPr/>
          </p:nvSpPr>
          <p:spPr bwMode="auto">
            <a:xfrm flipH="1" flipV="1">
              <a:off x="1416" y="271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69" name="Line 601"/>
            <p:cNvSpPr>
              <a:spLocks noChangeShapeType="1"/>
            </p:cNvSpPr>
            <p:nvPr/>
          </p:nvSpPr>
          <p:spPr bwMode="auto">
            <a:xfrm>
              <a:off x="1419" y="2716"/>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0" name="Line 602"/>
            <p:cNvSpPr>
              <a:spLocks noChangeShapeType="1"/>
            </p:cNvSpPr>
            <p:nvPr/>
          </p:nvSpPr>
          <p:spPr bwMode="auto">
            <a:xfrm flipV="1">
              <a:off x="1416" y="271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1" name="Line 603"/>
            <p:cNvSpPr>
              <a:spLocks noChangeShapeType="1"/>
            </p:cNvSpPr>
            <p:nvPr/>
          </p:nvSpPr>
          <p:spPr bwMode="auto">
            <a:xfrm flipV="1">
              <a:off x="1419" y="2712"/>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2" name="Line 604"/>
            <p:cNvSpPr>
              <a:spLocks noChangeShapeType="1"/>
            </p:cNvSpPr>
            <p:nvPr/>
          </p:nvSpPr>
          <p:spPr bwMode="auto">
            <a:xfrm flipH="1">
              <a:off x="1437" y="2712"/>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3" name="Line 605"/>
            <p:cNvSpPr>
              <a:spLocks noChangeShapeType="1"/>
            </p:cNvSpPr>
            <p:nvPr/>
          </p:nvSpPr>
          <p:spPr bwMode="auto">
            <a:xfrm>
              <a:off x="1437" y="2709"/>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4" name="Line 606"/>
            <p:cNvSpPr>
              <a:spLocks noChangeShapeType="1"/>
            </p:cNvSpPr>
            <p:nvPr/>
          </p:nvSpPr>
          <p:spPr bwMode="auto">
            <a:xfrm>
              <a:off x="1431" y="2719"/>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5" name="Line 607"/>
            <p:cNvSpPr>
              <a:spLocks noChangeShapeType="1"/>
            </p:cNvSpPr>
            <p:nvPr/>
          </p:nvSpPr>
          <p:spPr bwMode="auto">
            <a:xfrm>
              <a:off x="1437" y="2722"/>
              <a:ext cx="1" cy="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6" name="Line 608"/>
            <p:cNvSpPr>
              <a:spLocks noChangeShapeType="1"/>
            </p:cNvSpPr>
            <p:nvPr/>
          </p:nvSpPr>
          <p:spPr bwMode="auto">
            <a:xfrm>
              <a:off x="1431" y="2719"/>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7" name="Line 609"/>
            <p:cNvSpPr>
              <a:spLocks noChangeShapeType="1"/>
            </p:cNvSpPr>
            <p:nvPr/>
          </p:nvSpPr>
          <p:spPr bwMode="auto">
            <a:xfrm>
              <a:off x="1431" y="272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8" name="Line 610"/>
            <p:cNvSpPr>
              <a:spLocks noChangeShapeType="1"/>
            </p:cNvSpPr>
            <p:nvPr/>
          </p:nvSpPr>
          <p:spPr bwMode="auto">
            <a:xfrm flipH="1">
              <a:off x="1434" y="2726"/>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79" name="Line 611"/>
            <p:cNvSpPr>
              <a:spLocks noChangeShapeType="1"/>
            </p:cNvSpPr>
            <p:nvPr/>
          </p:nvSpPr>
          <p:spPr bwMode="auto">
            <a:xfrm>
              <a:off x="1431" y="2719"/>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0" name="Line 612"/>
            <p:cNvSpPr>
              <a:spLocks noChangeShapeType="1"/>
            </p:cNvSpPr>
            <p:nvPr/>
          </p:nvSpPr>
          <p:spPr bwMode="auto">
            <a:xfrm>
              <a:off x="1431" y="272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1" name="Line 613"/>
            <p:cNvSpPr>
              <a:spLocks noChangeShapeType="1"/>
            </p:cNvSpPr>
            <p:nvPr/>
          </p:nvSpPr>
          <p:spPr bwMode="auto">
            <a:xfrm>
              <a:off x="1431" y="2722"/>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2" name="Line 614"/>
            <p:cNvSpPr>
              <a:spLocks noChangeShapeType="1"/>
            </p:cNvSpPr>
            <p:nvPr/>
          </p:nvSpPr>
          <p:spPr bwMode="auto">
            <a:xfrm>
              <a:off x="1428" y="2722"/>
              <a:ext cx="12"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3" name="Line 615"/>
            <p:cNvSpPr>
              <a:spLocks noChangeShapeType="1"/>
            </p:cNvSpPr>
            <p:nvPr/>
          </p:nvSpPr>
          <p:spPr bwMode="auto">
            <a:xfrm flipH="1">
              <a:off x="1413" y="2719"/>
              <a:ext cx="9"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4" name="Line 616"/>
            <p:cNvSpPr>
              <a:spLocks noChangeShapeType="1"/>
            </p:cNvSpPr>
            <p:nvPr/>
          </p:nvSpPr>
          <p:spPr bwMode="auto">
            <a:xfrm>
              <a:off x="1416" y="2716"/>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5" name="Line 617"/>
            <p:cNvSpPr>
              <a:spLocks noChangeShapeType="1"/>
            </p:cNvSpPr>
            <p:nvPr/>
          </p:nvSpPr>
          <p:spPr bwMode="auto">
            <a:xfrm>
              <a:off x="1407" y="2729"/>
              <a:ext cx="12"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6" name="Line 618"/>
            <p:cNvSpPr>
              <a:spLocks noChangeShapeType="1"/>
            </p:cNvSpPr>
            <p:nvPr/>
          </p:nvSpPr>
          <p:spPr bwMode="auto">
            <a:xfrm flipH="1">
              <a:off x="1413" y="2732"/>
              <a:ext cx="3"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7" name="Line 619"/>
            <p:cNvSpPr>
              <a:spLocks noChangeShapeType="1"/>
            </p:cNvSpPr>
            <p:nvPr/>
          </p:nvSpPr>
          <p:spPr bwMode="auto">
            <a:xfrm flipH="1">
              <a:off x="1410" y="2729"/>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8" name="Line 620"/>
            <p:cNvSpPr>
              <a:spLocks noChangeShapeType="1"/>
            </p:cNvSpPr>
            <p:nvPr/>
          </p:nvSpPr>
          <p:spPr bwMode="auto">
            <a:xfrm flipH="1">
              <a:off x="1410" y="2729"/>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89" name="Line 621"/>
            <p:cNvSpPr>
              <a:spLocks noChangeShapeType="1"/>
            </p:cNvSpPr>
            <p:nvPr/>
          </p:nvSpPr>
          <p:spPr bwMode="auto">
            <a:xfrm flipH="1">
              <a:off x="1428" y="2726"/>
              <a:ext cx="6"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0" name="Line 622"/>
            <p:cNvSpPr>
              <a:spLocks noChangeShapeType="1"/>
            </p:cNvSpPr>
            <p:nvPr/>
          </p:nvSpPr>
          <p:spPr bwMode="auto">
            <a:xfrm>
              <a:off x="1428" y="2722"/>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1" name="Line 623"/>
            <p:cNvSpPr>
              <a:spLocks noChangeShapeType="1"/>
            </p:cNvSpPr>
            <p:nvPr/>
          </p:nvSpPr>
          <p:spPr bwMode="auto">
            <a:xfrm>
              <a:off x="1422" y="2735"/>
              <a:ext cx="12"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2" name="Line 624"/>
            <p:cNvSpPr>
              <a:spLocks noChangeShapeType="1"/>
            </p:cNvSpPr>
            <p:nvPr/>
          </p:nvSpPr>
          <p:spPr bwMode="auto">
            <a:xfrm>
              <a:off x="1416" y="2732"/>
              <a:ext cx="9"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3" name="Line 625"/>
            <p:cNvSpPr>
              <a:spLocks noChangeShapeType="1"/>
            </p:cNvSpPr>
            <p:nvPr/>
          </p:nvSpPr>
          <p:spPr bwMode="auto">
            <a:xfrm flipV="1">
              <a:off x="1413" y="2729"/>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4" name="Line 626"/>
            <p:cNvSpPr>
              <a:spLocks noChangeShapeType="1"/>
            </p:cNvSpPr>
            <p:nvPr/>
          </p:nvSpPr>
          <p:spPr bwMode="auto">
            <a:xfrm flipV="1">
              <a:off x="1422" y="273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5" name="Line 627"/>
            <p:cNvSpPr>
              <a:spLocks noChangeShapeType="1"/>
            </p:cNvSpPr>
            <p:nvPr/>
          </p:nvSpPr>
          <p:spPr bwMode="auto">
            <a:xfrm flipH="1">
              <a:off x="1425" y="2739"/>
              <a:ext cx="3" cy="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6" name="Line 628"/>
            <p:cNvSpPr>
              <a:spLocks noChangeShapeType="1"/>
            </p:cNvSpPr>
            <p:nvPr/>
          </p:nvSpPr>
          <p:spPr bwMode="auto">
            <a:xfrm>
              <a:off x="1422" y="2735"/>
              <a:ext cx="9" cy="7"/>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7" name="Line 629"/>
            <p:cNvSpPr>
              <a:spLocks noChangeShapeType="1"/>
            </p:cNvSpPr>
            <p:nvPr/>
          </p:nvSpPr>
          <p:spPr bwMode="auto">
            <a:xfrm>
              <a:off x="1422" y="2739"/>
              <a:ext cx="9" cy="6"/>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8" name="Line 630"/>
            <p:cNvSpPr>
              <a:spLocks noChangeShapeType="1"/>
            </p:cNvSpPr>
            <p:nvPr/>
          </p:nvSpPr>
          <p:spPr bwMode="auto">
            <a:xfrm flipV="1">
              <a:off x="1422" y="2735"/>
              <a:ext cx="6" cy="10"/>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599" name="Line 631"/>
            <p:cNvSpPr>
              <a:spLocks noChangeShapeType="1"/>
            </p:cNvSpPr>
            <p:nvPr/>
          </p:nvSpPr>
          <p:spPr bwMode="auto">
            <a:xfrm flipV="1">
              <a:off x="1425" y="2735"/>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00" name="Line 632"/>
            <p:cNvSpPr>
              <a:spLocks noChangeShapeType="1"/>
            </p:cNvSpPr>
            <p:nvPr/>
          </p:nvSpPr>
          <p:spPr bwMode="auto">
            <a:xfrm flipH="1" flipV="1">
              <a:off x="690" y="2038"/>
              <a:ext cx="297" cy="39"/>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01" name="Line 633"/>
            <p:cNvSpPr>
              <a:spLocks noChangeShapeType="1"/>
            </p:cNvSpPr>
            <p:nvPr/>
          </p:nvSpPr>
          <p:spPr bwMode="auto">
            <a:xfrm>
              <a:off x="987" y="2071"/>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02" name="Line 634"/>
            <p:cNvSpPr>
              <a:spLocks noChangeShapeType="1"/>
            </p:cNvSpPr>
            <p:nvPr/>
          </p:nvSpPr>
          <p:spPr bwMode="auto">
            <a:xfrm>
              <a:off x="945" y="2064"/>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03" name="Line 635"/>
            <p:cNvSpPr>
              <a:spLocks noChangeShapeType="1"/>
            </p:cNvSpPr>
            <p:nvPr/>
          </p:nvSpPr>
          <p:spPr bwMode="auto">
            <a:xfrm flipH="1">
              <a:off x="900" y="2058"/>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04" name="Line 636"/>
            <p:cNvSpPr>
              <a:spLocks noChangeShapeType="1"/>
            </p:cNvSpPr>
            <p:nvPr/>
          </p:nvSpPr>
          <p:spPr bwMode="auto">
            <a:xfrm flipH="1">
              <a:off x="858" y="2054"/>
              <a:ext cx="3" cy="14"/>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05" name="Line 637"/>
            <p:cNvSpPr>
              <a:spLocks noChangeShapeType="1"/>
            </p:cNvSpPr>
            <p:nvPr/>
          </p:nvSpPr>
          <p:spPr bwMode="auto">
            <a:xfrm>
              <a:off x="816" y="2048"/>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06" name="Line 638"/>
            <p:cNvSpPr>
              <a:spLocks noChangeShapeType="1"/>
            </p:cNvSpPr>
            <p:nvPr/>
          </p:nvSpPr>
          <p:spPr bwMode="auto">
            <a:xfrm>
              <a:off x="774" y="2041"/>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07" name="Line 639"/>
            <p:cNvSpPr>
              <a:spLocks noChangeShapeType="1"/>
            </p:cNvSpPr>
            <p:nvPr/>
          </p:nvSpPr>
          <p:spPr bwMode="auto">
            <a:xfrm flipH="1">
              <a:off x="729" y="2038"/>
              <a:ext cx="3"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4060" name="Rectangle 640"/>
            <p:cNvSpPr>
              <a:spLocks noChangeArrowheads="1"/>
            </p:cNvSpPr>
            <p:nvPr/>
          </p:nvSpPr>
          <p:spPr bwMode="auto">
            <a:xfrm>
              <a:off x="1395" y="2647"/>
              <a:ext cx="73" cy="125"/>
            </a:xfrm>
            <a:prstGeom prst="rect">
              <a:avLst/>
            </a:prstGeom>
            <a:noFill/>
            <a:ln w="9525">
              <a:noFill/>
              <a:miter lim="800000"/>
              <a:headEnd/>
              <a:tailEnd/>
            </a:ln>
          </p:spPr>
          <p:txBody>
            <a:bodyPr wrap="none" lIns="0" tIns="0" rIns="0" bIns="0">
              <a:spAutoFit/>
            </a:bodyPr>
            <a:lstStyle/>
            <a:p>
              <a:pPr eaLnBrk="1" hangingPunct="1"/>
              <a:r>
                <a:rPr lang="en-US" sz="1300" dirty="0">
                  <a:solidFill>
                    <a:srgbClr val="000000"/>
                  </a:solidFill>
                  <a:latin typeface="ESRI Cartography" pitchFamily="2" charset="0"/>
                </a:rPr>
                <a:t>Ê</a:t>
              </a:r>
              <a:endParaRPr lang="en-US" dirty="0">
                <a:solidFill>
                  <a:srgbClr val="000000"/>
                </a:solidFill>
                <a:latin typeface="Arial" charset="0"/>
              </a:endParaRPr>
            </a:p>
          </p:txBody>
        </p:sp>
        <p:sp>
          <p:nvSpPr>
            <p:cNvPr id="104061" name="Rectangle 641"/>
            <p:cNvSpPr>
              <a:spLocks noChangeArrowheads="1"/>
            </p:cNvSpPr>
            <p:nvPr/>
          </p:nvSpPr>
          <p:spPr bwMode="auto">
            <a:xfrm>
              <a:off x="1392" y="2647"/>
              <a:ext cx="73" cy="125"/>
            </a:xfrm>
            <a:prstGeom prst="rect">
              <a:avLst/>
            </a:prstGeom>
            <a:noFill/>
            <a:ln w="9525">
              <a:noFill/>
              <a:miter lim="800000"/>
              <a:headEnd/>
              <a:tailEnd/>
            </a:ln>
          </p:spPr>
          <p:txBody>
            <a:bodyPr wrap="none" lIns="0" tIns="0" rIns="0" bIns="0">
              <a:spAutoFit/>
            </a:bodyPr>
            <a:lstStyle/>
            <a:p>
              <a:pPr eaLnBrk="1" hangingPunct="1"/>
              <a:r>
                <a:rPr lang="en-US" sz="1300" dirty="0">
                  <a:solidFill>
                    <a:srgbClr val="000000"/>
                  </a:solidFill>
                  <a:latin typeface="ESRI Cartography" pitchFamily="2" charset="0"/>
                </a:rPr>
                <a:t>Ú</a:t>
              </a:r>
              <a:endParaRPr lang="en-US" dirty="0">
                <a:solidFill>
                  <a:srgbClr val="000000"/>
                </a:solidFill>
                <a:latin typeface="Arial" charset="0"/>
              </a:endParaRPr>
            </a:p>
          </p:txBody>
        </p:sp>
        <p:sp>
          <p:nvSpPr>
            <p:cNvPr id="980610" name="Freeform 642"/>
            <p:cNvSpPr>
              <a:spLocks/>
            </p:cNvSpPr>
            <p:nvPr/>
          </p:nvSpPr>
          <p:spPr bwMode="auto">
            <a:xfrm>
              <a:off x="1263" y="1678"/>
              <a:ext cx="582" cy="1034"/>
            </a:xfrm>
            <a:custGeom>
              <a:avLst/>
              <a:gdLst>
                <a:gd name="T0" fmla="*/ 141 w 582"/>
                <a:gd name="T1" fmla="*/ 1018 h 1034"/>
                <a:gd name="T2" fmla="*/ 0 w 582"/>
                <a:gd name="T3" fmla="*/ 890 h 1034"/>
                <a:gd name="T4" fmla="*/ 24 w 582"/>
                <a:gd name="T5" fmla="*/ 887 h 1034"/>
                <a:gd name="T6" fmla="*/ 117 w 582"/>
                <a:gd name="T7" fmla="*/ 962 h 1034"/>
                <a:gd name="T8" fmla="*/ 132 w 582"/>
                <a:gd name="T9" fmla="*/ 884 h 1034"/>
                <a:gd name="T10" fmla="*/ 192 w 582"/>
                <a:gd name="T11" fmla="*/ 812 h 1034"/>
                <a:gd name="T12" fmla="*/ 243 w 582"/>
                <a:gd name="T13" fmla="*/ 723 h 1034"/>
                <a:gd name="T14" fmla="*/ 222 w 582"/>
                <a:gd name="T15" fmla="*/ 658 h 1034"/>
                <a:gd name="T16" fmla="*/ 186 w 582"/>
                <a:gd name="T17" fmla="*/ 566 h 1034"/>
                <a:gd name="T18" fmla="*/ 192 w 582"/>
                <a:gd name="T19" fmla="*/ 484 h 1034"/>
                <a:gd name="T20" fmla="*/ 201 w 582"/>
                <a:gd name="T21" fmla="*/ 429 h 1034"/>
                <a:gd name="T22" fmla="*/ 186 w 582"/>
                <a:gd name="T23" fmla="*/ 373 h 1034"/>
                <a:gd name="T24" fmla="*/ 171 w 582"/>
                <a:gd name="T25" fmla="*/ 340 h 1034"/>
                <a:gd name="T26" fmla="*/ 183 w 582"/>
                <a:gd name="T27" fmla="*/ 311 h 1034"/>
                <a:gd name="T28" fmla="*/ 186 w 582"/>
                <a:gd name="T29" fmla="*/ 272 h 1034"/>
                <a:gd name="T30" fmla="*/ 198 w 582"/>
                <a:gd name="T31" fmla="*/ 223 h 1034"/>
                <a:gd name="T32" fmla="*/ 240 w 582"/>
                <a:gd name="T33" fmla="*/ 190 h 1034"/>
                <a:gd name="T34" fmla="*/ 357 w 582"/>
                <a:gd name="T35" fmla="*/ 85 h 1034"/>
                <a:gd name="T36" fmla="*/ 288 w 582"/>
                <a:gd name="T37" fmla="*/ 33 h 1034"/>
                <a:gd name="T38" fmla="*/ 300 w 582"/>
                <a:gd name="T39" fmla="*/ 0 h 1034"/>
                <a:gd name="T40" fmla="*/ 342 w 582"/>
                <a:gd name="T41" fmla="*/ 46 h 1034"/>
                <a:gd name="T42" fmla="*/ 414 w 582"/>
                <a:gd name="T43" fmla="*/ 115 h 1034"/>
                <a:gd name="T44" fmla="*/ 501 w 582"/>
                <a:gd name="T45" fmla="*/ 203 h 1034"/>
                <a:gd name="T46" fmla="*/ 582 w 582"/>
                <a:gd name="T47" fmla="*/ 282 h 1034"/>
                <a:gd name="T48" fmla="*/ 504 w 582"/>
                <a:gd name="T49" fmla="*/ 432 h 1034"/>
                <a:gd name="T50" fmla="*/ 396 w 582"/>
                <a:gd name="T51" fmla="*/ 629 h 1034"/>
                <a:gd name="T52" fmla="*/ 285 w 582"/>
                <a:gd name="T53" fmla="*/ 831 h 1034"/>
                <a:gd name="T54" fmla="*/ 171 w 582"/>
                <a:gd name="T55" fmla="*/ 1034 h 1034"/>
                <a:gd name="T56" fmla="*/ 141 w 582"/>
                <a:gd name="T57" fmla="*/ 1018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2" h="1034">
                  <a:moveTo>
                    <a:pt x="141" y="1018"/>
                  </a:moveTo>
                  <a:lnTo>
                    <a:pt x="0" y="890"/>
                  </a:lnTo>
                  <a:lnTo>
                    <a:pt x="24" y="887"/>
                  </a:lnTo>
                  <a:lnTo>
                    <a:pt x="117" y="962"/>
                  </a:lnTo>
                  <a:lnTo>
                    <a:pt x="132" y="884"/>
                  </a:lnTo>
                  <a:lnTo>
                    <a:pt x="192" y="812"/>
                  </a:lnTo>
                  <a:lnTo>
                    <a:pt x="243" y="723"/>
                  </a:lnTo>
                  <a:lnTo>
                    <a:pt x="222" y="658"/>
                  </a:lnTo>
                  <a:lnTo>
                    <a:pt x="186" y="566"/>
                  </a:lnTo>
                  <a:lnTo>
                    <a:pt x="192" y="484"/>
                  </a:lnTo>
                  <a:lnTo>
                    <a:pt x="201" y="429"/>
                  </a:lnTo>
                  <a:lnTo>
                    <a:pt x="186" y="373"/>
                  </a:lnTo>
                  <a:lnTo>
                    <a:pt x="171" y="340"/>
                  </a:lnTo>
                  <a:lnTo>
                    <a:pt x="183" y="311"/>
                  </a:lnTo>
                  <a:lnTo>
                    <a:pt x="186" y="272"/>
                  </a:lnTo>
                  <a:lnTo>
                    <a:pt x="198" y="223"/>
                  </a:lnTo>
                  <a:lnTo>
                    <a:pt x="240" y="190"/>
                  </a:lnTo>
                  <a:lnTo>
                    <a:pt x="357" y="85"/>
                  </a:lnTo>
                  <a:lnTo>
                    <a:pt x="288" y="33"/>
                  </a:lnTo>
                  <a:lnTo>
                    <a:pt x="300" y="0"/>
                  </a:lnTo>
                  <a:lnTo>
                    <a:pt x="342" y="46"/>
                  </a:lnTo>
                  <a:lnTo>
                    <a:pt x="414" y="115"/>
                  </a:lnTo>
                  <a:lnTo>
                    <a:pt x="501" y="203"/>
                  </a:lnTo>
                  <a:lnTo>
                    <a:pt x="582" y="282"/>
                  </a:lnTo>
                  <a:lnTo>
                    <a:pt x="504" y="432"/>
                  </a:lnTo>
                  <a:lnTo>
                    <a:pt x="396" y="629"/>
                  </a:lnTo>
                  <a:lnTo>
                    <a:pt x="285" y="831"/>
                  </a:lnTo>
                  <a:lnTo>
                    <a:pt x="171" y="1034"/>
                  </a:lnTo>
                  <a:lnTo>
                    <a:pt x="141" y="1018"/>
                  </a:lnTo>
                  <a:close/>
                </a:path>
              </a:pathLst>
            </a:custGeom>
            <a:blipFill dpi="0" rotWithShape="0">
              <a:blip r:embed="rId7" cstate="print"/>
              <a:srcRect/>
              <a:tile tx="0" ty="0" sx="100000" sy="100000" flip="none" algn="tl"/>
            </a:blipFill>
            <a:ln w="4763">
              <a:solidFill>
                <a:srgbClr val="000000"/>
              </a:solidFill>
              <a:prstDash val="solid"/>
              <a:round/>
              <a:headEnd/>
              <a:tailEnd/>
            </a:ln>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4063" name="Rectangle 643"/>
            <p:cNvSpPr>
              <a:spLocks noChangeArrowheads="1"/>
            </p:cNvSpPr>
            <p:nvPr/>
          </p:nvSpPr>
          <p:spPr bwMode="auto">
            <a:xfrm>
              <a:off x="1464" y="2696"/>
              <a:ext cx="35"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D</a:t>
              </a:r>
              <a:endParaRPr lang="en-US" dirty="0">
                <a:solidFill>
                  <a:srgbClr val="000000"/>
                </a:solidFill>
                <a:latin typeface="Arial" charset="0"/>
              </a:endParaRPr>
            </a:p>
          </p:txBody>
        </p:sp>
        <p:sp>
          <p:nvSpPr>
            <p:cNvPr id="104064" name="Rectangle 644"/>
            <p:cNvSpPr>
              <a:spLocks noChangeArrowheads="1"/>
            </p:cNvSpPr>
            <p:nvPr/>
          </p:nvSpPr>
          <p:spPr bwMode="auto">
            <a:xfrm>
              <a:off x="1488" y="2696"/>
              <a:ext cx="16"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r</a:t>
              </a:r>
              <a:endParaRPr lang="en-US" dirty="0">
                <a:solidFill>
                  <a:srgbClr val="000000"/>
                </a:solidFill>
                <a:latin typeface="Arial" charset="0"/>
              </a:endParaRPr>
            </a:p>
          </p:txBody>
        </p:sp>
        <p:sp>
          <p:nvSpPr>
            <p:cNvPr id="104065" name="Rectangle 645"/>
            <p:cNvSpPr>
              <a:spLocks noChangeArrowheads="1"/>
            </p:cNvSpPr>
            <p:nvPr/>
          </p:nvSpPr>
          <p:spPr bwMode="auto">
            <a:xfrm>
              <a:off x="1503" y="2696"/>
              <a:ext cx="13"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i</a:t>
              </a:r>
              <a:endParaRPr lang="en-US" dirty="0">
                <a:solidFill>
                  <a:srgbClr val="000000"/>
                </a:solidFill>
                <a:latin typeface="Arial" charset="0"/>
              </a:endParaRPr>
            </a:p>
          </p:txBody>
        </p:sp>
        <p:sp>
          <p:nvSpPr>
            <p:cNvPr id="104066" name="Rectangle 646"/>
            <p:cNvSpPr>
              <a:spLocks noChangeArrowheads="1"/>
            </p:cNvSpPr>
            <p:nvPr/>
          </p:nvSpPr>
          <p:spPr bwMode="auto">
            <a:xfrm>
              <a:off x="1512" y="2696"/>
              <a:ext cx="24"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n</a:t>
              </a:r>
              <a:endParaRPr lang="en-US" dirty="0">
                <a:solidFill>
                  <a:srgbClr val="000000"/>
                </a:solidFill>
                <a:latin typeface="Arial" charset="0"/>
              </a:endParaRPr>
            </a:p>
          </p:txBody>
        </p:sp>
        <p:sp>
          <p:nvSpPr>
            <p:cNvPr id="104067" name="Rectangle 647"/>
            <p:cNvSpPr>
              <a:spLocks noChangeArrowheads="1"/>
            </p:cNvSpPr>
            <p:nvPr/>
          </p:nvSpPr>
          <p:spPr bwMode="auto">
            <a:xfrm>
              <a:off x="1530" y="2696"/>
              <a:ext cx="24"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k</a:t>
              </a:r>
              <a:endParaRPr lang="en-US" dirty="0">
                <a:solidFill>
                  <a:srgbClr val="000000"/>
                </a:solidFill>
                <a:latin typeface="Arial" charset="0"/>
              </a:endParaRPr>
            </a:p>
          </p:txBody>
        </p:sp>
        <p:sp>
          <p:nvSpPr>
            <p:cNvPr id="104068" name="Rectangle 648"/>
            <p:cNvSpPr>
              <a:spLocks noChangeArrowheads="1"/>
            </p:cNvSpPr>
            <p:nvPr/>
          </p:nvSpPr>
          <p:spPr bwMode="auto">
            <a:xfrm>
              <a:off x="1548" y="2696"/>
              <a:ext cx="13"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i</a:t>
              </a:r>
              <a:endParaRPr lang="en-US" dirty="0">
                <a:solidFill>
                  <a:srgbClr val="000000"/>
                </a:solidFill>
                <a:latin typeface="Arial" charset="0"/>
              </a:endParaRPr>
            </a:p>
          </p:txBody>
        </p:sp>
        <p:sp>
          <p:nvSpPr>
            <p:cNvPr id="104069" name="Rectangle 649"/>
            <p:cNvSpPr>
              <a:spLocks noChangeArrowheads="1"/>
            </p:cNvSpPr>
            <p:nvPr/>
          </p:nvSpPr>
          <p:spPr bwMode="auto">
            <a:xfrm>
              <a:off x="1560" y="2696"/>
              <a:ext cx="24"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n</a:t>
              </a:r>
              <a:endParaRPr lang="en-US" dirty="0">
                <a:solidFill>
                  <a:srgbClr val="000000"/>
                </a:solidFill>
                <a:latin typeface="Arial" charset="0"/>
              </a:endParaRPr>
            </a:p>
          </p:txBody>
        </p:sp>
        <p:sp>
          <p:nvSpPr>
            <p:cNvPr id="104070" name="Rectangle 650"/>
            <p:cNvSpPr>
              <a:spLocks noChangeArrowheads="1"/>
            </p:cNvSpPr>
            <p:nvPr/>
          </p:nvSpPr>
          <p:spPr bwMode="auto">
            <a:xfrm>
              <a:off x="1578" y="2696"/>
              <a:ext cx="24"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g</a:t>
              </a:r>
              <a:endParaRPr lang="en-US" dirty="0">
                <a:solidFill>
                  <a:srgbClr val="000000"/>
                </a:solidFill>
                <a:latin typeface="Arial" charset="0"/>
              </a:endParaRPr>
            </a:p>
          </p:txBody>
        </p:sp>
        <p:sp>
          <p:nvSpPr>
            <p:cNvPr id="104071" name="Rectangle 651"/>
            <p:cNvSpPr>
              <a:spLocks noChangeArrowheads="1"/>
            </p:cNvSpPr>
            <p:nvPr/>
          </p:nvSpPr>
          <p:spPr bwMode="auto">
            <a:xfrm>
              <a:off x="1596" y="2696"/>
              <a:ext cx="12"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 </a:t>
              </a:r>
              <a:endParaRPr lang="en-US" dirty="0">
                <a:solidFill>
                  <a:srgbClr val="000000"/>
                </a:solidFill>
                <a:latin typeface="Arial" charset="0"/>
              </a:endParaRPr>
            </a:p>
          </p:txBody>
        </p:sp>
        <p:sp>
          <p:nvSpPr>
            <p:cNvPr id="104072" name="Rectangle 652"/>
            <p:cNvSpPr>
              <a:spLocks noChangeArrowheads="1"/>
            </p:cNvSpPr>
            <p:nvPr/>
          </p:nvSpPr>
          <p:spPr bwMode="auto">
            <a:xfrm>
              <a:off x="1605" y="2696"/>
              <a:ext cx="45"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W</a:t>
              </a:r>
              <a:endParaRPr lang="en-US" dirty="0">
                <a:solidFill>
                  <a:srgbClr val="000000"/>
                </a:solidFill>
                <a:latin typeface="Arial" charset="0"/>
              </a:endParaRPr>
            </a:p>
          </p:txBody>
        </p:sp>
        <p:sp>
          <p:nvSpPr>
            <p:cNvPr id="104073" name="Rectangle 653"/>
            <p:cNvSpPr>
              <a:spLocks noChangeArrowheads="1"/>
            </p:cNvSpPr>
            <p:nvPr/>
          </p:nvSpPr>
          <p:spPr bwMode="auto">
            <a:xfrm>
              <a:off x="1641" y="2696"/>
              <a:ext cx="21"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a</a:t>
              </a:r>
              <a:endParaRPr lang="en-US" dirty="0">
                <a:solidFill>
                  <a:srgbClr val="000000"/>
                </a:solidFill>
                <a:latin typeface="Arial" charset="0"/>
              </a:endParaRPr>
            </a:p>
          </p:txBody>
        </p:sp>
        <p:sp>
          <p:nvSpPr>
            <p:cNvPr id="104074" name="Rectangle 654"/>
            <p:cNvSpPr>
              <a:spLocks noChangeArrowheads="1"/>
            </p:cNvSpPr>
            <p:nvPr/>
          </p:nvSpPr>
          <p:spPr bwMode="auto">
            <a:xfrm>
              <a:off x="1656" y="2696"/>
              <a:ext cx="13"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t</a:t>
              </a:r>
              <a:endParaRPr lang="en-US" dirty="0">
                <a:solidFill>
                  <a:srgbClr val="000000"/>
                </a:solidFill>
                <a:latin typeface="Arial" charset="0"/>
              </a:endParaRPr>
            </a:p>
          </p:txBody>
        </p:sp>
        <p:sp>
          <p:nvSpPr>
            <p:cNvPr id="104075" name="Rectangle 655"/>
            <p:cNvSpPr>
              <a:spLocks noChangeArrowheads="1"/>
            </p:cNvSpPr>
            <p:nvPr/>
          </p:nvSpPr>
          <p:spPr bwMode="auto">
            <a:xfrm>
              <a:off x="1665" y="2696"/>
              <a:ext cx="21"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e</a:t>
              </a:r>
              <a:endParaRPr lang="en-US" dirty="0">
                <a:solidFill>
                  <a:srgbClr val="000000"/>
                </a:solidFill>
                <a:latin typeface="Arial" charset="0"/>
              </a:endParaRPr>
            </a:p>
          </p:txBody>
        </p:sp>
        <p:sp>
          <p:nvSpPr>
            <p:cNvPr id="104076" name="Rectangle 656"/>
            <p:cNvSpPr>
              <a:spLocks noChangeArrowheads="1"/>
            </p:cNvSpPr>
            <p:nvPr/>
          </p:nvSpPr>
          <p:spPr bwMode="auto">
            <a:xfrm>
              <a:off x="1683" y="2696"/>
              <a:ext cx="16" cy="58"/>
            </a:xfrm>
            <a:prstGeom prst="rect">
              <a:avLst/>
            </a:prstGeom>
            <a:noFill/>
            <a:ln w="9525">
              <a:noFill/>
              <a:miter lim="800000"/>
              <a:headEnd/>
              <a:tailEnd/>
            </a:ln>
          </p:spPr>
          <p:txBody>
            <a:bodyPr wrap="none" lIns="0" tIns="0" rIns="0" bIns="0">
              <a:spAutoFit/>
            </a:bodyPr>
            <a:lstStyle/>
            <a:p>
              <a:pPr eaLnBrk="1" hangingPunct="1"/>
              <a:r>
                <a:rPr lang="en-US" sz="600" dirty="0">
                  <a:solidFill>
                    <a:srgbClr val="000000"/>
                  </a:solidFill>
                  <a:latin typeface="Times New Roman" pitchFamily="18" charset="0"/>
                </a:rPr>
                <a:t>r</a:t>
              </a:r>
              <a:endParaRPr lang="en-US" dirty="0">
                <a:solidFill>
                  <a:srgbClr val="000000"/>
                </a:solidFill>
                <a:latin typeface="Arial" charset="0"/>
              </a:endParaRPr>
            </a:p>
          </p:txBody>
        </p:sp>
        <p:sp>
          <p:nvSpPr>
            <p:cNvPr id="104077" name="Rectangle 657"/>
            <p:cNvSpPr>
              <a:spLocks noChangeArrowheads="1"/>
            </p:cNvSpPr>
            <p:nvPr/>
          </p:nvSpPr>
          <p:spPr bwMode="auto">
            <a:xfrm>
              <a:off x="1020" y="3439"/>
              <a:ext cx="53"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W</a:t>
              </a:r>
              <a:endParaRPr lang="en-US" dirty="0">
                <a:solidFill>
                  <a:srgbClr val="000000"/>
                </a:solidFill>
                <a:latin typeface="Arial" charset="0"/>
              </a:endParaRPr>
            </a:p>
          </p:txBody>
        </p:sp>
        <p:sp>
          <p:nvSpPr>
            <p:cNvPr id="104078" name="Rectangle 658"/>
            <p:cNvSpPr>
              <a:spLocks noChangeArrowheads="1"/>
            </p:cNvSpPr>
            <p:nvPr/>
          </p:nvSpPr>
          <p:spPr bwMode="auto">
            <a:xfrm>
              <a:off x="1068" y="3439"/>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079" name="Rectangle 659"/>
            <p:cNvSpPr>
              <a:spLocks noChangeArrowheads="1"/>
            </p:cNvSpPr>
            <p:nvPr/>
          </p:nvSpPr>
          <p:spPr bwMode="auto">
            <a:xfrm>
              <a:off x="1092" y="3439"/>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a:t>
              </a:r>
              <a:endParaRPr lang="en-US" dirty="0">
                <a:solidFill>
                  <a:srgbClr val="000000"/>
                </a:solidFill>
                <a:latin typeface="Arial" charset="0"/>
              </a:endParaRPr>
            </a:p>
          </p:txBody>
        </p:sp>
        <p:sp>
          <p:nvSpPr>
            <p:cNvPr id="104080" name="Rectangle 660"/>
            <p:cNvSpPr>
              <a:spLocks noChangeArrowheads="1"/>
            </p:cNvSpPr>
            <p:nvPr/>
          </p:nvSpPr>
          <p:spPr bwMode="auto">
            <a:xfrm>
              <a:off x="1119" y="3439"/>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t</a:t>
              </a:r>
              <a:endParaRPr lang="en-US" dirty="0">
                <a:solidFill>
                  <a:srgbClr val="000000"/>
                </a:solidFill>
                <a:latin typeface="Arial" charset="0"/>
              </a:endParaRPr>
            </a:p>
          </p:txBody>
        </p:sp>
        <p:sp>
          <p:nvSpPr>
            <p:cNvPr id="104081" name="Rectangle 661"/>
            <p:cNvSpPr>
              <a:spLocks noChangeArrowheads="1"/>
            </p:cNvSpPr>
            <p:nvPr/>
          </p:nvSpPr>
          <p:spPr bwMode="auto">
            <a:xfrm>
              <a:off x="1134" y="3439"/>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h</a:t>
              </a:r>
              <a:endParaRPr lang="en-US" dirty="0">
                <a:solidFill>
                  <a:srgbClr val="000000"/>
                </a:solidFill>
                <a:latin typeface="Arial" charset="0"/>
              </a:endParaRPr>
            </a:p>
          </p:txBody>
        </p:sp>
        <p:sp>
          <p:nvSpPr>
            <p:cNvPr id="104082" name="Rectangle 662"/>
            <p:cNvSpPr>
              <a:spLocks noChangeArrowheads="1"/>
            </p:cNvSpPr>
            <p:nvPr/>
          </p:nvSpPr>
          <p:spPr bwMode="auto">
            <a:xfrm>
              <a:off x="1158" y="3439"/>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083" name="Rectangle 663"/>
            <p:cNvSpPr>
              <a:spLocks noChangeArrowheads="1"/>
            </p:cNvSpPr>
            <p:nvPr/>
          </p:nvSpPr>
          <p:spPr bwMode="auto">
            <a:xfrm>
              <a:off x="1185" y="3439"/>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r</a:t>
              </a:r>
              <a:endParaRPr lang="en-US" dirty="0">
                <a:solidFill>
                  <a:srgbClr val="000000"/>
                </a:solidFill>
                <a:latin typeface="Arial" charset="0"/>
              </a:endParaRPr>
            </a:p>
          </p:txBody>
        </p:sp>
        <p:sp>
          <p:nvSpPr>
            <p:cNvPr id="104084" name="Rectangle 664"/>
            <p:cNvSpPr>
              <a:spLocks noChangeArrowheads="1"/>
            </p:cNvSpPr>
            <p:nvPr/>
          </p:nvSpPr>
          <p:spPr bwMode="auto">
            <a:xfrm>
              <a:off x="1203" y="3439"/>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085" name="Rectangle 665"/>
            <p:cNvSpPr>
              <a:spLocks noChangeArrowheads="1"/>
            </p:cNvSpPr>
            <p:nvPr/>
          </p:nvSpPr>
          <p:spPr bwMode="auto">
            <a:xfrm>
              <a:off x="1215" y="3439"/>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s</a:t>
              </a:r>
              <a:endParaRPr lang="en-US" dirty="0">
                <a:solidFill>
                  <a:srgbClr val="000000"/>
                </a:solidFill>
                <a:latin typeface="Arial" charset="0"/>
              </a:endParaRPr>
            </a:p>
          </p:txBody>
        </p:sp>
        <p:sp>
          <p:nvSpPr>
            <p:cNvPr id="104086" name="Rectangle 666"/>
            <p:cNvSpPr>
              <a:spLocks noChangeArrowheads="1"/>
            </p:cNvSpPr>
            <p:nvPr/>
          </p:nvSpPr>
          <p:spPr bwMode="auto">
            <a:xfrm>
              <a:off x="1239" y="3439"/>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t</a:t>
              </a:r>
              <a:endParaRPr lang="en-US" dirty="0">
                <a:solidFill>
                  <a:srgbClr val="000000"/>
                </a:solidFill>
                <a:latin typeface="Arial" charset="0"/>
              </a:endParaRPr>
            </a:p>
          </p:txBody>
        </p:sp>
        <p:sp>
          <p:nvSpPr>
            <p:cNvPr id="104087" name="Rectangle 667"/>
            <p:cNvSpPr>
              <a:spLocks noChangeArrowheads="1"/>
            </p:cNvSpPr>
            <p:nvPr/>
          </p:nvSpPr>
          <p:spPr bwMode="auto">
            <a:xfrm>
              <a:off x="1254" y="3439"/>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a:t>
              </a:r>
              <a:endParaRPr lang="en-US" dirty="0">
                <a:solidFill>
                  <a:srgbClr val="000000"/>
                </a:solidFill>
                <a:latin typeface="Arial" charset="0"/>
              </a:endParaRPr>
            </a:p>
          </p:txBody>
        </p:sp>
        <p:sp>
          <p:nvSpPr>
            <p:cNvPr id="104088" name="Rectangle 668"/>
            <p:cNvSpPr>
              <a:spLocks noChangeArrowheads="1"/>
            </p:cNvSpPr>
            <p:nvPr/>
          </p:nvSpPr>
          <p:spPr bwMode="auto">
            <a:xfrm>
              <a:off x="1281" y="3439"/>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t</a:t>
              </a:r>
              <a:endParaRPr lang="en-US" dirty="0">
                <a:solidFill>
                  <a:srgbClr val="000000"/>
                </a:solidFill>
                <a:latin typeface="Arial" charset="0"/>
              </a:endParaRPr>
            </a:p>
          </p:txBody>
        </p:sp>
        <p:sp>
          <p:nvSpPr>
            <p:cNvPr id="104089" name="Rectangle 669"/>
            <p:cNvSpPr>
              <a:spLocks noChangeArrowheads="1"/>
            </p:cNvSpPr>
            <p:nvPr/>
          </p:nvSpPr>
          <p:spPr bwMode="auto">
            <a:xfrm>
              <a:off x="1293" y="3439"/>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i</a:t>
              </a:r>
              <a:endParaRPr lang="en-US" dirty="0">
                <a:solidFill>
                  <a:srgbClr val="000000"/>
                </a:solidFill>
                <a:latin typeface="Arial" charset="0"/>
              </a:endParaRPr>
            </a:p>
          </p:txBody>
        </p:sp>
        <p:sp>
          <p:nvSpPr>
            <p:cNvPr id="104090" name="Rectangle 670"/>
            <p:cNvSpPr>
              <a:spLocks noChangeArrowheads="1"/>
            </p:cNvSpPr>
            <p:nvPr/>
          </p:nvSpPr>
          <p:spPr bwMode="auto">
            <a:xfrm>
              <a:off x="1305" y="3439"/>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o</a:t>
              </a:r>
              <a:endParaRPr lang="en-US" dirty="0">
                <a:solidFill>
                  <a:srgbClr val="000000"/>
                </a:solidFill>
                <a:latin typeface="Arial" charset="0"/>
              </a:endParaRPr>
            </a:p>
          </p:txBody>
        </p:sp>
        <p:sp>
          <p:nvSpPr>
            <p:cNvPr id="104091" name="Rectangle 671"/>
            <p:cNvSpPr>
              <a:spLocks noChangeArrowheads="1"/>
            </p:cNvSpPr>
            <p:nvPr/>
          </p:nvSpPr>
          <p:spPr bwMode="auto">
            <a:xfrm>
              <a:off x="1332" y="3439"/>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n</a:t>
              </a:r>
              <a:endParaRPr lang="en-US" dirty="0">
                <a:solidFill>
                  <a:srgbClr val="000000"/>
                </a:solidFill>
                <a:latin typeface="Arial" charset="0"/>
              </a:endParaRPr>
            </a:p>
          </p:txBody>
        </p:sp>
        <p:sp>
          <p:nvSpPr>
            <p:cNvPr id="104092" name="Rectangle 672"/>
            <p:cNvSpPr>
              <a:spLocks noChangeArrowheads="1"/>
            </p:cNvSpPr>
            <p:nvPr/>
          </p:nvSpPr>
          <p:spPr bwMode="auto">
            <a:xfrm>
              <a:off x="1017" y="3213"/>
              <a:ext cx="47"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M</a:t>
              </a:r>
              <a:endParaRPr lang="en-US" dirty="0">
                <a:solidFill>
                  <a:srgbClr val="000000"/>
                </a:solidFill>
                <a:latin typeface="Arial" charset="0"/>
              </a:endParaRPr>
            </a:p>
          </p:txBody>
        </p:sp>
        <p:sp>
          <p:nvSpPr>
            <p:cNvPr id="104093" name="Rectangle 673"/>
            <p:cNvSpPr>
              <a:spLocks noChangeArrowheads="1"/>
            </p:cNvSpPr>
            <p:nvPr/>
          </p:nvSpPr>
          <p:spPr bwMode="auto">
            <a:xfrm>
              <a:off x="1056"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a:t>
              </a:r>
              <a:endParaRPr lang="en-US" dirty="0">
                <a:solidFill>
                  <a:srgbClr val="000000"/>
                </a:solidFill>
                <a:latin typeface="Arial" charset="0"/>
              </a:endParaRPr>
            </a:p>
          </p:txBody>
        </p:sp>
        <p:sp>
          <p:nvSpPr>
            <p:cNvPr id="104094" name="Rectangle 674"/>
            <p:cNvSpPr>
              <a:spLocks noChangeArrowheads="1"/>
            </p:cNvSpPr>
            <p:nvPr/>
          </p:nvSpPr>
          <p:spPr bwMode="auto">
            <a:xfrm>
              <a:off x="1080" y="3213"/>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x</a:t>
              </a:r>
              <a:endParaRPr lang="en-US" dirty="0">
                <a:solidFill>
                  <a:srgbClr val="000000"/>
                </a:solidFill>
                <a:latin typeface="Arial" charset="0"/>
              </a:endParaRPr>
            </a:p>
          </p:txBody>
        </p:sp>
        <p:sp>
          <p:nvSpPr>
            <p:cNvPr id="104095" name="Rectangle 675"/>
            <p:cNvSpPr>
              <a:spLocks noChangeArrowheads="1"/>
            </p:cNvSpPr>
            <p:nvPr/>
          </p:nvSpPr>
          <p:spPr bwMode="auto">
            <a:xfrm>
              <a:off x="1107" y="3213"/>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i</a:t>
              </a:r>
              <a:endParaRPr lang="en-US" dirty="0">
                <a:solidFill>
                  <a:srgbClr val="000000"/>
                </a:solidFill>
                <a:latin typeface="Arial" charset="0"/>
              </a:endParaRPr>
            </a:p>
          </p:txBody>
        </p:sp>
        <p:sp>
          <p:nvSpPr>
            <p:cNvPr id="104096" name="Rectangle 676"/>
            <p:cNvSpPr>
              <a:spLocks noChangeArrowheads="1"/>
            </p:cNvSpPr>
            <p:nvPr/>
          </p:nvSpPr>
          <p:spPr bwMode="auto">
            <a:xfrm>
              <a:off x="1116" y="3213"/>
              <a:ext cx="47"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m</a:t>
              </a:r>
              <a:endParaRPr lang="en-US" dirty="0">
                <a:solidFill>
                  <a:srgbClr val="000000"/>
                </a:solidFill>
                <a:latin typeface="Arial" charset="0"/>
              </a:endParaRPr>
            </a:p>
          </p:txBody>
        </p:sp>
        <p:sp>
          <p:nvSpPr>
            <p:cNvPr id="104097" name="Rectangle 677"/>
            <p:cNvSpPr>
              <a:spLocks noChangeArrowheads="1"/>
            </p:cNvSpPr>
            <p:nvPr/>
          </p:nvSpPr>
          <p:spPr bwMode="auto">
            <a:xfrm>
              <a:off x="1155"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u</a:t>
              </a:r>
              <a:endParaRPr lang="en-US" dirty="0">
                <a:solidFill>
                  <a:srgbClr val="000000"/>
                </a:solidFill>
                <a:latin typeface="Arial" charset="0"/>
              </a:endParaRPr>
            </a:p>
          </p:txBody>
        </p:sp>
        <p:sp>
          <p:nvSpPr>
            <p:cNvPr id="104098" name="Rectangle 678"/>
            <p:cNvSpPr>
              <a:spLocks noChangeArrowheads="1"/>
            </p:cNvSpPr>
            <p:nvPr/>
          </p:nvSpPr>
          <p:spPr bwMode="auto">
            <a:xfrm>
              <a:off x="1182" y="3213"/>
              <a:ext cx="47"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m</a:t>
              </a:r>
              <a:endParaRPr lang="en-US" dirty="0">
                <a:solidFill>
                  <a:srgbClr val="000000"/>
                </a:solidFill>
                <a:latin typeface="Arial" charset="0"/>
              </a:endParaRPr>
            </a:p>
          </p:txBody>
        </p:sp>
        <p:sp>
          <p:nvSpPr>
            <p:cNvPr id="104099" name="Rectangle 679"/>
            <p:cNvSpPr>
              <a:spLocks noChangeArrowheads="1"/>
            </p:cNvSpPr>
            <p:nvPr/>
          </p:nvSpPr>
          <p:spPr bwMode="auto">
            <a:xfrm>
              <a:off x="1224" y="3213"/>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00" name="Rectangle 680"/>
            <p:cNvSpPr>
              <a:spLocks noChangeArrowheads="1"/>
            </p:cNvSpPr>
            <p:nvPr/>
          </p:nvSpPr>
          <p:spPr bwMode="auto">
            <a:xfrm>
              <a:off x="1236"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a:t>
              </a:r>
              <a:endParaRPr lang="en-US" dirty="0">
                <a:solidFill>
                  <a:srgbClr val="000000"/>
                </a:solidFill>
                <a:latin typeface="Arial" charset="0"/>
              </a:endParaRPr>
            </a:p>
          </p:txBody>
        </p:sp>
        <p:sp>
          <p:nvSpPr>
            <p:cNvPr id="104101" name="Rectangle 681"/>
            <p:cNvSpPr>
              <a:spLocks noChangeArrowheads="1"/>
            </p:cNvSpPr>
            <p:nvPr/>
          </p:nvSpPr>
          <p:spPr bwMode="auto">
            <a:xfrm>
              <a:off x="1263" y="3213"/>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r</a:t>
              </a:r>
              <a:endParaRPr lang="en-US" dirty="0">
                <a:solidFill>
                  <a:srgbClr val="000000"/>
                </a:solidFill>
                <a:latin typeface="Arial" charset="0"/>
              </a:endParaRPr>
            </a:p>
          </p:txBody>
        </p:sp>
        <p:sp>
          <p:nvSpPr>
            <p:cNvPr id="104102" name="Rectangle 682"/>
            <p:cNvSpPr>
              <a:spLocks noChangeArrowheads="1"/>
            </p:cNvSpPr>
            <p:nvPr/>
          </p:nvSpPr>
          <p:spPr bwMode="auto">
            <a:xfrm>
              <a:off x="1278"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03" name="Rectangle 683"/>
            <p:cNvSpPr>
              <a:spLocks noChangeArrowheads="1"/>
            </p:cNvSpPr>
            <p:nvPr/>
          </p:nvSpPr>
          <p:spPr bwMode="auto">
            <a:xfrm>
              <a:off x="1305"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a:t>
              </a:r>
              <a:endParaRPr lang="en-US" dirty="0">
                <a:solidFill>
                  <a:srgbClr val="000000"/>
                </a:solidFill>
                <a:latin typeface="Arial" charset="0"/>
              </a:endParaRPr>
            </a:p>
          </p:txBody>
        </p:sp>
        <p:sp>
          <p:nvSpPr>
            <p:cNvPr id="104104" name="Rectangle 684"/>
            <p:cNvSpPr>
              <a:spLocks noChangeArrowheads="1"/>
            </p:cNvSpPr>
            <p:nvPr/>
          </p:nvSpPr>
          <p:spPr bwMode="auto">
            <a:xfrm>
              <a:off x="1332" y="3213"/>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05" name="Rectangle 685"/>
            <p:cNvSpPr>
              <a:spLocks noChangeArrowheads="1"/>
            </p:cNvSpPr>
            <p:nvPr/>
          </p:nvSpPr>
          <p:spPr bwMode="auto">
            <a:xfrm>
              <a:off x="1344"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o</a:t>
              </a:r>
              <a:endParaRPr lang="en-US" dirty="0">
                <a:solidFill>
                  <a:srgbClr val="000000"/>
                </a:solidFill>
                <a:latin typeface="Arial" charset="0"/>
              </a:endParaRPr>
            </a:p>
          </p:txBody>
        </p:sp>
        <p:sp>
          <p:nvSpPr>
            <p:cNvPr id="104106" name="Rectangle 686"/>
            <p:cNvSpPr>
              <a:spLocks noChangeArrowheads="1"/>
            </p:cNvSpPr>
            <p:nvPr/>
          </p:nvSpPr>
          <p:spPr bwMode="auto">
            <a:xfrm>
              <a:off x="1371" y="3213"/>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c</a:t>
              </a:r>
              <a:endParaRPr lang="en-US" dirty="0">
                <a:solidFill>
                  <a:srgbClr val="000000"/>
                </a:solidFill>
                <a:latin typeface="Arial" charset="0"/>
              </a:endParaRPr>
            </a:p>
          </p:txBody>
        </p:sp>
        <p:sp>
          <p:nvSpPr>
            <p:cNvPr id="104107" name="Rectangle 687"/>
            <p:cNvSpPr>
              <a:spLocks noChangeArrowheads="1"/>
            </p:cNvSpPr>
            <p:nvPr/>
          </p:nvSpPr>
          <p:spPr bwMode="auto">
            <a:xfrm>
              <a:off x="1395" y="3213"/>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c</a:t>
              </a:r>
              <a:endParaRPr lang="en-US" dirty="0">
                <a:solidFill>
                  <a:srgbClr val="000000"/>
                </a:solidFill>
                <a:latin typeface="Arial" charset="0"/>
              </a:endParaRPr>
            </a:p>
          </p:txBody>
        </p:sp>
        <p:sp>
          <p:nvSpPr>
            <p:cNvPr id="104108" name="Rectangle 688"/>
            <p:cNvSpPr>
              <a:spLocks noChangeArrowheads="1"/>
            </p:cNvSpPr>
            <p:nvPr/>
          </p:nvSpPr>
          <p:spPr bwMode="auto">
            <a:xfrm>
              <a:off x="1422"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u</a:t>
              </a:r>
              <a:endParaRPr lang="en-US" dirty="0">
                <a:solidFill>
                  <a:srgbClr val="000000"/>
                </a:solidFill>
                <a:latin typeface="Arial" charset="0"/>
              </a:endParaRPr>
            </a:p>
          </p:txBody>
        </p:sp>
        <p:sp>
          <p:nvSpPr>
            <p:cNvPr id="104109" name="Rectangle 689"/>
            <p:cNvSpPr>
              <a:spLocks noChangeArrowheads="1"/>
            </p:cNvSpPr>
            <p:nvPr/>
          </p:nvSpPr>
          <p:spPr bwMode="auto">
            <a:xfrm>
              <a:off x="1446"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p</a:t>
              </a:r>
              <a:endParaRPr lang="en-US" dirty="0">
                <a:solidFill>
                  <a:srgbClr val="000000"/>
                </a:solidFill>
                <a:latin typeface="Arial" charset="0"/>
              </a:endParaRPr>
            </a:p>
          </p:txBody>
        </p:sp>
        <p:sp>
          <p:nvSpPr>
            <p:cNvPr id="104110" name="Rectangle 690"/>
            <p:cNvSpPr>
              <a:spLocks noChangeArrowheads="1"/>
            </p:cNvSpPr>
            <p:nvPr/>
          </p:nvSpPr>
          <p:spPr bwMode="auto">
            <a:xfrm>
              <a:off x="1473" y="3213"/>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i</a:t>
              </a:r>
              <a:endParaRPr lang="en-US" dirty="0">
                <a:solidFill>
                  <a:srgbClr val="000000"/>
                </a:solidFill>
                <a:latin typeface="Arial" charset="0"/>
              </a:endParaRPr>
            </a:p>
          </p:txBody>
        </p:sp>
        <p:sp>
          <p:nvSpPr>
            <p:cNvPr id="104111" name="Rectangle 691"/>
            <p:cNvSpPr>
              <a:spLocks noChangeArrowheads="1"/>
            </p:cNvSpPr>
            <p:nvPr/>
          </p:nvSpPr>
          <p:spPr bwMode="auto">
            <a:xfrm>
              <a:off x="1485"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12" name="Rectangle 692"/>
            <p:cNvSpPr>
              <a:spLocks noChangeArrowheads="1"/>
            </p:cNvSpPr>
            <p:nvPr/>
          </p:nvSpPr>
          <p:spPr bwMode="auto">
            <a:xfrm>
              <a:off x="1512"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d</a:t>
              </a:r>
              <a:endParaRPr lang="en-US" dirty="0">
                <a:solidFill>
                  <a:srgbClr val="000000"/>
                </a:solidFill>
                <a:latin typeface="Arial" charset="0"/>
              </a:endParaRPr>
            </a:p>
          </p:txBody>
        </p:sp>
        <p:sp>
          <p:nvSpPr>
            <p:cNvPr id="104113" name="Rectangle 693"/>
            <p:cNvSpPr>
              <a:spLocks noChangeArrowheads="1"/>
            </p:cNvSpPr>
            <p:nvPr/>
          </p:nvSpPr>
          <p:spPr bwMode="auto">
            <a:xfrm>
              <a:off x="1536" y="3213"/>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14" name="Rectangle 694"/>
            <p:cNvSpPr>
              <a:spLocks noChangeArrowheads="1"/>
            </p:cNvSpPr>
            <p:nvPr/>
          </p:nvSpPr>
          <p:spPr bwMode="auto">
            <a:xfrm>
              <a:off x="1551"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b</a:t>
              </a:r>
              <a:endParaRPr lang="en-US" dirty="0">
                <a:solidFill>
                  <a:srgbClr val="000000"/>
                </a:solidFill>
                <a:latin typeface="Arial" charset="0"/>
              </a:endParaRPr>
            </a:p>
          </p:txBody>
        </p:sp>
        <p:sp>
          <p:nvSpPr>
            <p:cNvPr id="104115" name="Rectangle 695"/>
            <p:cNvSpPr>
              <a:spLocks noChangeArrowheads="1"/>
            </p:cNvSpPr>
            <p:nvPr/>
          </p:nvSpPr>
          <p:spPr bwMode="auto">
            <a:xfrm>
              <a:off x="1578" y="3213"/>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y</a:t>
              </a:r>
              <a:endParaRPr lang="en-US" dirty="0">
                <a:solidFill>
                  <a:srgbClr val="000000"/>
                </a:solidFill>
                <a:latin typeface="Arial" charset="0"/>
              </a:endParaRPr>
            </a:p>
          </p:txBody>
        </p:sp>
        <p:sp>
          <p:nvSpPr>
            <p:cNvPr id="104116" name="Rectangle 696"/>
            <p:cNvSpPr>
              <a:spLocks noChangeArrowheads="1"/>
            </p:cNvSpPr>
            <p:nvPr/>
          </p:nvSpPr>
          <p:spPr bwMode="auto">
            <a:xfrm>
              <a:off x="1599" y="3213"/>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17" name="Rectangle 697"/>
            <p:cNvSpPr>
              <a:spLocks noChangeArrowheads="1"/>
            </p:cNvSpPr>
            <p:nvPr/>
          </p:nvSpPr>
          <p:spPr bwMode="auto">
            <a:xfrm>
              <a:off x="1614" y="3213"/>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c</a:t>
              </a:r>
              <a:endParaRPr lang="en-US" dirty="0">
                <a:solidFill>
                  <a:srgbClr val="000000"/>
                </a:solidFill>
                <a:latin typeface="Arial" charset="0"/>
              </a:endParaRPr>
            </a:p>
          </p:txBody>
        </p:sp>
        <p:sp>
          <p:nvSpPr>
            <p:cNvPr id="104118" name="Rectangle 698"/>
            <p:cNvSpPr>
              <a:spLocks noChangeArrowheads="1"/>
            </p:cNvSpPr>
            <p:nvPr/>
          </p:nvSpPr>
          <p:spPr bwMode="auto">
            <a:xfrm>
              <a:off x="1638" y="3213"/>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o</a:t>
              </a:r>
              <a:endParaRPr lang="en-US" dirty="0">
                <a:solidFill>
                  <a:srgbClr val="000000"/>
                </a:solidFill>
                <a:latin typeface="Arial" charset="0"/>
              </a:endParaRPr>
            </a:p>
          </p:txBody>
        </p:sp>
        <p:sp>
          <p:nvSpPr>
            <p:cNvPr id="104119" name="Rectangle 699"/>
            <p:cNvSpPr>
              <a:spLocks noChangeArrowheads="1"/>
            </p:cNvSpPr>
            <p:nvPr/>
          </p:nvSpPr>
          <p:spPr bwMode="auto">
            <a:xfrm>
              <a:off x="1665" y="3213"/>
              <a:ext cx="40"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w</a:t>
              </a:r>
              <a:endParaRPr lang="en-US" dirty="0">
                <a:solidFill>
                  <a:srgbClr val="000000"/>
                </a:solidFill>
                <a:latin typeface="Arial" charset="0"/>
              </a:endParaRPr>
            </a:p>
          </p:txBody>
        </p:sp>
        <p:sp>
          <p:nvSpPr>
            <p:cNvPr id="980668" name="Rectangle 700"/>
            <p:cNvSpPr>
              <a:spLocks noChangeArrowheads="1"/>
            </p:cNvSpPr>
            <p:nvPr/>
          </p:nvSpPr>
          <p:spPr bwMode="auto">
            <a:xfrm>
              <a:off x="834" y="3194"/>
              <a:ext cx="129" cy="75"/>
            </a:xfrm>
            <a:prstGeom prst="rect">
              <a:avLst/>
            </a:prstGeom>
            <a:blipFill dpi="0" rotWithShape="0">
              <a:blip r:embed="rId7" cstate="print"/>
              <a:srcRect/>
              <a:tile tx="0" ty="0" sx="100000" sy="100000" flip="none" algn="tl"/>
            </a:blipFill>
            <a:ln w="4763">
              <a:solidFill>
                <a:srgbClr val="000000"/>
              </a:solidFill>
              <a:miter lim="800000"/>
              <a:headEnd/>
              <a:tailEnd/>
            </a:ln>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69" name="Line 701"/>
            <p:cNvSpPr>
              <a:spLocks noChangeShapeType="1"/>
            </p:cNvSpPr>
            <p:nvPr/>
          </p:nvSpPr>
          <p:spPr bwMode="auto">
            <a:xfrm>
              <a:off x="837" y="3109"/>
              <a:ext cx="108" cy="1"/>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4122" name="Rectangle 702"/>
            <p:cNvSpPr>
              <a:spLocks noChangeArrowheads="1"/>
            </p:cNvSpPr>
            <p:nvPr/>
          </p:nvSpPr>
          <p:spPr bwMode="auto">
            <a:xfrm>
              <a:off x="1014" y="3328"/>
              <a:ext cx="37"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B</a:t>
              </a:r>
              <a:endParaRPr lang="en-US" dirty="0">
                <a:solidFill>
                  <a:srgbClr val="000000"/>
                </a:solidFill>
                <a:latin typeface="Arial" charset="0"/>
              </a:endParaRPr>
            </a:p>
          </p:txBody>
        </p:sp>
        <p:sp>
          <p:nvSpPr>
            <p:cNvPr id="104123" name="Rectangle 703"/>
            <p:cNvSpPr>
              <a:spLocks noChangeArrowheads="1"/>
            </p:cNvSpPr>
            <p:nvPr/>
          </p:nvSpPr>
          <p:spPr bwMode="auto">
            <a:xfrm>
              <a:off x="1044" y="332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a:t>
              </a:r>
              <a:endParaRPr lang="en-US" dirty="0">
                <a:solidFill>
                  <a:srgbClr val="000000"/>
                </a:solidFill>
                <a:latin typeface="Arial" charset="0"/>
              </a:endParaRPr>
            </a:p>
          </p:txBody>
        </p:sp>
        <p:sp>
          <p:nvSpPr>
            <p:cNvPr id="104124" name="Rectangle 704"/>
            <p:cNvSpPr>
              <a:spLocks noChangeArrowheads="1"/>
            </p:cNvSpPr>
            <p:nvPr/>
          </p:nvSpPr>
          <p:spPr bwMode="auto">
            <a:xfrm>
              <a:off x="1071" y="3328"/>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r</a:t>
              </a:r>
              <a:endParaRPr lang="en-US" dirty="0">
                <a:solidFill>
                  <a:srgbClr val="000000"/>
                </a:solidFill>
                <a:latin typeface="Arial" charset="0"/>
              </a:endParaRPr>
            </a:p>
          </p:txBody>
        </p:sp>
        <p:sp>
          <p:nvSpPr>
            <p:cNvPr id="104125" name="Rectangle 705"/>
            <p:cNvSpPr>
              <a:spLocks noChangeArrowheads="1"/>
            </p:cNvSpPr>
            <p:nvPr/>
          </p:nvSpPr>
          <p:spPr bwMode="auto">
            <a:xfrm>
              <a:off x="1086" y="332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b</a:t>
              </a:r>
              <a:endParaRPr lang="en-US" dirty="0">
                <a:solidFill>
                  <a:srgbClr val="000000"/>
                </a:solidFill>
                <a:latin typeface="Arial" charset="0"/>
              </a:endParaRPr>
            </a:p>
          </p:txBody>
        </p:sp>
        <p:sp>
          <p:nvSpPr>
            <p:cNvPr id="104126" name="Rectangle 706"/>
            <p:cNvSpPr>
              <a:spLocks noChangeArrowheads="1"/>
            </p:cNvSpPr>
            <p:nvPr/>
          </p:nvSpPr>
          <p:spPr bwMode="auto">
            <a:xfrm>
              <a:off x="1113" y="332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27" name="Rectangle 707"/>
            <p:cNvSpPr>
              <a:spLocks noChangeArrowheads="1"/>
            </p:cNvSpPr>
            <p:nvPr/>
          </p:nvSpPr>
          <p:spPr bwMode="auto">
            <a:xfrm>
              <a:off x="1140" y="332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d</a:t>
              </a:r>
              <a:endParaRPr lang="en-US" dirty="0">
                <a:solidFill>
                  <a:srgbClr val="000000"/>
                </a:solidFill>
                <a:latin typeface="Arial" charset="0"/>
              </a:endParaRPr>
            </a:p>
          </p:txBody>
        </p:sp>
        <p:sp>
          <p:nvSpPr>
            <p:cNvPr id="104128" name="Rectangle 708"/>
            <p:cNvSpPr>
              <a:spLocks noChangeArrowheads="1"/>
            </p:cNvSpPr>
            <p:nvPr/>
          </p:nvSpPr>
          <p:spPr bwMode="auto">
            <a:xfrm>
              <a:off x="1167" y="332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29" name="Rectangle 709"/>
            <p:cNvSpPr>
              <a:spLocks noChangeArrowheads="1"/>
            </p:cNvSpPr>
            <p:nvPr/>
          </p:nvSpPr>
          <p:spPr bwMode="auto">
            <a:xfrm>
              <a:off x="1179" y="3328"/>
              <a:ext cx="40"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w</a:t>
              </a:r>
              <a:endParaRPr lang="en-US" dirty="0">
                <a:solidFill>
                  <a:srgbClr val="000000"/>
                </a:solidFill>
                <a:latin typeface="Arial" charset="0"/>
              </a:endParaRPr>
            </a:p>
          </p:txBody>
        </p:sp>
        <p:sp>
          <p:nvSpPr>
            <p:cNvPr id="104130" name="Rectangle 710"/>
            <p:cNvSpPr>
              <a:spLocks noChangeArrowheads="1"/>
            </p:cNvSpPr>
            <p:nvPr/>
          </p:nvSpPr>
          <p:spPr bwMode="auto">
            <a:xfrm>
              <a:off x="1215" y="3328"/>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i</a:t>
              </a:r>
              <a:endParaRPr lang="en-US" dirty="0">
                <a:solidFill>
                  <a:srgbClr val="000000"/>
                </a:solidFill>
                <a:latin typeface="Arial" charset="0"/>
              </a:endParaRPr>
            </a:p>
          </p:txBody>
        </p:sp>
        <p:sp>
          <p:nvSpPr>
            <p:cNvPr id="104131" name="Rectangle 711"/>
            <p:cNvSpPr>
              <a:spLocks noChangeArrowheads="1"/>
            </p:cNvSpPr>
            <p:nvPr/>
          </p:nvSpPr>
          <p:spPr bwMode="auto">
            <a:xfrm>
              <a:off x="1224" y="3328"/>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r</a:t>
              </a:r>
              <a:endParaRPr lang="en-US" dirty="0">
                <a:solidFill>
                  <a:srgbClr val="000000"/>
                </a:solidFill>
                <a:latin typeface="Arial" charset="0"/>
              </a:endParaRPr>
            </a:p>
          </p:txBody>
        </p:sp>
        <p:sp>
          <p:nvSpPr>
            <p:cNvPr id="104132" name="Rectangle 712"/>
            <p:cNvSpPr>
              <a:spLocks noChangeArrowheads="1"/>
            </p:cNvSpPr>
            <p:nvPr/>
          </p:nvSpPr>
          <p:spPr bwMode="auto">
            <a:xfrm>
              <a:off x="1242" y="332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33" name="Rectangle 713"/>
            <p:cNvSpPr>
              <a:spLocks noChangeArrowheads="1"/>
            </p:cNvSpPr>
            <p:nvPr/>
          </p:nvSpPr>
          <p:spPr bwMode="auto">
            <a:xfrm>
              <a:off x="1266" y="332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34" name="Rectangle 714"/>
            <p:cNvSpPr>
              <a:spLocks noChangeArrowheads="1"/>
            </p:cNvSpPr>
            <p:nvPr/>
          </p:nvSpPr>
          <p:spPr bwMode="auto">
            <a:xfrm>
              <a:off x="1281" y="332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f</a:t>
              </a:r>
              <a:endParaRPr lang="en-US" dirty="0">
                <a:solidFill>
                  <a:srgbClr val="000000"/>
                </a:solidFill>
                <a:latin typeface="Arial" charset="0"/>
              </a:endParaRPr>
            </a:p>
          </p:txBody>
        </p:sp>
        <p:sp>
          <p:nvSpPr>
            <p:cNvPr id="104135" name="Rectangle 715"/>
            <p:cNvSpPr>
              <a:spLocks noChangeArrowheads="1"/>
            </p:cNvSpPr>
            <p:nvPr/>
          </p:nvSpPr>
          <p:spPr bwMode="auto">
            <a:xfrm>
              <a:off x="1296" y="332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36" name="Rectangle 716"/>
            <p:cNvSpPr>
              <a:spLocks noChangeArrowheads="1"/>
            </p:cNvSpPr>
            <p:nvPr/>
          </p:nvSpPr>
          <p:spPr bwMode="auto">
            <a:xfrm>
              <a:off x="1320" y="332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n</a:t>
              </a:r>
              <a:endParaRPr lang="en-US" dirty="0">
                <a:solidFill>
                  <a:srgbClr val="000000"/>
                </a:solidFill>
                <a:latin typeface="Arial" charset="0"/>
              </a:endParaRPr>
            </a:p>
          </p:txBody>
        </p:sp>
        <p:sp>
          <p:nvSpPr>
            <p:cNvPr id="104137" name="Rectangle 717"/>
            <p:cNvSpPr>
              <a:spLocks noChangeArrowheads="1"/>
            </p:cNvSpPr>
            <p:nvPr/>
          </p:nvSpPr>
          <p:spPr bwMode="auto">
            <a:xfrm>
              <a:off x="1347" y="3328"/>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c</a:t>
              </a:r>
              <a:endParaRPr lang="en-US" dirty="0">
                <a:solidFill>
                  <a:srgbClr val="000000"/>
                </a:solidFill>
                <a:latin typeface="Arial" charset="0"/>
              </a:endParaRPr>
            </a:p>
          </p:txBody>
        </p:sp>
        <p:sp>
          <p:nvSpPr>
            <p:cNvPr id="104138" name="Rectangle 718"/>
            <p:cNvSpPr>
              <a:spLocks noChangeArrowheads="1"/>
            </p:cNvSpPr>
            <p:nvPr/>
          </p:nvSpPr>
          <p:spPr bwMode="auto">
            <a:xfrm>
              <a:off x="1371" y="332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39" name="Rectangle 719"/>
            <p:cNvSpPr>
              <a:spLocks noChangeArrowheads="1"/>
            </p:cNvSpPr>
            <p:nvPr/>
          </p:nvSpPr>
          <p:spPr bwMode="auto">
            <a:xfrm>
              <a:off x="867" y="3420"/>
              <a:ext cx="56"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ESRI Cartography" pitchFamily="2" charset="0"/>
                </a:rPr>
                <a:t>Ê</a:t>
              </a:r>
              <a:endParaRPr lang="en-US" dirty="0">
                <a:solidFill>
                  <a:srgbClr val="000000"/>
                </a:solidFill>
                <a:latin typeface="Arial" charset="0"/>
              </a:endParaRPr>
            </a:p>
          </p:txBody>
        </p:sp>
        <p:sp>
          <p:nvSpPr>
            <p:cNvPr id="104140" name="Rectangle 720"/>
            <p:cNvSpPr>
              <a:spLocks noChangeArrowheads="1"/>
            </p:cNvSpPr>
            <p:nvPr/>
          </p:nvSpPr>
          <p:spPr bwMode="auto">
            <a:xfrm>
              <a:off x="867" y="3423"/>
              <a:ext cx="56" cy="96"/>
            </a:xfrm>
            <a:prstGeom prst="rect">
              <a:avLst/>
            </a:prstGeom>
            <a:noFill/>
            <a:ln w="9525">
              <a:noFill/>
              <a:miter lim="800000"/>
              <a:headEnd/>
              <a:tailEnd/>
            </a:ln>
          </p:spPr>
          <p:txBody>
            <a:bodyPr wrap="none" lIns="0" tIns="0" rIns="0" bIns="0">
              <a:spAutoFit/>
            </a:bodyPr>
            <a:lstStyle/>
            <a:p>
              <a:pPr eaLnBrk="1" hangingPunct="1"/>
              <a:r>
                <a:rPr lang="en-US" sz="1000" dirty="0">
                  <a:solidFill>
                    <a:srgbClr val="000000"/>
                  </a:solidFill>
                  <a:latin typeface="ESRI Cartography" pitchFamily="2" charset="0"/>
                </a:rPr>
                <a:t>Ú</a:t>
              </a:r>
              <a:endParaRPr lang="en-US" dirty="0">
                <a:solidFill>
                  <a:srgbClr val="000000"/>
                </a:solidFill>
                <a:latin typeface="Arial" charset="0"/>
              </a:endParaRPr>
            </a:p>
          </p:txBody>
        </p:sp>
        <p:sp>
          <p:nvSpPr>
            <p:cNvPr id="980689" name="Line 721"/>
            <p:cNvSpPr>
              <a:spLocks noChangeShapeType="1"/>
            </p:cNvSpPr>
            <p:nvPr/>
          </p:nvSpPr>
          <p:spPr bwMode="auto">
            <a:xfrm>
              <a:off x="834" y="3351"/>
              <a:ext cx="129" cy="1"/>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90" name="Line 722"/>
            <p:cNvSpPr>
              <a:spLocks noChangeShapeType="1"/>
            </p:cNvSpPr>
            <p:nvPr/>
          </p:nvSpPr>
          <p:spPr bwMode="auto">
            <a:xfrm flipV="1">
              <a:off x="834" y="3344"/>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91" name="Line 723"/>
            <p:cNvSpPr>
              <a:spLocks noChangeShapeType="1"/>
            </p:cNvSpPr>
            <p:nvPr/>
          </p:nvSpPr>
          <p:spPr bwMode="auto">
            <a:xfrm flipV="1">
              <a:off x="879" y="3344"/>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92" name="Line 724"/>
            <p:cNvSpPr>
              <a:spLocks noChangeShapeType="1"/>
            </p:cNvSpPr>
            <p:nvPr/>
          </p:nvSpPr>
          <p:spPr bwMode="auto">
            <a:xfrm flipV="1">
              <a:off x="921" y="3344"/>
              <a:ext cx="1" cy="13"/>
            </a:xfrm>
            <a:prstGeom prst="line">
              <a:avLst/>
            </a:prstGeom>
            <a:noFill/>
            <a:ln w="4763">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93" name="Line 725"/>
            <p:cNvSpPr>
              <a:spLocks noChangeShapeType="1"/>
            </p:cNvSpPr>
            <p:nvPr/>
          </p:nvSpPr>
          <p:spPr bwMode="auto">
            <a:xfrm>
              <a:off x="837" y="3017"/>
              <a:ext cx="33" cy="1"/>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694" name="Line 726"/>
            <p:cNvSpPr>
              <a:spLocks noChangeShapeType="1"/>
            </p:cNvSpPr>
            <p:nvPr/>
          </p:nvSpPr>
          <p:spPr bwMode="auto">
            <a:xfrm>
              <a:off x="903" y="3017"/>
              <a:ext cx="33" cy="1"/>
            </a:xfrm>
            <a:prstGeom prst="line">
              <a:avLst/>
            </a:prstGeom>
            <a:noFill/>
            <a:ln w="14288">
              <a:solidFill>
                <a:srgbClr val="000000"/>
              </a:solidFill>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4147" name="Rectangle 727"/>
            <p:cNvSpPr>
              <a:spLocks noChangeArrowheads="1"/>
            </p:cNvSpPr>
            <p:nvPr/>
          </p:nvSpPr>
          <p:spPr bwMode="auto">
            <a:xfrm>
              <a:off x="1008" y="2978"/>
              <a:ext cx="37"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V</a:t>
              </a:r>
              <a:endParaRPr lang="en-US" dirty="0">
                <a:solidFill>
                  <a:srgbClr val="000000"/>
                </a:solidFill>
                <a:latin typeface="Arial" charset="0"/>
              </a:endParaRPr>
            </a:p>
          </p:txBody>
        </p:sp>
        <p:sp>
          <p:nvSpPr>
            <p:cNvPr id="104148" name="Rectangle 728"/>
            <p:cNvSpPr>
              <a:spLocks noChangeArrowheads="1"/>
            </p:cNvSpPr>
            <p:nvPr/>
          </p:nvSpPr>
          <p:spPr bwMode="auto">
            <a:xfrm>
              <a:off x="1038" y="2978"/>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i</a:t>
              </a:r>
              <a:endParaRPr lang="en-US" dirty="0">
                <a:solidFill>
                  <a:srgbClr val="000000"/>
                </a:solidFill>
                <a:latin typeface="Arial" charset="0"/>
              </a:endParaRPr>
            </a:p>
          </p:txBody>
        </p:sp>
        <p:sp>
          <p:nvSpPr>
            <p:cNvPr id="104149" name="Rectangle 729"/>
            <p:cNvSpPr>
              <a:spLocks noChangeArrowheads="1"/>
            </p:cNvSpPr>
            <p:nvPr/>
          </p:nvSpPr>
          <p:spPr bwMode="auto">
            <a:xfrm>
              <a:off x="1050" y="2978"/>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r</a:t>
              </a:r>
              <a:endParaRPr lang="en-US" dirty="0">
                <a:solidFill>
                  <a:srgbClr val="000000"/>
                </a:solidFill>
                <a:latin typeface="Arial" charset="0"/>
              </a:endParaRPr>
            </a:p>
          </p:txBody>
        </p:sp>
        <p:sp>
          <p:nvSpPr>
            <p:cNvPr id="104150" name="Rectangle 730"/>
            <p:cNvSpPr>
              <a:spLocks noChangeArrowheads="1"/>
            </p:cNvSpPr>
            <p:nvPr/>
          </p:nvSpPr>
          <p:spPr bwMode="auto">
            <a:xfrm>
              <a:off x="1065" y="297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t</a:t>
              </a:r>
              <a:endParaRPr lang="en-US" dirty="0">
                <a:solidFill>
                  <a:srgbClr val="000000"/>
                </a:solidFill>
                <a:latin typeface="Arial" charset="0"/>
              </a:endParaRPr>
            </a:p>
          </p:txBody>
        </p:sp>
        <p:sp>
          <p:nvSpPr>
            <p:cNvPr id="104151" name="Rectangle 731"/>
            <p:cNvSpPr>
              <a:spLocks noChangeArrowheads="1"/>
            </p:cNvSpPr>
            <p:nvPr/>
          </p:nvSpPr>
          <p:spPr bwMode="auto">
            <a:xfrm>
              <a:off x="1080" y="297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u</a:t>
              </a:r>
              <a:endParaRPr lang="en-US" dirty="0">
                <a:solidFill>
                  <a:srgbClr val="000000"/>
                </a:solidFill>
                <a:latin typeface="Arial" charset="0"/>
              </a:endParaRPr>
            </a:p>
          </p:txBody>
        </p:sp>
        <p:sp>
          <p:nvSpPr>
            <p:cNvPr id="104152" name="Rectangle 732"/>
            <p:cNvSpPr>
              <a:spLocks noChangeArrowheads="1"/>
            </p:cNvSpPr>
            <p:nvPr/>
          </p:nvSpPr>
          <p:spPr bwMode="auto">
            <a:xfrm>
              <a:off x="1104" y="297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a:t>
              </a:r>
              <a:endParaRPr lang="en-US" dirty="0">
                <a:solidFill>
                  <a:srgbClr val="000000"/>
                </a:solidFill>
                <a:latin typeface="Arial" charset="0"/>
              </a:endParaRPr>
            </a:p>
          </p:txBody>
        </p:sp>
        <p:sp>
          <p:nvSpPr>
            <p:cNvPr id="104153" name="Rectangle 733"/>
            <p:cNvSpPr>
              <a:spLocks noChangeArrowheads="1"/>
            </p:cNvSpPr>
            <p:nvPr/>
          </p:nvSpPr>
          <p:spPr bwMode="auto">
            <a:xfrm>
              <a:off x="1131" y="2978"/>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l</a:t>
              </a:r>
              <a:endParaRPr lang="en-US" dirty="0">
                <a:solidFill>
                  <a:srgbClr val="000000"/>
                </a:solidFill>
                <a:latin typeface="Arial" charset="0"/>
              </a:endParaRPr>
            </a:p>
          </p:txBody>
        </p:sp>
        <p:sp>
          <p:nvSpPr>
            <p:cNvPr id="104154" name="Rectangle 734"/>
            <p:cNvSpPr>
              <a:spLocks noChangeArrowheads="1"/>
            </p:cNvSpPr>
            <p:nvPr/>
          </p:nvSpPr>
          <p:spPr bwMode="auto">
            <a:xfrm>
              <a:off x="1143" y="297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55" name="Rectangle 735"/>
            <p:cNvSpPr>
              <a:spLocks noChangeArrowheads="1"/>
            </p:cNvSpPr>
            <p:nvPr/>
          </p:nvSpPr>
          <p:spPr bwMode="auto">
            <a:xfrm>
              <a:off x="1155" y="2978"/>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c</a:t>
              </a:r>
              <a:endParaRPr lang="en-US" dirty="0">
                <a:solidFill>
                  <a:srgbClr val="000000"/>
                </a:solidFill>
                <a:latin typeface="Arial" charset="0"/>
              </a:endParaRPr>
            </a:p>
          </p:txBody>
        </p:sp>
        <p:sp>
          <p:nvSpPr>
            <p:cNvPr id="104156" name="Rectangle 736"/>
            <p:cNvSpPr>
              <a:spLocks noChangeArrowheads="1"/>
            </p:cNvSpPr>
            <p:nvPr/>
          </p:nvSpPr>
          <p:spPr bwMode="auto">
            <a:xfrm>
              <a:off x="1179" y="297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57" name="Rectangle 737"/>
            <p:cNvSpPr>
              <a:spLocks noChangeArrowheads="1"/>
            </p:cNvSpPr>
            <p:nvPr/>
          </p:nvSpPr>
          <p:spPr bwMode="auto">
            <a:xfrm>
              <a:off x="1206" y="297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n</a:t>
              </a:r>
              <a:endParaRPr lang="en-US" dirty="0">
                <a:solidFill>
                  <a:srgbClr val="000000"/>
                </a:solidFill>
                <a:latin typeface="Arial" charset="0"/>
              </a:endParaRPr>
            </a:p>
          </p:txBody>
        </p:sp>
        <p:sp>
          <p:nvSpPr>
            <p:cNvPr id="104158" name="Rectangle 738"/>
            <p:cNvSpPr>
              <a:spLocks noChangeArrowheads="1"/>
            </p:cNvSpPr>
            <p:nvPr/>
          </p:nvSpPr>
          <p:spPr bwMode="auto">
            <a:xfrm>
              <a:off x="1233" y="297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t</a:t>
              </a:r>
              <a:endParaRPr lang="en-US" dirty="0">
                <a:solidFill>
                  <a:srgbClr val="000000"/>
                </a:solidFill>
                <a:latin typeface="Arial" charset="0"/>
              </a:endParaRPr>
            </a:p>
          </p:txBody>
        </p:sp>
        <p:sp>
          <p:nvSpPr>
            <p:cNvPr id="104159" name="Rectangle 739"/>
            <p:cNvSpPr>
              <a:spLocks noChangeArrowheads="1"/>
            </p:cNvSpPr>
            <p:nvPr/>
          </p:nvSpPr>
          <p:spPr bwMode="auto">
            <a:xfrm>
              <a:off x="1248" y="297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60" name="Rectangle 740"/>
            <p:cNvSpPr>
              <a:spLocks noChangeArrowheads="1"/>
            </p:cNvSpPr>
            <p:nvPr/>
          </p:nvSpPr>
          <p:spPr bwMode="auto">
            <a:xfrm>
              <a:off x="1272" y="2978"/>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r</a:t>
              </a:r>
              <a:endParaRPr lang="en-US" dirty="0">
                <a:solidFill>
                  <a:srgbClr val="000000"/>
                </a:solidFill>
                <a:latin typeface="Arial" charset="0"/>
              </a:endParaRPr>
            </a:p>
          </p:txBody>
        </p:sp>
        <p:sp>
          <p:nvSpPr>
            <p:cNvPr id="104161" name="Rectangle 741"/>
            <p:cNvSpPr>
              <a:spLocks noChangeArrowheads="1"/>
            </p:cNvSpPr>
            <p:nvPr/>
          </p:nvSpPr>
          <p:spPr bwMode="auto">
            <a:xfrm>
              <a:off x="1290" y="297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62" name="Rectangle 742"/>
            <p:cNvSpPr>
              <a:spLocks noChangeArrowheads="1"/>
            </p:cNvSpPr>
            <p:nvPr/>
          </p:nvSpPr>
          <p:spPr bwMode="auto">
            <a:xfrm>
              <a:off x="1302" y="2978"/>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l</a:t>
              </a:r>
              <a:endParaRPr lang="en-US" dirty="0">
                <a:solidFill>
                  <a:srgbClr val="000000"/>
                </a:solidFill>
                <a:latin typeface="Arial" charset="0"/>
              </a:endParaRPr>
            </a:p>
          </p:txBody>
        </p:sp>
        <p:sp>
          <p:nvSpPr>
            <p:cNvPr id="104163" name="Rectangle 743"/>
            <p:cNvSpPr>
              <a:spLocks noChangeArrowheads="1"/>
            </p:cNvSpPr>
            <p:nvPr/>
          </p:nvSpPr>
          <p:spPr bwMode="auto">
            <a:xfrm>
              <a:off x="1314" y="2978"/>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i</a:t>
              </a:r>
              <a:endParaRPr lang="en-US" dirty="0">
                <a:solidFill>
                  <a:srgbClr val="000000"/>
                </a:solidFill>
                <a:latin typeface="Arial" charset="0"/>
              </a:endParaRPr>
            </a:p>
          </p:txBody>
        </p:sp>
        <p:sp>
          <p:nvSpPr>
            <p:cNvPr id="104164" name="Rectangle 744"/>
            <p:cNvSpPr>
              <a:spLocks noChangeArrowheads="1"/>
            </p:cNvSpPr>
            <p:nvPr/>
          </p:nvSpPr>
          <p:spPr bwMode="auto">
            <a:xfrm>
              <a:off x="1326" y="297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n</a:t>
              </a:r>
              <a:endParaRPr lang="en-US" dirty="0">
                <a:solidFill>
                  <a:srgbClr val="000000"/>
                </a:solidFill>
                <a:latin typeface="Arial" charset="0"/>
              </a:endParaRPr>
            </a:p>
          </p:txBody>
        </p:sp>
        <p:sp>
          <p:nvSpPr>
            <p:cNvPr id="104165" name="Rectangle 745"/>
            <p:cNvSpPr>
              <a:spLocks noChangeArrowheads="1"/>
            </p:cNvSpPr>
            <p:nvPr/>
          </p:nvSpPr>
          <p:spPr bwMode="auto">
            <a:xfrm>
              <a:off x="1350" y="297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66" name="Rectangle 746"/>
            <p:cNvSpPr>
              <a:spLocks noChangeArrowheads="1"/>
            </p:cNvSpPr>
            <p:nvPr/>
          </p:nvSpPr>
          <p:spPr bwMode="auto">
            <a:xfrm>
              <a:off x="1377" y="297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67" name="Rectangle 747"/>
            <p:cNvSpPr>
              <a:spLocks noChangeArrowheads="1"/>
            </p:cNvSpPr>
            <p:nvPr/>
          </p:nvSpPr>
          <p:spPr bwMode="auto">
            <a:xfrm>
              <a:off x="1392" y="2978"/>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t>
              </a:r>
              <a:endParaRPr lang="en-US" dirty="0">
                <a:solidFill>
                  <a:srgbClr val="000000"/>
                </a:solidFill>
                <a:latin typeface="Arial" charset="0"/>
              </a:endParaRPr>
            </a:p>
          </p:txBody>
        </p:sp>
        <p:sp>
          <p:nvSpPr>
            <p:cNvPr id="104168" name="Rectangle 748"/>
            <p:cNvSpPr>
              <a:spLocks noChangeArrowheads="1"/>
            </p:cNvSpPr>
            <p:nvPr/>
          </p:nvSpPr>
          <p:spPr bwMode="auto">
            <a:xfrm>
              <a:off x="1407" y="2978"/>
              <a:ext cx="37"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V</a:t>
              </a:r>
              <a:endParaRPr lang="en-US" dirty="0">
                <a:solidFill>
                  <a:srgbClr val="000000"/>
                </a:solidFill>
                <a:latin typeface="Arial" charset="0"/>
              </a:endParaRPr>
            </a:p>
          </p:txBody>
        </p:sp>
        <p:sp>
          <p:nvSpPr>
            <p:cNvPr id="104169" name="Rectangle 749"/>
            <p:cNvSpPr>
              <a:spLocks noChangeArrowheads="1"/>
            </p:cNvSpPr>
            <p:nvPr/>
          </p:nvSpPr>
          <p:spPr bwMode="auto">
            <a:xfrm>
              <a:off x="1440" y="2978"/>
              <a:ext cx="40"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C</a:t>
              </a:r>
              <a:endParaRPr lang="en-US" dirty="0">
                <a:solidFill>
                  <a:srgbClr val="000000"/>
                </a:solidFill>
                <a:latin typeface="Arial" charset="0"/>
              </a:endParaRPr>
            </a:p>
          </p:txBody>
        </p:sp>
        <p:sp>
          <p:nvSpPr>
            <p:cNvPr id="104170" name="Rectangle 750"/>
            <p:cNvSpPr>
              <a:spLocks noChangeArrowheads="1"/>
            </p:cNvSpPr>
            <p:nvPr/>
          </p:nvSpPr>
          <p:spPr bwMode="auto">
            <a:xfrm>
              <a:off x="1473" y="2978"/>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L</a:t>
              </a:r>
              <a:endParaRPr lang="en-US" dirty="0">
                <a:solidFill>
                  <a:srgbClr val="000000"/>
                </a:solidFill>
                <a:latin typeface="Arial" charset="0"/>
              </a:endParaRPr>
            </a:p>
          </p:txBody>
        </p:sp>
        <p:sp>
          <p:nvSpPr>
            <p:cNvPr id="104171" name="Rectangle 751"/>
            <p:cNvSpPr>
              <a:spLocks noChangeArrowheads="1"/>
            </p:cNvSpPr>
            <p:nvPr/>
          </p:nvSpPr>
          <p:spPr bwMode="auto">
            <a:xfrm>
              <a:off x="1500" y="297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72" name="Rectangle 752"/>
            <p:cNvSpPr>
              <a:spLocks noChangeArrowheads="1"/>
            </p:cNvSpPr>
            <p:nvPr/>
          </p:nvSpPr>
          <p:spPr bwMode="auto">
            <a:xfrm>
              <a:off x="1515" y="297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73" name="Rectangle 753"/>
            <p:cNvSpPr>
              <a:spLocks noChangeArrowheads="1"/>
            </p:cNvSpPr>
            <p:nvPr/>
          </p:nvSpPr>
          <p:spPr bwMode="auto">
            <a:xfrm>
              <a:off x="1527" y="2978"/>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74" name="Rectangle 754"/>
            <p:cNvSpPr>
              <a:spLocks noChangeArrowheads="1"/>
            </p:cNvSpPr>
            <p:nvPr/>
          </p:nvSpPr>
          <p:spPr bwMode="auto">
            <a:xfrm>
              <a:off x="1542" y="2978"/>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t>
              </a:r>
              <a:endParaRPr lang="en-US" dirty="0">
                <a:solidFill>
                  <a:srgbClr val="000000"/>
                </a:solidFill>
                <a:latin typeface="Arial" charset="0"/>
              </a:endParaRPr>
            </a:p>
          </p:txBody>
        </p:sp>
        <p:sp>
          <p:nvSpPr>
            <p:cNvPr id="104175" name="Rectangle 755"/>
            <p:cNvSpPr>
              <a:spLocks noChangeArrowheads="1"/>
            </p:cNvSpPr>
            <p:nvPr/>
          </p:nvSpPr>
          <p:spPr bwMode="auto">
            <a:xfrm>
              <a:off x="1008"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2</a:t>
              </a:r>
              <a:endParaRPr lang="en-US" dirty="0">
                <a:solidFill>
                  <a:srgbClr val="000000"/>
                </a:solidFill>
                <a:latin typeface="Arial" charset="0"/>
              </a:endParaRPr>
            </a:p>
          </p:txBody>
        </p:sp>
        <p:sp>
          <p:nvSpPr>
            <p:cNvPr id="104176" name="Rectangle 756"/>
            <p:cNvSpPr>
              <a:spLocks noChangeArrowheads="1"/>
            </p:cNvSpPr>
            <p:nvPr/>
          </p:nvSpPr>
          <p:spPr bwMode="auto">
            <a:xfrm>
              <a:off x="1032"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0</a:t>
              </a:r>
              <a:endParaRPr lang="en-US" dirty="0">
                <a:solidFill>
                  <a:srgbClr val="000000"/>
                </a:solidFill>
                <a:latin typeface="Arial" charset="0"/>
              </a:endParaRPr>
            </a:p>
          </p:txBody>
        </p:sp>
        <p:sp>
          <p:nvSpPr>
            <p:cNvPr id="104177" name="Rectangle 757"/>
            <p:cNvSpPr>
              <a:spLocks noChangeArrowheads="1"/>
            </p:cNvSpPr>
            <p:nvPr/>
          </p:nvSpPr>
          <p:spPr bwMode="auto">
            <a:xfrm>
              <a:off x="1059"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0</a:t>
              </a:r>
              <a:endParaRPr lang="en-US" dirty="0">
                <a:solidFill>
                  <a:srgbClr val="000000"/>
                </a:solidFill>
                <a:latin typeface="Arial" charset="0"/>
              </a:endParaRPr>
            </a:p>
          </p:txBody>
        </p:sp>
        <p:sp>
          <p:nvSpPr>
            <p:cNvPr id="104178" name="Rectangle 758"/>
            <p:cNvSpPr>
              <a:spLocks noChangeArrowheads="1"/>
            </p:cNvSpPr>
            <p:nvPr/>
          </p:nvSpPr>
          <p:spPr bwMode="auto">
            <a:xfrm>
              <a:off x="1086"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79" name="Rectangle 759"/>
            <p:cNvSpPr>
              <a:spLocks noChangeArrowheads="1"/>
            </p:cNvSpPr>
            <p:nvPr/>
          </p:nvSpPr>
          <p:spPr bwMode="auto">
            <a:xfrm>
              <a:off x="1098" y="3096"/>
              <a:ext cx="47"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m</a:t>
              </a:r>
              <a:endParaRPr lang="en-US" dirty="0">
                <a:solidFill>
                  <a:srgbClr val="000000"/>
                </a:solidFill>
                <a:latin typeface="Arial" charset="0"/>
              </a:endParaRPr>
            </a:p>
          </p:txBody>
        </p:sp>
        <p:sp>
          <p:nvSpPr>
            <p:cNvPr id="104180" name="Rectangle 760"/>
            <p:cNvSpPr>
              <a:spLocks noChangeArrowheads="1"/>
            </p:cNvSpPr>
            <p:nvPr/>
          </p:nvSpPr>
          <p:spPr bwMode="auto">
            <a:xfrm>
              <a:off x="1140"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81" name="Rectangle 761"/>
            <p:cNvSpPr>
              <a:spLocks noChangeArrowheads="1"/>
            </p:cNvSpPr>
            <p:nvPr/>
          </p:nvSpPr>
          <p:spPr bwMode="auto">
            <a:xfrm>
              <a:off x="1152" y="3096"/>
              <a:ext cx="40"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w</a:t>
              </a:r>
              <a:endParaRPr lang="en-US" dirty="0">
                <a:solidFill>
                  <a:srgbClr val="000000"/>
                </a:solidFill>
                <a:latin typeface="Arial" charset="0"/>
              </a:endParaRPr>
            </a:p>
          </p:txBody>
        </p:sp>
        <p:sp>
          <p:nvSpPr>
            <p:cNvPr id="104182" name="Rectangle 762"/>
            <p:cNvSpPr>
              <a:spLocks noChangeArrowheads="1"/>
            </p:cNvSpPr>
            <p:nvPr/>
          </p:nvSpPr>
          <p:spPr bwMode="auto">
            <a:xfrm>
              <a:off x="1188" y="3096"/>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i</a:t>
              </a:r>
              <a:endParaRPr lang="en-US" dirty="0">
                <a:solidFill>
                  <a:srgbClr val="000000"/>
                </a:solidFill>
                <a:latin typeface="Arial" charset="0"/>
              </a:endParaRPr>
            </a:p>
          </p:txBody>
        </p:sp>
        <p:sp>
          <p:nvSpPr>
            <p:cNvPr id="104183" name="Rectangle 763"/>
            <p:cNvSpPr>
              <a:spLocks noChangeArrowheads="1"/>
            </p:cNvSpPr>
            <p:nvPr/>
          </p:nvSpPr>
          <p:spPr bwMode="auto">
            <a:xfrm>
              <a:off x="1197"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d</a:t>
              </a:r>
              <a:endParaRPr lang="en-US" dirty="0">
                <a:solidFill>
                  <a:srgbClr val="000000"/>
                </a:solidFill>
                <a:latin typeface="Arial" charset="0"/>
              </a:endParaRPr>
            </a:p>
          </p:txBody>
        </p:sp>
        <p:sp>
          <p:nvSpPr>
            <p:cNvPr id="104184" name="Rectangle 764"/>
            <p:cNvSpPr>
              <a:spLocks noChangeArrowheads="1"/>
            </p:cNvSpPr>
            <p:nvPr/>
          </p:nvSpPr>
          <p:spPr bwMode="auto">
            <a:xfrm>
              <a:off x="1224"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e</a:t>
              </a:r>
              <a:endParaRPr lang="en-US" dirty="0">
                <a:solidFill>
                  <a:srgbClr val="000000"/>
                </a:solidFill>
                <a:latin typeface="Arial" charset="0"/>
              </a:endParaRPr>
            </a:p>
          </p:txBody>
        </p:sp>
        <p:sp>
          <p:nvSpPr>
            <p:cNvPr id="104185" name="Rectangle 765"/>
            <p:cNvSpPr>
              <a:spLocks noChangeArrowheads="1"/>
            </p:cNvSpPr>
            <p:nvPr/>
          </p:nvSpPr>
          <p:spPr bwMode="auto">
            <a:xfrm>
              <a:off x="1251"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86" name="Rectangle 766"/>
            <p:cNvSpPr>
              <a:spLocks noChangeArrowheads="1"/>
            </p:cNvSpPr>
            <p:nvPr/>
          </p:nvSpPr>
          <p:spPr bwMode="auto">
            <a:xfrm>
              <a:off x="1263" y="3096"/>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v</a:t>
              </a:r>
              <a:endParaRPr lang="en-US" dirty="0">
                <a:solidFill>
                  <a:srgbClr val="000000"/>
                </a:solidFill>
                <a:latin typeface="Arial" charset="0"/>
              </a:endParaRPr>
            </a:p>
          </p:txBody>
        </p:sp>
        <p:sp>
          <p:nvSpPr>
            <p:cNvPr id="104187" name="Rectangle 767"/>
            <p:cNvSpPr>
              <a:spLocks noChangeArrowheads="1"/>
            </p:cNvSpPr>
            <p:nvPr/>
          </p:nvSpPr>
          <p:spPr bwMode="auto">
            <a:xfrm>
              <a:off x="1287" y="3096"/>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i</a:t>
              </a:r>
              <a:endParaRPr lang="en-US" dirty="0">
                <a:solidFill>
                  <a:srgbClr val="000000"/>
                </a:solidFill>
                <a:latin typeface="Arial" charset="0"/>
              </a:endParaRPr>
            </a:p>
          </p:txBody>
        </p:sp>
        <p:sp>
          <p:nvSpPr>
            <p:cNvPr id="104188" name="Rectangle 768"/>
            <p:cNvSpPr>
              <a:spLocks noChangeArrowheads="1"/>
            </p:cNvSpPr>
            <p:nvPr/>
          </p:nvSpPr>
          <p:spPr bwMode="auto">
            <a:xfrm>
              <a:off x="1299" y="3096"/>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r</a:t>
              </a:r>
              <a:endParaRPr lang="en-US" dirty="0">
                <a:solidFill>
                  <a:srgbClr val="000000"/>
                </a:solidFill>
                <a:latin typeface="Arial" charset="0"/>
              </a:endParaRPr>
            </a:p>
          </p:txBody>
        </p:sp>
        <p:sp>
          <p:nvSpPr>
            <p:cNvPr id="104189" name="Rectangle 769"/>
            <p:cNvSpPr>
              <a:spLocks noChangeArrowheads="1"/>
            </p:cNvSpPr>
            <p:nvPr/>
          </p:nvSpPr>
          <p:spPr bwMode="auto">
            <a:xfrm>
              <a:off x="1314"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t</a:t>
              </a:r>
              <a:endParaRPr lang="en-US" dirty="0">
                <a:solidFill>
                  <a:srgbClr val="000000"/>
                </a:solidFill>
                <a:latin typeface="Arial" charset="0"/>
              </a:endParaRPr>
            </a:p>
          </p:txBody>
        </p:sp>
        <p:sp>
          <p:nvSpPr>
            <p:cNvPr id="104190" name="Rectangle 770"/>
            <p:cNvSpPr>
              <a:spLocks noChangeArrowheads="1"/>
            </p:cNvSpPr>
            <p:nvPr/>
          </p:nvSpPr>
          <p:spPr bwMode="auto">
            <a:xfrm>
              <a:off x="1329"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u</a:t>
              </a:r>
              <a:endParaRPr lang="en-US" dirty="0">
                <a:solidFill>
                  <a:srgbClr val="000000"/>
                </a:solidFill>
                <a:latin typeface="Arial" charset="0"/>
              </a:endParaRPr>
            </a:p>
          </p:txBody>
        </p:sp>
        <p:sp>
          <p:nvSpPr>
            <p:cNvPr id="104191" name="Rectangle 771"/>
            <p:cNvSpPr>
              <a:spLocks noChangeArrowheads="1"/>
            </p:cNvSpPr>
            <p:nvPr/>
          </p:nvSpPr>
          <p:spPr bwMode="auto">
            <a:xfrm>
              <a:off x="1356"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a:t>
              </a:r>
              <a:endParaRPr lang="en-US" dirty="0">
                <a:solidFill>
                  <a:srgbClr val="000000"/>
                </a:solidFill>
                <a:latin typeface="Arial" charset="0"/>
              </a:endParaRPr>
            </a:p>
          </p:txBody>
        </p:sp>
        <p:sp>
          <p:nvSpPr>
            <p:cNvPr id="104192" name="Rectangle 772"/>
            <p:cNvSpPr>
              <a:spLocks noChangeArrowheads="1"/>
            </p:cNvSpPr>
            <p:nvPr/>
          </p:nvSpPr>
          <p:spPr bwMode="auto">
            <a:xfrm>
              <a:off x="1383" y="3096"/>
              <a:ext cx="12"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l</a:t>
              </a:r>
              <a:endParaRPr lang="en-US" dirty="0">
                <a:solidFill>
                  <a:srgbClr val="000000"/>
                </a:solidFill>
                <a:latin typeface="Arial" charset="0"/>
              </a:endParaRPr>
            </a:p>
          </p:txBody>
        </p:sp>
        <p:sp>
          <p:nvSpPr>
            <p:cNvPr id="104193" name="Rectangle 773"/>
            <p:cNvSpPr>
              <a:spLocks noChangeArrowheads="1"/>
            </p:cNvSpPr>
            <p:nvPr/>
          </p:nvSpPr>
          <p:spPr bwMode="auto">
            <a:xfrm>
              <a:off x="1392"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194" name="Rectangle 774"/>
            <p:cNvSpPr>
              <a:spLocks noChangeArrowheads="1"/>
            </p:cNvSpPr>
            <p:nvPr/>
          </p:nvSpPr>
          <p:spPr bwMode="auto">
            <a:xfrm>
              <a:off x="1407"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b</a:t>
              </a:r>
              <a:endParaRPr lang="en-US" dirty="0">
                <a:solidFill>
                  <a:srgbClr val="000000"/>
                </a:solidFill>
                <a:latin typeface="Arial" charset="0"/>
              </a:endParaRPr>
            </a:p>
          </p:txBody>
        </p:sp>
        <p:sp>
          <p:nvSpPr>
            <p:cNvPr id="104195" name="Rectangle 775"/>
            <p:cNvSpPr>
              <a:spLocks noChangeArrowheads="1"/>
            </p:cNvSpPr>
            <p:nvPr/>
          </p:nvSpPr>
          <p:spPr bwMode="auto">
            <a:xfrm>
              <a:off x="1434"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o</a:t>
              </a:r>
              <a:endParaRPr lang="en-US" dirty="0">
                <a:solidFill>
                  <a:srgbClr val="000000"/>
                </a:solidFill>
                <a:latin typeface="Arial" charset="0"/>
              </a:endParaRPr>
            </a:p>
          </p:txBody>
        </p:sp>
        <p:sp>
          <p:nvSpPr>
            <p:cNvPr id="104196" name="Rectangle 776"/>
            <p:cNvSpPr>
              <a:spLocks noChangeArrowheads="1"/>
            </p:cNvSpPr>
            <p:nvPr/>
          </p:nvSpPr>
          <p:spPr bwMode="auto">
            <a:xfrm>
              <a:off x="1458"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u</a:t>
              </a:r>
              <a:endParaRPr lang="en-US" dirty="0">
                <a:solidFill>
                  <a:srgbClr val="000000"/>
                </a:solidFill>
                <a:latin typeface="Arial" charset="0"/>
              </a:endParaRPr>
            </a:p>
          </p:txBody>
        </p:sp>
        <p:sp>
          <p:nvSpPr>
            <p:cNvPr id="104197" name="Rectangle 777"/>
            <p:cNvSpPr>
              <a:spLocks noChangeArrowheads="1"/>
            </p:cNvSpPr>
            <p:nvPr/>
          </p:nvSpPr>
          <p:spPr bwMode="auto">
            <a:xfrm>
              <a:off x="1485"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n</a:t>
              </a:r>
              <a:endParaRPr lang="en-US" dirty="0">
                <a:solidFill>
                  <a:srgbClr val="000000"/>
                </a:solidFill>
                <a:latin typeface="Arial" charset="0"/>
              </a:endParaRPr>
            </a:p>
          </p:txBody>
        </p:sp>
        <p:sp>
          <p:nvSpPr>
            <p:cNvPr id="104198" name="Rectangle 778"/>
            <p:cNvSpPr>
              <a:spLocks noChangeArrowheads="1"/>
            </p:cNvSpPr>
            <p:nvPr/>
          </p:nvSpPr>
          <p:spPr bwMode="auto">
            <a:xfrm>
              <a:off x="1512"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d</a:t>
              </a:r>
              <a:endParaRPr lang="en-US" dirty="0">
                <a:solidFill>
                  <a:srgbClr val="000000"/>
                </a:solidFill>
                <a:latin typeface="Arial" charset="0"/>
              </a:endParaRPr>
            </a:p>
          </p:txBody>
        </p:sp>
        <p:sp>
          <p:nvSpPr>
            <p:cNvPr id="104199" name="Rectangle 779"/>
            <p:cNvSpPr>
              <a:spLocks noChangeArrowheads="1"/>
            </p:cNvSpPr>
            <p:nvPr/>
          </p:nvSpPr>
          <p:spPr bwMode="auto">
            <a:xfrm>
              <a:off x="1539" y="3096"/>
              <a:ext cx="31"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a:t>
              </a:r>
              <a:endParaRPr lang="en-US" dirty="0">
                <a:solidFill>
                  <a:srgbClr val="000000"/>
                </a:solidFill>
                <a:latin typeface="Arial" charset="0"/>
              </a:endParaRPr>
            </a:p>
          </p:txBody>
        </p:sp>
        <p:sp>
          <p:nvSpPr>
            <p:cNvPr id="104200" name="Rectangle 780"/>
            <p:cNvSpPr>
              <a:spLocks noChangeArrowheads="1"/>
            </p:cNvSpPr>
            <p:nvPr/>
          </p:nvSpPr>
          <p:spPr bwMode="auto">
            <a:xfrm>
              <a:off x="1566" y="3096"/>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r</a:t>
              </a:r>
              <a:endParaRPr lang="en-US" dirty="0">
                <a:solidFill>
                  <a:srgbClr val="000000"/>
                </a:solidFill>
                <a:latin typeface="Arial" charset="0"/>
              </a:endParaRPr>
            </a:p>
          </p:txBody>
        </p:sp>
        <p:sp>
          <p:nvSpPr>
            <p:cNvPr id="104201" name="Rectangle 781"/>
            <p:cNvSpPr>
              <a:spLocks noChangeArrowheads="1"/>
            </p:cNvSpPr>
            <p:nvPr/>
          </p:nvSpPr>
          <p:spPr bwMode="auto">
            <a:xfrm>
              <a:off x="1581" y="3096"/>
              <a:ext cx="28"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y</a:t>
              </a:r>
              <a:endParaRPr lang="en-US" dirty="0">
                <a:solidFill>
                  <a:srgbClr val="000000"/>
                </a:solidFill>
                <a:latin typeface="Arial" charset="0"/>
              </a:endParaRPr>
            </a:p>
          </p:txBody>
        </p:sp>
        <p:sp>
          <p:nvSpPr>
            <p:cNvPr id="104202" name="Rectangle 782"/>
            <p:cNvSpPr>
              <a:spLocks noChangeArrowheads="1"/>
            </p:cNvSpPr>
            <p:nvPr/>
          </p:nvSpPr>
          <p:spPr bwMode="auto">
            <a:xfrm>
              <a:off x="1605"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203" name="Rectangle 783"/>
            <p:cNvSpPr>
              <a:spLocks noChangeArrowheads="1"/>
            </p:cNvSpPr>
            <p:nvPr/>
          </p:nvSpPr>
          <p:spPr bwMode="auto">
            <a:xfrm>
              <a:off x="1617" y="3096"/>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t>
              </a:r>
              <a:endParaRPr lang="en-US" dirty="0">
                <a:solidFill>
                  <a:srgbClr val="000000"/>
                </a:solidFill>
                <a:latin typeface="Arial" charset="0"/>
              </a:endParaRPr>
            </a:p>
          </p:txBody>
        </p:sp>
        <p:sp>
          <p:nvSpPr>
            <p:cNvPr id="104204" name="Rectangle 784"/>
            <p:cNvSpPr>
              <a:spLocks noChangeArrowheads="1"/>
            </p:cNvSpPr>
            <p:nvPr/>
          </p:nvSpPr>
          <p:spPr bwMode="auto">
            <a:xfrm>
              <a:off x="1635" y="3096"/>
              <a:ext cx="37"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V</a:t>
              </a:r>
              <a:endParaRPr lang="en-US" dirty="0">
                <a:solidFill>
                  <a:srgbClr val="000000"/>
                </a:solidFill>
                <a:latin typeface="Arial" charset="0"/>
              </a:endParaRPr>
            </a:p>
          </p:txBody>
        </p:sp>
        <p:sp>
          <p:nvSpPr>
            <p:cNvPr id="104205" name="Rectangle 785"/>
            <p:cNvSpPr>
              <a:spLocks noChangeArrowheads="1"/>
            </p:cNvSpPr>
            <p:nvPr/>
          </p:nvSpPr>
          <p:spPr bwMode="auto">
            <a:xfrm>
              <a:off x="1665" y="3096"/>
              <a:ext cx="37"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B</a:t>
              </a:r>
              <a:endParaRPr lang="en-US" dirty="0">
                <a:solidFill>
                  <a:srgbClr val="000000"/>
                </a:solidFill>
                <a:latin typeface="Arial" charset="0"/>
              </a:endParaRPr>
            </a:p>
          </p:txBody>
        </p:sp>
        <p:sp>
          <p:nvSpPr>
            <p:cNvPr id="104206" name="Rectangle 786"/>
            <p:cNvSpPr>
              <a:spLocks noChangeArrowheads="1"/>
            </p:cNvSpPr>
            <p:nvPr/>
          </p:nvSpPr>
          <p:spPr bwMode="auto">
            <a:xfrm>
              <a:off x="1698"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207" name="Rectangle 787"/>
            <p:cNvSpPr>
              <a:spLocks noChangeArrowheads="1"/>
            </p:cNvSpPr>
            <p:nvPr/>
          </p:nvSpPr>
          <p:spPr bwMode="auto">
            <a:xfrm>
              <a:off x="1710"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208" name="Rectangle 788"/>
            <p:cNvSpPr>
              <a:spLocks noChangeArrowheads="1"/>
            </p:cNvSpPr>
            <p:nvPr/>
          </p:nvSpPr>
          <p:spPr bwMode="auto">
            <a:xfrm>
              <a:off x="1725"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209" name="Rectangle 789"/>
            <p:cNvSpPr>
              <a:spLocks noChangeArrowheads="1"/>
            </p:cNvSpPr>
            <p:nvPr/>
          </p:nvSpPr>
          <p:spPr bwMode="auto">
            <a:xfrm>
              <a:off x="1737" y="3096"/>
              <a:ext cx="16"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 </a:t>
              </a:r>
              <a:endParaRPr lang="en-US" dirty="0">
                <a:solidFill>
                  <a:srgbClr val="000000"/>
                </a:solidFill>
                <a:latin typeface="Arial" charset="0"/>
              </a:endParaRPr>
            </a:p>
          </p:txBody>
        </p:sp>
        <p:sp>
          <p:nvSpPr>
            <p:cNvPr id="104210" name="Rectangle 790"/>
            <p:cNvSpPr>
              <a:spLocks noChangeArrowheads="1"/>
            </p:cNvSpPr>
            <p:nvPr/>
          </p:nvSpPr>
          <p:spPr bwMode="auto">
            <a:xfrm>
              <a:off x="1752" y="3096"/>
              <a:ext cx="19" cy="67"/>
            </a:xfrm>
            <a:prstGeom prst="rect">
              <a:avLst/>
            </a:prstGeom>
            <a:noFill/>
            <a:ln w="9525">
              <a:noFill/>
              <a:miter lim="800000"/>
              <a:headEnd/>
              <a:tailEnd/>
            </a:ln>
          </p:spPr>
          <p:txBody>
            <a:bodyPr wrap="none" lIns="0" tIns="0" rIns="0" bIns="0">
              <a:spAutoFit/>
            </a:bodyPr>
            <a:lstStyle/>
            <a:p>
              <a:pPr eaLnBrk="1" hangingPunct="1"/>
              <a:r>
                <a:rPr lang="en-US" sz="700" dirty="0">
                  <a:solidFill>
                    <a:srgbClr val="000000"/>
                  </a:solidFill>
                  <a:latin typeface="Arial" charset="0"/>
                </a:rPr>
                <a:t>)</a:t>
              </a:r>
              <a:endParaRPr lang="en-US" dirty="0">
                <a:solidFill>
                  <a:srgbClr val="000000"/>
                </a:solidFill>
                <a:latin typeface="Arial" charset="0"/>
              </a:endParaRPr>
            </a:p>
          </p:txBody>
        </p:sp>
        <p:sp>
          <p:nvSpPr>
            <p:cNvPr id="980759" name="Rectangle 791"/>
            <p:cNvSpPr>
              <a:spLocks noChangeArrowheads="1"/>
            </p:cNvSpPr>
            <p:nvPr/>
          </p:nvSpPr>
          <p:spPr bwMode="auto">
            <a:xfrm>
              <a:off x="765" y="2932"/>
              <a:ext cx="1032" cy="622"/>
            </a:xfrm>
            <a:prstGeom prst="rect">
              <a:avLst/>
            </a:prstGeom>
            <a:noFill/>
            <a:ln w="4763">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4212" name="Rectangle 792"/>
            <p:cNvSpPr>
              <a:spLocks noChangeArrowheads="1"/>
            </p:cNvSpPr>
            <p:nvPr/>
          </p:nvSpPr>
          <p:spPr bwMode="auto">
            <a:xfrm>
              <a:off x="1536" y="3357"/>
              <a:ext cx="29" cy="48"/>
            </a:xfrm>
            <a:prstGeom prst="rect">
              <a:avLst/>
            </a:prstGeom>
            <a:noFill/>
            <a:ln w="9525">
              <a:noFill/>
              <a:miter lim="800000"/>
              <a:headEnd/>
              <a:tailEnd/>
            </a:ln>
          </p:spPr>
          <p:txBody>
            <a:bodyPr wrap="none" lIns="0" tIns="0" rIns="0" bIns="0">
              <a:spAutoFit/>
            </a:bodyPr>
            <a:lstStyle/>
            <a:p>
              <a:pPr eaLnBrk="1" hangingPunct="1"/>
              <a:r>
                <a:rPr lang="en-US" sz="500" dirty="0">
                  <a:solidFill>
                    <a:srgbClr val="000000"/>
                  </a:solidFill>
                  <a:latin typeface="Times New Roman" pitchFamily="18" charset="0"/>
                </a:rPr>
                <a:t>N</a:t>
              </a:r>
              <a:endParaRPr lang="en-US" dirty="0">
                <a:solidFill>
                  <a:srgbClr val="000000"/>
                </a:solidFill>
                <a:latin typeface="Arial" charset="0"/>
              </a:endParaRPr>
            </a:p>
          </p:txBody>
        </p:sp>
        <p:sp>
          <p:nvSpPr>
            <p:cNvPr id="980761" name="Freeform 793"/>
            <p:cNvSpPr>
              <a:spLocks/>
            </p:cNvSpPr>
            <p:nvPr/>
          </p:nvSpPr>
          <p:spPr bwMode="auto">
            <a:xfrm>
              <a:off x="1515" y="3410"/>
              <a:ext cx="33" cy="98"/>
            </a:xfrm>
            <a:custGeom>
              <a:avLst/>
              <a:gdLst>
                <a:gd name="T0" fmla="*/ 33 w 33"/>
                <a:gd name="T1" fmla="*/ 0 h 98"/>
                <a:gd name="T2" fmla="*/ 0 w 33"/>
                <a:gd name="T3" fmla="*/ 98 h 98"/>
                <a:gd name="T4" fmla="*/ 33 w 33"/>
                <a:gd name="T5" fmla="*/ 75 h 98"/>
                <a:gd name="T6" fmla="*/ 33 w 33"/>
                <a:gd name="T7" fmla="*/ 0 h 98"/>
              </a:gdLst>
              <a:ahLst/>
              <a:cxnLst>
                <a:cxn ang="0">
                  <a:pos x="T0" y="T1"/>
                </a:cxn>
                <a:cxn ang="0">
                  <a:pos x="T2" y="T3"/>
                </a:cxn>
                <a:cxn ang="0">
                  <a:pos x="T4" y="T5"/>
                </a:cxn>
                <a:cxn ang="0">
                  <a:pos x="T6" y="T7"/>
                </a:cxn>
              </a:cxnLst>
              <a:rect l="0" t="0" r="r" b="b"/>
              <a:pathLst>
                <a:path w="33" h="98">
                  <a:moveTo>
                    <a:pt x="33" y="0"/>
                  </a:moveTo>
                  <a:lnTo>
                    <a:pt x="0" y="98"/>
                  </a:lnTo>
                  <a:lnTo>
                    <a:pt x="33" y="75"/>
                  </a:lnTo>
                  <a:lnTo>
                    <a:pt x="33" y="0"/>
                  </a:lnTo>
                  <a:close/>
                </a:path>
              </a:pathLst>
            </a:custGeom>
            <a:noFill/>
            <a:ln w="4763">
              <a:solidFill>
                <a:srgbClr val="000000"/>
              </a:solidFill>
              <a:prstDash val="solid"/>
              <a:round/>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762" name="Freeform 794"/>
            <p:cNvSpPr>
              <a:spLocks/>
            </p:cNvSpPr>
            <p:nvPr/>
          </p:nvSpPr>
          <p:spPr bwMode="auto">
            <a:xfrm>
              <a:off x="1548" y="3410"/>
              <a:ext cx="30" cy="98"/>
            </a:xfrm>
            <a:custGeom>
              <a:avLst/>
              <a:gdLst>
                <a:gd name="T0" fmla="*/ 0 w 30"/>
                <a:gd name="T1" fmla="*/ 0 h 98"/>
                <a:gd name="T2" fmla="*/ 0 w 30"/>
                <a:gd name="T3" fmla="*/ 75 h 98"/>
                <a:gd name="T4" fmla="*/ 30 w 30"/>
                <a:gd name="T5" fmla="*/ 98 h 98"/>
                <a:gd name="T6" fmla="*/ 0 w 30"/>
                <a:gd name="T7" fmla="*/ 0 h 98"/>
              </a:gdLst>
              <a:ahLst/>
              <a:cxnLst>
                <a:cxn ang="0">
                  <a:pos x="T0" y="T1"/>
                </a:cxn>
                <a:cxn ang="0">
                  <a:pos x="T2" y="T3"/>
                </a:cxn>
                <a:cxn ang="0">
                  <a:pos x="T4" y="T5"/>
                </a:cxn>
                <a:cxn ang="0">
                  <a:pos x="T6" y="T7"/>
                </a:cxn>
              </a:cxnLst>
              <a:rect l="0" t="0" r="r" b="b"/>
              <a:pathLst>
                <a:path w="30" h="98">
                  <a:moveTo>
                    <a:pt x="0" y="0"/>
                  </a:moveTo>
                  <a:lnTo>
                    <a:pt x="0" y="75"/>
                  </a:lnTo>
                  <a:lnTo>
                    <a:pt x="30" y="98"/>
                  </a:lnTo>
                  <a:lnTo>
                    <a:pt x="0" y="0"/>
                  </a:lnTo>
                  <a:close/>
                </a:path>
              </a:pathLst>
            </a:custGeom>
            <a:solidFill>
              <a:srgbClr val="000000"/>
            </a:solidFill>
            <a:ln w="4763">
              <a:solidFill>
                <a:srgbClr val="000000"/>
              </a:solidFill>
              <a:prstDash val="solid"/>
              <a:round/>
              <a:headEnd/>
              <a:tailEnd/>
            </a:ln>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4215" name="Rectangle 795"/>
            <p:cNvSpPr>
              <a:spLocks noChangeArrowheads="1"/>
            </p:cNvSpPr>
            <p:nvPr/>
          </p:nvSpPr>
          <p:spPr bwMode="auto">
            <a:xfrm>
              <a:off x="1491" y="2985"/>
              <a:ext cx="24" cy="48"/>
            </a:xfrm>
            <a:prstGeom prst="rect">
              <a:avLst/>
            </a:prstGeom>
            <a:noFill/>
            <a:ln w="9525">
              <a:noFill/>
              <a:miter lim="800000"/>
              <a:headEnd/>
              <a:tailEnd/>
            </a:ln>
          </p:spPr>
          <p:txBody>
            <a:bodyPr wrap="none" lIns="0" tIns="0" rIns="0" bIns="0">
              <a:spAutoFit/>
            </a:bodyPr>
            <a:lstStyle/>
            <a:p>
              <a:pPr eaLnBrk="1" hangingPunct="1"/>
              <a:r>
                <a:rPr lang="en-US" sz="500" dirty="0">
                  <a:solidFill>
                    <a:srgbClr val="000000"/>
                  </a:solidFill>
                  <a:latin typeface="Arial" charset="0"/>
                </a:rPr>
                <a:t>T</a:t>
              </a:r>
              <a:endParaRPr lang="en-US" dirty="0">
                <a:solidFill>
                  <a:srgbClr val="000000"/>
                </a:solidFill>
                <a:latin typeface="Arial" charset="0"/>
              </a:endParaRPr>
            </a:p>
          </p:txBody>
        </p:sp>
        <p:sp>
          <p:nvSpPr>
            <p:cNvPr id="104216" name="Rectangle 796"/>
            <p:cNvSpPr>
              <a:spLocks noChangeArrowheads="1"/>
            </p:cNvSpPr>
            <p:nvPr/>
          </p:nvSpPr>
          <p:spPr bwMode="auto">
            <a:xfrm>
              <a:off x="1509" y="2985"/>
              <a:ext cx="33" cy="48"/>
            </a:xfrm>
            <a:prstGeom prst="rect">
              <a:avLst/>
            </a:prstGeom>
            <a:noFill/>
            <a:ln w="9525">
              <a:noFill/>
              <a:miter lim="800000"/>
              <a:headEnd/>
              <a:tailEnd/>
            </a:ln>
          </p:spPr>
          <p:txBody>
            <a:bodyPr wrap="none" lIns="0" tIns="0" rIns="0" bIns="0">
              <a:spAutoFit/>
            </a:bodyPr>
            <a:lstStyle/>
            <a:p>
              <a:pPr eaLnBrk="1" hangingPunct="1"/>
              <a:r>
                <a:rPr lang="en-US" sz="500" dirty="0">
                  <a:solidFill>
                    <a:srgbClr val="000000"/>
                  </a:solidFill>
                  <a:latin typeface="Arial" charset="0"/>
                </a:rPr>
                <a:t>M</a:t>
              </a:r>
              <a:endParaRPr lang="en-US" dirty="0">
                <a:solidFill>
                  <a:srgbClr val="000000"/>
                </a:solidFill>
                <a:latin typeface="Arial" charset="0"/>
              </a:endParaRPr>
            </a:p>
          </p:txBody>
        </p:sp>
        <p:sp>
          <p:nvSpPr>
            <p:cNvPr id="104217" name="Rectangle 797"/>
            <p:cNvSpPr>
              <a:spLocks noChangeArrowheads="1"/>
            </p:cNvSpPr>
            <p:nvPr/>
          </p:nvSpPr>
          <p:spPr bwMode="auto">
            <a:xfrm>
              <a:off x="1695" y="3102"/>
              <a:ext cx="24" cy="48"/>
            </a:xfrm>
            <a:prstGeom prst="rect">
              <a:avLst/>
            </a:prstGeom>
            <a:noFill/>
            <a:ln w="9525">
              <a:noFill/>
              <a:miter lim="800000"/>
              <a:headEnd/>
              <a:tailEnd/>
            </a:ln>
          </p:spPr>
          <p:txBody>
            <a:bodyPr wrap="none" lIns="0" tIns="0" rIns="0" bIns="0">
              <a:spAutoFit/>
            </a:bodyPr>
            <a:lstStyle/>
            <a:p>
              <a:pPr eaLnBrk="1" hangingPunct="1"/>
              <a:r>
                <a:rPr lang="en-US" sz="500" dirty="0">
                  <a:solidFill>
                    <a:srgbClr val="000000"/>
                  </a:solidFill>
                  <a:latin typeface="Arial" charset="0"/>
                </a:rPr>
                <a:t>T</a:t>
              </a:r>
              <a:endParaRPr lang="en-US" dirty="0">
                <a:solidFill>
                  <a:srgbClr val="000000"/>
                </a:solidFill>
                <a:latin typeface="Arial" charset="0"/>
              </a:endParaRPr>
            </a:p>
          </p:txBody>
        </p:sp>
        <p:sp>
          <p:nvSpPr>
            <p:cNvPr id="104218" name="Rectangle 798"/>
            <p:cNvSpPr>
              <a:spLocks noChangeArrowheads="1"/>
            </p:cNvSpPr>
            <p:nvPr/>
          </p:nvSpPr>
          <p:spPr bwMode="auto">
            <a:xfrm>
              <a:off x="1713" y="3102"/>
              <a:ext cx="33" cy="48"/>
            </a:xfrm>
            <a:prstGeom prst="rect">
              <a:avLst/>
            </a:prstGeom>
            <a:noFill/>
            <a:ln w="9525">
              <a:noFill/>
              <a:miter lim="800000"/>
              <a:headEnd/>
              <a:tailEnd/>
            </a:ln>
          </p:spPr>
          <p:txBody>
            <a:bodyPr wrap="none" lIns="0" tIns="0" rIns="0" bIns="0">
              <a:spAutoFit/>
            </a:bodyPr>
            <a:lstStyle/>
            <a:p>
              <a:pPr eaLnBrk="1" hangingPunct="1"/>
              <a:r>
                <a:rPr lang="en-US" sz="500" dirty="0">
                  <a:solidFill>
                    <a:srgbClr val="000000"/>
                  </a:solidFill>
                  <a:latin typeface="Arial" charset="0"/>
                </a:rPr>
                <a:t>M</a:t>
              </a:r>
              <a:endParaRPr lang="en-US" dirty="0">
                <a:solidFill>
                  <a:srgbClr val="000000"/>
                </a:solidFill>
                <a:latin typeface="Arial" charset="0"/>
              </a:endParaRPr>
            </a:p>
          </p:txBody>
        </p:sp>
        <p:sp>
          <p:nvSpPr>
            <p:cNvPr id="980767" name="Rectangle 799"/>
            <p:cNvSpPr>
              <a:spLocks noChangeArrowheads="1"/>
            </p:cNvSpPr>
            <p:nvPr/>
          </p:nvSpPr>
          <p:spPr bwMode="auto">
            <a:xfrm>
              <a:off x="663" y="1278"/>
              <a:ext cx="1206" cy="1542"/>
            </a:xfrm>
            <a:prstGeom prst="rect">
              <a:avLst/>
            </a:prstGeom>
            <a:noFill/>
            <a:ln w="4763">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768" name="Rectangle 800"/>
            <p:cNvSpPr>
              <a:spLocks noChangeArrowheads="1"/>
            </p:cNvSpPr>
            <p:nvPr/>
          </p:nvSpPr>
          <p:spPr bwMode="auto">
            <a:xfrm>
              <a:off x="3918" y="1272"/>
              <a:ext cx="1221" cy="1571"/>
            </a:xfrm>
            <a:prstGeom prst="rect">
              <a:avLst/>
            </a:prstGeom>
            <a:noFill/>
            <a:ln w="4763">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769" name="Rectangle 801"/>
            <p:cNvSpPr>
              <a:spLocks noChangeArrowheads="1"/>
            </p:cNvSpPr>
            <p:nvPr/>
          </p:nvSpPr>
          <p:spPr bwMode="auto">
            <a:xfrm>
              <a:off x="2001" y="1278"/>
              <a:ext cx="1827" cy="2312"/>
            </a:xfrm>
            <a:prstGeom prst="rect">
              <a:avLst/>
            </a:prstGeom>
            <a:noFill/>
            <a:ln w="4763">
              <a:solidFill>
                <a:srgbClr val="000000"/>
              </a:solidFill>
              <a:miter lim="800000"/>
              <a:headEnd/>
              <a:tailEnd/>
            </a:ln>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104222" name="Rectangle 802"/>
            <p:cNvSpPr>
              <a:spLocks noChangeArrowheads="1"/>
            </p:cNvSpPr>
            <p:nvPr/>
          </p:nvSpPr>
          <p:spPr bwMode="auto">
            <a:xfrm>
              <a:off x="912" y="1008"/>
              <a:ext cx="4320" cy="231"/>
            </a:xfrm>
            <a:prstGeom prst="rect">
              <a:avLst/>
            </a:prstGeom>
            <a:noFill/>
            <a:ln w="9525" algn="ctr">
              <a:noFill/>
              <a:miter lim="800000"/>
              <a:headEnd/>
              <a:tailEnd/>
            </a:ln>
          </p:spPr>
          <p:txBody>
            <a:bodyPr anchor="ctr">
              <a:spAutoFit/>
            </a:bodyPr>
            <a:lstStyle/>
            <a:p>
              <a:r>
                <a:rPr lang="en-US" dirty="0">
                  <a:solidFill>
                    <a:srgbClr val="000000"/>
                  </a:solidFill>
                </a:rPr>
                <a:t>Pre-Cuing	             Cuing                         Post-Cuing</a:t>
              </a:r>
            </a:p>
          </p:txBody>
        </p:sp>
        <p:sp>
          <p:nvSpPr>
            <p:cNvPr id="980771" name="Line 803"/>
            <p:cNvSpPr>
              <a:spLocks noChangeShapeType="1"/>
            </p:cNvSpPr>
            <p:nvPr/>
          </p:nvSpPr>
          <p:spPr bwMode="auto">
            <a:xfrm>
              <a:off x="4224" y="3054"/>
              <a:ext cx="432" cy="480"/>
            </a:xfrm>
            <a:prstGeom prst="line">
              <a:avLst/>
            </a:prstGeom>
            <a:noFill/>
            <a:ln w="12700">
              <a:solidFill>
                <a:srgbClr val="000000"/>
              </a:solidFill>
              <a:round/>
              <a:headEnd/>
              <a:tailEn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980772" name="Line 804"/>
            <p:cNvSpPr>
              <a:spLocks noChangeShapeType="1"/>
            </p:cNvSpPr>
            <p:nvPr/>
          </p:nvSpPr>
          <p:spPr bwMode="auto">
            <a:xfrm>
              <a:off x="4512" y="2976"/>
              <a:ext cx="336" cy="384"/>
            </a:xfrm>
            <a:prstGeom prst="line">
              <a:avLst/>
            </a:prstGeom>
            <a:noFill/>
            <a:ln w="12700">
              <a:solidFill>
                <a:srgbClr val="000000"/>
              </a:solidFill>
              <a:round/>
              <a:headEnd/>
              <a:tailEnd/>
            </a:ln>
            <a:effectLst/>
            <a:extLst/>
          </p:spPr>
          <p:txBody>
            <a:bodyPr/>
            <a:lstStyle/>
            <a:p>
              <a:pPr>
                <a:defRPr/>
              </a:pPr>
              <a:endParaRPr lang="en-US" dirty="0">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8451076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8" descr="90%"/>
          <p:cNvSpPr>
            <a:spLocks/>
          </p:cNvSpPr>
          <p:nvPr/>
        </p:nvSpPr>
        <p:spPr bwMode="auto">
          <a:xfrm>
            <a:off x="38100" y="3690938"/>
            <a:ext cx="4924425" cy="3090862"/>
          </a:xfrm>
          <a:custGeom>
            <a:avLst/>
            <a:gdLst>
              <a:gd name="T0" fmla="*/ 3124200 w 3102"/>
              <a:gd name="T1" fmla="*/ 14287 h 1947"/>
              <a:gd name="T2" fmla="*/ 3076575 w 3102"/>
              <a:gd name="T3" fmla="*/ 52387 h 1947"/>
              <a:gd name="T4" fmla="*/ 3057525 w 3102"/>
              <a:gd name="T5" fmla="*/ 80962 h 1947"/>
              <a:gd name="T6" fmla="*/ 3019425 w 3102"/>
              <a:gd name="T7" fmla="*/ 100012 h 1947"/>
              <a:gd name="T8" fmla="*/ 2933700 w 3102"/>
              <a:gd name="T9" fmla="*/ 157162 h 1947"/>
              <a:gd name="T10" fmla="*/ 2847975 w 3102"/>
              <a:gd name="T11" fmla="*/ 185737 h 1947"/>
              <a:gd name="T12" fmla="*/ 2657475 w 3102"/>
              <a:gd name="T13" fmla="*/ 261937 h 1947"/>
              <a:gd name="T14" fmla="*/ 2486025 w 3102"/>
              <a:gd name="T15" fmla="*/ 338137 h 1947"/>
              <a:gd name="T16" fmla="*/ 2457450 w 3102"/>
              <a:gd name="T17" fmla="*/ 357187 h 1947"/>
              <a:gd name="T18" fmla="*/ 2428875 w 3102"/>
              <a:gd name="T19" fmla="*/ 366712 h 1947"/>
              <a:gd name="T20" fmla="*/ 2219325 w 3102"/>
              <a:gd name="T21" fmla="*/ 414337 h 1947"/>
              <a:gd name="T22" fmla="*/ 1790700 w 3102"/>
              <a:gd name="T23" fmla="*/ 614362 h 1947"/>
              <a:gd name="T24" fmla="*/ 1504950 w 3102"/>
              <a:gd name="T25" fmla="*/ 709612 h 1947"/>
              <a:gd name="T26" fmla="*/ 1457325 w 3102"/>
              <a:gd name="T27" fmla="*/ 728662 h 1947"/>
              <a:gd name="T28" fmla="*/ 1428750 w 3102"/>
              <a:gd name="T29" fmla="*/ 747712 h 1947"/>
              <a:gd name="T30" fmla="*/ 1371600 w 3102"/>
              <a:gd name="T31" fmla="*/ 766762 h 1947"/>
              <a:gd name="T32" fmla="*/ 1200150 w 3102"/>
              <a:gd name="T33" fmla="*/ 862012 h 1947"/>
              <a:gd name="T34" fmla="*/ 1047750 w 3102"/>
              <a:gd name="T35" fmla="*/ 966787 h 1947"/>
              <a:gd name="T36" fmla="*/ 876300 w 3102"/>
              <a:gd name="T37" fmla="*/ 1071562 h 1947"/>
              <a:gd name="T38" fmla="*/ 771525 w 3102"/>
              <a:gd name="T39" fmla="*/ 1157287 h 1947"/>
              <a:gd name="T40" fmla="*/ 600075 w 3102"/>
              <a:gd name="T41" fmla="*/ 1290637 h 1947"/>
              <a:gd name="T42" fmla="*/ 514350 w 3102"/>
              <a:gd name="T43" fmla="*/ 1357312 h 1947"/>
              <a:gd name="T44" fmla="*/ 457200 w 3102"/>
              <a:gd name="T45" fmla="*/ 1414462 h 1947"/>
              <a:gd name="T46" fmla="*/ 361950 w 3102"/>
              <a:gd name="T47" fmla="*/ 1585912 h 1947"/>
              <a:gd name="T48" fmla="*/ 323850 w 3102"/>
              <a:gd name="T49" fmla="*/ 1671637 h 1947"/>
              <a:gd name="T50" fmla="*/ 228600 w 3102"/>
              <a:gd name="T51" fmla="*/ 1738312 h 1947"/>
              <a:gd name="T52" fmla="*/ 152400 w 3102"/>
              <a:gd name="T53" fmla="*/ 1776412 h 1947"/>
              <a:gd name="T54" fmla="*/ 95250 w 3102"/>
              <a:gd name="T55" fmla="*/ 1833562 h 1947"/>
              <a:gd name="T56" fmla="*/ 47625 w 3102"/>
              <a:gd name="T57" fmla="*/ 1919287 h 1947"/>
              <a:gd name="T58" fmla="*/ 28575 w 3102"/>
              <a:gd name="T59" fmla="*/ 1957387 h 1947"/>
              <a:gd name="T60" fmla="*/ 9525 w 3102"/>
              <a:gd name="T61" fmla="*/ 2014537 h 1947"/>
              <a:gd name="T62" fmla="*/ 19050 w 3102"/>
              <a:gd name="T63" fmla="*/ 2205037 h 1947"/>
              <a:gd name="T64" fmla="*/ 85725 w 3102"/>
              <a:gd name="T65" fmla="*/ 2586037 h 1947"/>
              <a:gd name="T66" fmla="*/ 266700 w 3102"/>
              <a:gd name="T67" fmla="*/ 2757487 h 1947"/>
              <a:gd name="T68" fmla="*/ 333375 w 3102"/>
              <a:gd name="T69" fmla="*/ 2814637 h 1947"/>
              <a:gd name="T70" fmla="*/ 485775 w 3102"/>
              <a:gd name="T71" fmla="*/ 2900362 h 1947"/>
              <a:gd name="T72" fmla="*/ 600075 w 3102"/>
              <a:gd name="T73" fmla="*/ 2957512 h 1947"/>
              <a:gd name="T74" fmla="*/ 857250 w 3102"/>
              <a:gd name="T75" fmla="*/ 3024187 h 1947"/>
              <a:gd name="T76" fmla="*/ 1000125 w 3102"/>
              <a:gd name="T77" fmla="*/ 3043237 h 1947"/>
              <a:gd name="T78" fmla="*/ 1200150 w 3102"/>
              <a:gd name="T79" fmla="*/ 3090862 h 1947"/>
              <a:gd name="T80" fmla="*/ 1304925 w 3102"/>
              <a:gd name="T81" fmla="*/ 3081337 h 1947"/>
              <a:gd name="T82" fmla="*/ 1333500 w 3102"/>
              <a:gd name="T83" fmla="*/ 3062287 h 1947"/>
              <a:gd name="T84" fmla="*/ 1390650 w 3102"/>
              <a:gd name="T85" fmla="*/ 3043237 h 1947"/>
              <a:gd name="T86" fmla="*/ 1419225 w 3102"/>
              <a:gd name="T87" fmla="*/ 3033712 h 1947"/>
              <a:gd name="T88" fmla="*/ 1533525 w 3102"/>
              <a:gd name="T89" fmla="*/ 2947987 h 1947"/>
              <a:gd name="T90" fmla="*/ 1657350 w 3102"/>
              <a:gd name="T91" fmla="*/ 2767012 h 1947"/>
              <a:gd name="T92" fmla="*/ 1771650 w 3102"/>
              <a:gd name="T93" fmla="*/ 2633662 h 1947"/>
              <a:gd name="T94" fmla="*/ 1895475 w 3102"/>
              <a:gd name="T95" fmla="*/ 2538412 h 1947"/>
              <a:gd name="T96" fmla="*/ 2276475 w 3102"/>
              <a:gd name="T97" fmla="*/ 2586037 h 1947"/>
              <a:gd name="T98" fmla="*/ 2628900 w 3102"/>
              <a:gd name="T99" fmla="*/ 2776537 h 1947"/>
              <a:gd name="T100" fmla="*/ 2867025 w 3102"/>
              <a:gd name="T101" fmla="*/ 2862262 h 1947"/>
              <a:gd name="T102" fmla="*/ 3362325 w 3102"/>
              <a:gd name="T103" fmla="*/ 2947987 h 1947"/>
              <a:gd name="T104" fmla="*/ 3924300 w 3102"/>
              <a:gd name="T105" fmla="*/ 3024187 h 1947"/>
              <a:gd name="T106" fmla="*/ 4400550 w 3102"/>
              <a:gd name="T107" fmla="*/ 2967037 h 1947"/>
              <a:gd name="T108" fmla="*/ 4752975 w 3102"/>
              <a:gd name="T109" fmla="*/ 2805112 h 1947"/>
              <a:gd name="T110" fmla="*/ 4867275 w 3102"/>
              <a:gd name="T111" fmla="*/ 2566987 h 1947"/>
              <a:gd name="T112" fmla="*/ 4876800 w 3102"/>
              <a:gd name="T113" fmla="*/ 2528887 h 1947"/>
              <a:gd name="T114" fmla="*/ 4895850 w 3102"/>
              <a:gd name="T115" fmla="*/ 2500312 h 1947"/>
              <a:gd name="T116" fmla="*/ 4924425 w 3102"/>
              <a:gd name="T117" fmla="*/ 2328862 h 1947"/>
              <a:gd name="T118" fmla="*/ 4914900 w 3102"/>
              <a:gd name="T119" fmla="*/ 2214562 h 19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102" h="1947">
                <a:moveTo>
                  <a:pt x="1968" y="9"/>
                </a:moveTo>
                <a:cubicBezTo>
                  <a:pt x="1934" y="61"/>
                  <a:pt x="1979" y="0"/>
                  <a:pt x="1938" y="33"/>
                </a:cubicBezTo>
                <a:cubicBezTo>
                  <a:pt x="1932" y="38"/>
                  <a:pt x="1932" y="46"/>
                  <a:pt x="1926" y="51"/>
                </a:cubicBezTo>
                <a:cubicBezTo>
                  <a:pt x="1919" y="57"/>
                  <a:pt x="1910" y="58"/>
                  <a:pt x="1902" y="63"/>
                </a:cubicBezTo>
                <a:cubicBezTo>
                  <a:pt x="1883" y="74"/>
                  <a:pt x="1866" y="87"/>
                  <a:pt x="1848" y="99"/>
                </a:cubicBezTo>
                <a:cubicBezTo>
                  <a:pt x="1830" y="111"/>
                  <a:pt x="1812" y="108"/>
                  <a:pt x="1794" y="117"/>
                </a:cubicBezTo>
                <a:cubicBezTo>
                  <a:pt x="1755" y="137"/>
                  <a:pt x="1717" y="154"/>
                  <a:pt x="1674" y="165"/>
                </a:cubicBezTo>
                <a:cubicBezTo>
                  <a:pt x="1641" y="187"/>
                  <a:pt x="1604" y="200"/>
                  <a:pt x="1566" y="213"/>
                </a:cubicBezTo>
                <a:cubicBezTo>
                  <a:pt x="1559" y="215"/>
                  <a:pt x="1554" y="222"/>
                  <a:pt x="1548" y="225"/>
                </a:cubicBezTo>
                <a:cubicBezTo>
                  <a:pt x="1542" y="228"/>
                  <a:pt x="1536" y="229"/>
                  <a:pt x="1530" y="231"/>
                </a:cubicBezTo>
                <a:cubicBezTo>
                  <a:pt x="1490" y="241"/>
                  <a:pt x="1434" y="237"/>
                  <a:pt x="1398" y="261"/>
                </a:cubicBezTo>
                <a:cubicBezTo>
                  <a:pt x="1309" y="320"/>
                  <a:pt x="1235" y="366"/>
                  <a:pt x="1128" y="387"/>
                </a:cubicBezTo>
                <a:cubicBezTo>
                  <a:pt x="1064" y="400"/>
                  <a:pt x="1008" y="425"/>
                  <a:pt x="948" y="447"/>
                </a:cubicBezTo>
                <a:cubicBezTo>
                  <a:pt x="938" y="451"/>
                  <a:pt x="928" y="454"/>
                  <a:pt x="918" y="459"/>
                </a:cubicBezTo>
                <a:cubicBezTo>
                  <a:pt x="912" y="462"/>
                  <a:pt x="907" y="468"/>
                  <a:pt x="900" y="471"/>
                </a:cubicBezTo>
                <a:cubicBezTo>
                  <a:pt x="888" y="476"/>
                  <a:pt x="864" y="483"/>
                  <a:pt x="864" y="483"/>
                </a:cubicBezTo>
                <a:cubicBezTo>
                  <a:pt x="847" y="509"/>
                  <a:pt x="787" y="533"/>
                  <a:pt x="756" y="543"/>
                </a:cubicBezTo>
                <a:cubicBezTo>
                  <a:pt x="729" y="570"/>
                  <a:pt x="693" y="589"/>
                  <a:pt x="660" y="609"/>
                </a:cubicBezTo>
                <a:cubicBezTo>
                  <a:pt x="624" y="631"/>
                  <a:pt x="592" y="662"/>
                  <a:pt x="552" y="675"/>
                </a:cubicBezTo>
                <a:cubicBezTo>
                  <a:pt x="535" y="700"/>
                  <a:pt x="511" y="712"/>
                  <a:pt x="486" y="729"/>
                </a:cubicBezTo>
                <a:cubicBezTo>
                  <a:pt x="449" y="754"/>
                  <a:pt x="416" y="787"/>
                  <a:pt x="378" y="813"/>
                </a:cubicBezTo>
                <a:cubicBezTo>
                  <a:pt x="359" y="826"/>
                  <a:pt x="340" y="839"/>
                  <a:pt x="324" y="855"/>
                </a:cubicBezTo>
                <a:cubicBezTo>
                  <a:pt x="312" y="867"/>
                  <a:pt x="288" y="891"/>
                  <a:pt x="288" y="891"/>
                </a:cubicBezTo>
                <a:cubicBezTo>
                  <a:pt x="275" y="930"/>
                  <a:pt x="251" y="965"/>
                  <a:pt x="228" y="999"/>
                </a:cubicBezTo>
                <a:cubicBezTo>
                  <a:pt x="213" y="1022"/>
                  <a:pt x="224" y="1036"/>
                  <a:pt x="204" y="1053"/>
                </a:cubicBezTo>
                <a:cubicBezTo>
                  <a:pt x="186" y="1069"/>
                  <a:pt x="165" y="1083"/>
                  <a:pt x="144" y="1095"/>
                </a:cubicBezTo>
                <a:cubicBezTo>
                  <a:pt x="129" y="1104"/>
                  <a:pt x="96" y="1119"/>
                  <a:pt x="96" y="1119"/>
                </a:cubicBezTo>
                <a:cubicBezTo>
                  <a:pt x="57" y="1178"/>
                  <a:pt x="120" y="1088"/>
                  <a:pt x="60" y="1155"/>
                </a:cubicBezTo>
                <a:cubicBezTo>
                  <a:pt x="28" y="1191"/>
                  <a:pt x="43" y="1179"/>
                  <a:pt x="30" y="1209"/>
                </a:cubicBezTo>
                <a:cubicBezTo>
                  <a:pt x="26" y="1217"/>
                  <a:pt x="21" y="1225"/>
                  <a:pt x="18" y="1233"/>
                </a:cubicBezTo>
                <a:cubicBezTo>
                  <a:pt x="13" y="1245"/>
                  <a:pt x="6" y="1269"/>
                  <a:pt x="6" y="1269"/>
                </a:cubicBezTo>
                <a:cubicBezTo>
                  <a:pt x="0" y="1314"/>
                  <a:pt x="6" y="1345"/>
                  <a:pt x="12" y="1389"/>
                </a:cubicBezTo>
                <a:cubicBezTo>
                  <a:pt x="22" y="1469"/>
                  <a:pt x="28" y="1552"/>
                  <a:pt x="54" y="1629"/>
                </a:cubicBezTo>
                <a:cubicBezTo>
                  <a:pt x="70" y="1677"/>
                  <a:pt x="127" y="1716"/>
                  <a:pt x="168" y="1737"/>
                </a:cubicBezTo>
                <a:cubicBezTo>
                  <a:pt x="199" y="1752"/>
                  <a:pt x="176" y="1748"/>
                  <a:pt x="210" y="1773"/>
                </a:cubicBezTo>
                <a:cubicBezTo>
                  <a:pt x="238" y="1793"/>
                  <a:pt x="274" y="1811"/>
                  <a:pt x="306" y="1827"/>
                </a:cubicBezTo>
                <a:cubicBezTo>
                  <a:pt x="327" y="1859"/>
                  <a:pt x="347" y="1842"/>
                  <a:pt x="378" y="1863"/>
                </a:cubicBezTo>
                <a:cubicBezTo>
                  <a:pt x="422" y="1893"/>
                  <a:pt x="488" y="1898"/>
                  <a:pt x="540" y="1905"/>
                </a:cubicBezTo>
                <a:cubicBezTo>
                  <a:pt x="591" y="1922"/>
                  <a:pt x="513" y="1897"/>
                  <a:pt x="630" y="1917"/>
                </a:cubicBezTo>
                <a:cubicBezTo>
                  <a:pt x="676" y="1925"/>
                  <a:pt x="709" y="1942"/>
                  <a:pt x="756" y="1947"/>
                </a:cubicBezTo>
                <a:cubicBezTo>
                  <a:pt x="778" y="1945"/>
                  <a:pt x="800" y="1946"/>
                  <a:pt x="822" y="1941"/>
                </a:cubicBezTo>
                <a:cubicBezTo>
                  <a:pt x="829" y="1939"/>
                  <a:pt x="833" y="1932"/>
                  <a:pt x="840" y="1929"/>
                </a:cubicBezTo>
                <a:cubicBezTo>
                  <a:pt x="852" y="1924"/>
                  <a:pt x="864" y="1921"/>
                  <a:pt x="876" y="1917"/>
                </a:cubicBezTo>
                <a:cubicBezTo>
                  <a:pt x="882" y="1915"/>
                  <a:pt x="894" y="1911"/>
                  <a:pt x="894" y="1911"/>
                </a:cubicBezTo>
                <a:cubicBezTo>
                  <a:pt x="912" y="1884"/>
                  <a:pt x="938" y="1871"/>
                  <a:pt x="966" y="1857"/>
                </a:cubicBezTo>
                <a:cubicBezTo>
                  <a:pt x="981" y="1813"/>
                  <a:pt x="1016" y="1779"/>
                  <a:pt x="1044" y="1743"/>
                </a:cubicBezTo>
                <a:cubicBezTo>
                  <a:pt x="1068" y="1712"/>
                  <a:pt x="1086" y="1685"/>
                  <a:pt x="1116" y="1659"/>
                </a:cubicBezTo>
                <a:cubicBezTo>
                  <a:pt x="1141" y="1638"/>
                  <a:pt x="1163" y="1609"/>
                  <a:pt x="1194" y="1599"/>
                </a:cubicBezTo>
                <a:cubicBezTo>
                  <a:pt x="1312" y="1603"/>
                  <a:pt x="1343" y="1599"/>
                  <a:pt x="1434" y="1629"/>
                </a:cubicBezTo>
                <a:cubicBezTo>
                  <a:pt x="1513" y="1655"/>
                  <a:pt x="1578" y="1730"/>
                  <a:pt x="1656" y="1749"/>
                </a:cubicBezTo>
                <a:cubicBezTo>
                  <a:pt x="1703" y="1781"/>
                  <a:pt x="1752" y="1787"/>
                  <a:pt x="1806" y="1803"/>
                </a:cubicBezTo>
                <a:cubicBezTo>
                  <a:pt x="1907" y="1832"/>
                  <a:pt x="2014" y="1844"/>
                  <a:pt x="2118" y="1857"/>
                </a:cubicBezTo>
                <a:cubicBezTo>
                  <a:pt x="2230" y="1894"/>
                  <a:pt x="2356" y="1896"/>
                  <a:pt x="2472" y="1905"/>
                </a:cubicBezTo>
                <a:cubicBezTo>
                  <a:pt x="2574" y="1897"/>
                  <a:pt x="2673" y="1892"/>
                  <a:pt x="2772" y="1869"/>
                </a:cubicBezTo>
                <a:cubicBezTo>
                  <a:pt x="2851" y="1851"/>
                  <a:pt x="2939" y="1834"/>
                  <a:pt x="2994" y="1767"/>
                </a:cubicBezTo>
                <a:cubicBezTo>
                  <a:pt x="3030" y="1724"/>
                  <a:pt x="3036" y="1663"/>
                  <a:pt x="3066" y="1617"/>
                </a:cubicBezTo>
                <a:cubicBezTo>
                  <a:pt x="3068" y="1609"/>
                  <a:pt x="3069" y="1601"/>
                  <a:pt x="3072" y="1593"/>
                </a:cubicBezTo>
                <a:cubicBezTo>
                  <a:pt x="3075" y="1586"/>
                  <a:pt x="3082" y="1582"/>
                  <a:pt x="3084" y="1575"/>
                </a:cubicBezTo>
                <a:cubicBezTo>
                  <a:pt x="3095" y="1541"/>
                  <a:pt x="3095" y="1502"/>
                  <a:pt x="3102" y="1467"/>
                </a:cubicBezTo>
                <a:cubicBezTo>
                  <a:pt x="3100" y="1443"/>
                  <a:pt x="3096" y="1395"/>
                  <a:pt x="3096" y="1395"/>
                </a:cubicBezTo>
              </a:path>
            </a:pathLst>
          </a:custGeom>
          <a:pattFill prst="pct90">
            <a:fgClr>
              <a:srgbClr val="CCFF99"/>
            </a:fgClr>
            <a:bgClr>
              <a:srgbClr val="33CC33"/>
            </a:bgClr>
          </a:pattFill>
          <a:ln w="28575" cap="flat" cmpd="sng">
            <a:solidFill>
              <a:schemeClr val="bg2"/>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FFFFFF"/>
              </a:solidFill>
            </a:endParaRPr>
          </a:p>
        </p:txBody>
      </p:sp>
      <p:sp>
        <p:nvSpPr>
          <p:cNvPr id="51203" name="Freeform 7" descr="80%"/>
          <p:cNvSpPr>
            <a:spLocks/>
          </p:cNvSpPr>
          <p:nvPr/>
        </p:nvSpPr>
        <p:spPr bwMode="auto">
          <a:xfrm>
            <a:off x="3209925" y="3019425"/>
            <a:ext cx="5467350" cy="3714750"/>
          </a:xfrm>
          <a:custGeom>
            <a:avLst/>
            <a:gdLst>
              <a:gd name="T0" fmla="*/ 152400 w 3444"/>
              <a:gd name="T1" fmla="*/ 1352550 h 2340"/>
              <a:gd name="T2" fmla="*/ 123825 w 3444"/>
              <a:gd name="T3" fmla="*/ 1514475 h 2340"/>
              <a:gd name="T4" fmla="*/ 495300 w 3444"/>
              <a:gd name="T5" fmla="*/ 1666875 h 2340"/>
              <a:gd name="T6" fmla="*/ 581025 w 3444"/>
              <a:gd name="T7" fmla="*/ 1752600 h 2340"/>
              <a:gd name="T8" fmla="*/ 685800 w 3444"/>
              <a:gd name="T9" fmla="*/ 1895475 h 2340"/>
              <a:gd name="T10" fmla="*/ 828675 w 3444"/>
              <a:gd name="T11" fmla="*/ 2238375 h 2340"/>
              <a:gd name="T12" fmla="*/ 933450 w 3444"/>
              <a:gd name="T13" fmla="*/ 2447925 h 2340"/>
              <a:gd name="T14" fmla="*/ 1247775 w 3444"/>
              <a:gd name="T15" fmla="*/ 2628900 h 2340"/>
              <a:gd name="T16" fmla="*/ 1552575 w 3444"/>
              <a:gd name="T17" fmla="*/ 2867025 h 2340"/>
              <a:gd name="T18" fmla="*/ 2038350 w 3444"/>
              <a:gd name="T19" fmla="*/ 3067050 h 2340"/>
              <a:gd name="T20" fmla="*/ 2228850 w 3444"/>
              <a:gd name="T21" fmla="*/ 3143250 h 2340"/>
              <a:gd name="T22" fmla="*/ 2457450 w 3444"/>
              <a:gd name="T23" fmla="*/ 3419475 h 2340"/>
              <a:gd name="T24" fmla="*/ 2609850 w 3444"/>
              <a:gd name="T25" fmla="*/ 3524250 h 2340"/>
              <a:gd name="T26" fmla="*/ 2847975 w 3444"/>
              <a:gd name="T27" fmla="*/ 3629025 h 2340"/>
              <a:gd name="T28" fmla="*/ 3257550 w 3444"/>
              <a:gd name="T29" fmla="*/ 3695700 h 2340"/>
              <a:gd name="T30" fmla="*/ 3933825 w 3444"/>
              <a:gd name="T31" fmla="*/ 3657600 h 2340"/>
              <a:gd name="T32" fmla="*/ 4257675 w 3444"/>
              <a:gd name="T33" fmla="*/ 3495675 h 2340"/>
              <a:gd name="T34" fmla="*/ 4333875 w 3444"/>
              <a:gd name="T35" fmla="*/ 3448050 h 2340"/>
              <a:gd name="T36" fmla="*/ 4419600 w 3444"/>
              <a:gd name="T37" fmla="*/ 3400425 h 2340"/>
              <a:gd name="T38" fmla="*/ 4514850 w 3444"/>
              <a:gd name="T39" fmla="*/ 3190875 h 2340"/>
              <a:gd name="T40" fmla="*/ 4562475 w 3444"/>
              <a:gd name="T41" fmla="*/ 2943225 h 2340"/>
              <a:gd name="T42" fmla="*/ 4667250 w 3444"/>
              <a:gd name="T43" fmla="*/ 2724150 h 2340"/>
              <a:gd name="T44" fmla="*/ 4819650 w 3444"/>
              <a:gd name="T45" fmla="*/ 2657475 h 2340"/>
              <a:gd name="T46" fmla="*/ 5029200 w 3444"/>
              <a:gd name="T47" fmla="*/ 2352675 h 2340"/>
              <a:gd name="T48" fmla="*/ 5153025 w 3444"/>
              <a:gd name="T49" fmla="*/ 2057400 h 2340"/>
              <a:gd name="T50" fmla="*/ 5267325 w 3444"/>
              <a:gd name="T51" fmla="*/ 1885950 h 2340"/>
              <a:gd name="T52" fmla="*/ 5438775 w 3444"/>
              <a:gd name="T53" fmla="*/ 1438275 h 2340"/>
              <a:gd name="T54" fmla="*/ 5429250 w 3444"/>
              <a:gd name="T55" fmla="*/ 990600 h 2340"/>
              <a:gd name="T56" fmla="*/ 5343525 w 3444"/>
              <a:gd name="T57" fmla="*/ 400050 h 2340"/>
              <a:gd name="T58" fmla="*/ 5162550 w 3444"/>
              <a:gd name="T59" fmla="*/ 47625 h 2340"/>
              <a:gd name="T60" fmla="*/ 4486275 w 3444"/>
              <a:gd name="T61" fmla="*/ 28575 h 2340"/>
              <a:gd name="T62" fmla="*/ 4191000 w 3444"/>
              <a:gd name="T63" fmla="*/ 142875 h 2340"/>
              <a:gd name="T64" fmla="*/ 4076700 w 3444"/>
              <a:gd name="T65" fmla="*/ 171450 h 2340"/>
              <a:gd name="T66" fmla="*/ 3667125 w 3444"/>
              <a:gd name="T67" fmla="*/ 361950 h 2340"/>
              <a:gd name="T68" fmla="*/ 3076575 w 3444"/>
              <a:gd name="T69" fmla="*/ 381000 h 2340"/>
              <a:gd name="T70" fmla="*/ 2647950 w 3444"/>
              <a:gd name="T71" fmla="*/ 323850 h 2340"/>
              <a:gd name="T72" fmla="*/ 2095500 w 3444"/>
              <a:gd name="T73" fmla="*/ 276225 h 2340"/>
              <a:gd name="T74" fmla="*/ 1095375 w 3444"/>
              <a:gd name="T75" fmla="*/ 323850 h 2340"/>
              <a:gd name="T76" fmla="*/ 581025 w 3444"/>
              <a:gd name="T77" fmla="*/ 419100 h 23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444" h="2340">
                <a:moveTo>
                  <a:pt x="0" y="750"/>
                </a:moveTo>
                <a:cubicBezTo>
                  <a:pt x="40" y="777"/>
                  <a:pt x="69" y="811"/>
                  <a:pt x="96" y="852"/>
                </a:cubicBezTo>
                <a:cubicBezTo>
                  <a:pt x="100" y="866"/>
                  <a:pt x="110" y="880"/>
                  <a:pt x="108" y="894"/>
                </a:cubicBezTo>
                <a:cubicBezTo>
                  <a:pt x="106" y="906"/>
                  <a:pt x="84" y="937"/>
                  <a:pt x="78" y="954"/>
                </a:cubicBezTo>
                <a:cubicBezTo>
                  <a:pt x="99" y="1017"/>
                  <a:pt x="174" y="1016"/>
                  <a:pt x="228" y="1026"/>
                </a:cubicBezTo>
                <a:cubicBezTo>
                  <a:pt x="262" y="1032"/>
                  <a:pt x="280" y="1039"/>
                  <a:pt x="312" y="1050"/>
                </a:cubicBezTo>
                <a:cubicBezTo>
                  <a:pt x="318" y="1052"/>
                  <a:pt x="330" y="1056"/>
                  <a:pt x="330" y="1056"/>
                </a:cubicBezTo>
                <a:cubicBezTo>
                  <a:pt x="344" y="1077"/>
                  <a:pt x="344" y="1090"/>
                  <a:pt x="366" y="1104"/>
                </a:cubicBezTo>
                <a:cubicBezTo>
                  <a:pt x="374" y="1120"/>
                  <a:pt x="383" y="1157"/>
                  <a:pt x="396" y="1170"/>
                </a:cubicBezTo>
                <a:cubicBezTo>
                  <a:pt x="406" y="1180"/>
                  <a:pt x="432" y="1194"/>
                  <a:pt x="432" y="1194"/>
                </a:cubicBezTo>
                <a:cubicBezTo>
                  <a:pt x="455" y="1228"/>
                  <a:pt x="453" y="1262"/>
                  <a:pt x="462" y="1302"/>
                </a:cubicBezTo>
                <a:cubicBezTo>
                  <a:pt x="471" y="1342"/>
                  <a:pt x="494" y="1382"/>
                  <a:pt x="522" y="1410"/>
                </a:cubicBezTo>
                <a:cubicBezTo>
                  <a:pt x="544" y="1476"/>
                  <a:pt x="509" y="1376"/>
                  <a:pt x="540" y="1446"/>
                </a:cubicBezTo>
                <a:cubicBezTo>
                  <a:pt x="556" y="1482"/>
                  <a:pt x="558" y="1512"/>
                  <a:pt x="588" y="1542"/>
                </a:cubicBezTo>
                <a:cubicBezTo>
                  <a:pt x="598" y="1552"/>
                  <a:pt x="618" y="1559"/>
                  <a:pt x="630" y="1566"/>
                </a:cubicBezTo>
                <a:cubicBezTo>
                  <a:pt x="681" y="1597"/>
                  <a:pt x="737" y="1623"/>
                  <a:pt x="786" y="1656"/>
                </a:cubicBezTo>
                <a:cubicBezTo>
                  <a:pt x="826" y="1683"/>
                  <a:pt x="831" y="1737"/>
                  <a:pt x="864" y="1770"/>
                </a:cubicBezTo>
                <a:cubicBezTo>
                  <a:pt x="890" y="1796"/>
                  <a:pt x="945" y="1800"/>
                  <a:pt x="978" y="1806"/>
                </a:cubicBezTo>
                <a:cubicBezTo>
                  <a:pt x="1002" y="1818"/>
                  <a:pt x="1025" y="1822"/>
                  <a:pt x="1050" y="1830"/>
                </a:cubicBezTo>
                <a:cubicBezTo>
                  <a:pt x="1136" y="1787"/>
                  <a:pt x="1206" y="1913"/>
                  <a:pt x="1284" y="1932"/>
                </a:cubicBezTo>
                <a:cubicBezTo>
                  <a:pt x="1305" y="1946"/>
                  <a:pt x="1332" y="1962"/>
                  <a:pt x="1356" y="1968"/>
                </a:cubicBezTo>
                <a:cubicBezTo>
                  <a:pt x="1370" y="1971"/>
                  <a:pt x="1390" y="1973"/>
                  <a:pt x="1404" y="1980"/>
                </a:cubicBezTo>
                <a:cubicBezTo>
                  <a:pt x="1438" y="1997"/>
                  <a:pt x="1459" y="2041"/>
                  <a:pt x="1494" y="2064"/>
                </a:cubicBezTo>
                <a:cubicBezTo>
                  <a:pt x="1504" y="2095"/>
                  <a:pt x="1521" y="2136"/>
                  <a:pt x="1548" y="2154"/>
                </a:cubicBezTo>
                <a:cubicBezTo>
                  <a:pt x="1553" y="2170"/>
                  <a:pt x="1557" y="2200"/>
                  <a:pt x="1578" y="2208"/>
                </a:cubicBezTo>
                <a:cubicBezTo>
                  <a:pt x="1599" y="2216"/>
                  <a:pt x="1623" y="2214"/>
                  <a:pt x="1644" y="2220"/>
                </a:cubicBezTo>
                <a:cubicBezTo>
                  <a:pt x="1676" y="2230"/>
                  <a:pt x="1708" y="2241"/>
                  <a:pt x="1740" y="2250"/>
                </a:cubicBezTo>
                <a:cubicBezTo>
                  <a:pt x="1766" y="2257"/>
                  <a:pt x="1773" y="2272"/>
                  <a:pt x="1794" y="2286"/>
                </a:cubicBezTo>
                <a:cubicBezTo>
                  <a:pt x="1821" y="2304"/>
                  <a:pt x="1858" y="2296"/>
                  <a:pt x="1890" y="2298"/>
                </a:cubicBezTo>
                <a:cubicBezTo>
                  <a:pt x="1948" y="2317"/>
                  <a:pt x="1989" y="2323"/>
                  <a:pt x="2052" y="2328"/>
                </a:cubicBezTo>
                <a:cubicBezTo>
                  <a:pt x="2098" y="2340"/>
                  <a:pt x="2169" y="2331"/>
                  <a:pt x="2214" y="2334"/>
                </a:cubicBezTo>
                <a:cubicBezTo>
                  <a:pt x="2302" y="2328"/>
                  <a:pt x="2389" y="2313"/>
                  <a:pt x="2478" y="2304"/>
                </a:cubicBezTo>
                <a:cubicBezTo>
                  <a:pt x="2516" y="2291"/>
                  <a:pt x="2555" y="2271"/>
                  <a:pt x="2592" y="2262"/>
                </a:cubicBezTo>
                <a:cubicBezTo>
                  <a:pt x="2615" y="2227"/>
                  <a:pt x="2647" y="2219"/>
                  <a:pt x="2682" y="2202"/>
                </a:cubicBezTo>
                <a:cubicBezTo>
                  <a:pt x="2686" y="2196"/>
                  <a:pt x="2688" y="2188"/>
                  <a:pt x="2694" y="2184"/>
                </a:cubicBezTo>
                <a:cubicBezTo>
                  <a:pt x="2705" y="2177"/>
                  <a:pt x="2730" y="2172"/>
                  <a:pt x="2730" y="2172"/>
                </a:cubicBezTo>
                <a:cubicBezTo>
                  <a:pt x="2758" y="2130"/>
                  <a:pt x="2742" y="2144"/>
                  <a:pt x="2772" y="2124"/>
                </a:cubicBezTo>
                <a:cubicBezTo>
                  <a:pt x="2776" y="2130"/>
                  <a:pt x="2777" y="2140"/>
                  <a:pt x="2784" y="2142"/>
                </a:cubicBezTo>
                <a:cubicBezTo>
                  <a:pt x="2827" y="2156"/>
                  <a:pt x="2834" y="2053"/>
                  <a:pt x="2838" y="2034"/>
                </a:cubicBezTo>
                <a:cubicBezTo>
                  <a:pt x="2840" y="2026"/>
                  <a:pt x="2842" y="2018"/>
                  <a:pt x="2844" y="2010"/>
                </a:cubicBezTo>
                <a:cubicBezTo>
                  <a:pt x="2841" y="1982"/>
                  <a:pt x="2831" y="1886"/>
                  <a:pt x="2850" y="1860"/>
                </a:cubicBezTo>
                <a:cubicBezTo>
                  <a:pt x="2855" y="1853"/>
                  <a:pt x="2866" y="1856"/>
                  <a:pt x="2874" y="1854"/>
                </a:cubicBezTo>
                <a:cubicBezTo>
                  <a:pt x="2898" y="1830"/>
                  <a:pt x="2908" y="1794"/>
                  <a:pt x="2928" y="1764"/>
                </a:cubicBezTo>
                <a:cubicBezTo>
                  <a:pt x="2937" y="1750"/>
                  <a:pt x="2929" y="1729"/>
                  <a:pt x="2940" y="1716"/>
                </a:cubicBezTo>
                <a:cubicBezTo>
                  <a:pt x="2945" y="1710"/>
                  <a:pt x="2956" y="1712"/>
                  <a:pt x="2964" y="1710"/>
                </a:cubicBezTo>
                <a:cubicBezTo>
                  <a:pt x="2987" y="1696"/>
                  <a:pt x="3013" y="1687"/>
                  <a:pt x="3036" y="1674"/>
                </a:cubicBezTo>
                <a:cubicBezTo>
                  <a:pt x="3049" y="1667"/>
                  <a:pt x="3072" y="1650"/>
                  <a:pt x="3072" y="1650"/>
                </a:cubicBezTo>
                <a:cubicBezTo>
                  <a:pt x="3108" y="1597"/>
                  <a:pt x="3139" y="1540"/>
                  <a:pt x="3168" y="1482"/>
                </a:cubicBezTo>
                <a:cubicBezTo>
                  <a:pt x="3175" y="1438"/>
                  <a:pt x="3178" y="1357"/>
                  <a:pt x="3216" y="1332"/>
                </a:cubicBezTo>
                <a:cubicBezTo>
                  <a:pt x="3225" y="1319"/>
                  <a:pt x="3237" y="1309"/>
                  <a:pt x="3246" y="1296"/>
                </a:cubicBezTo>
                <a:cubicBezTo>
                  <a:pt x="3250" y="1291"/>
                  <a:pt x="3249" y="1284"/>
                  <a:pt x="3252" y="1278"/>
                </a:cubicBezTo>
                <a:cubicBezTo>
                  <a:pt x="3270" y="1246"/>
                  <a:pt x="3292" y="1214"/>
                  <a:pt x="3318" y="1188"/>
                </a:cubicBezTo>
                <a:cubicBezTo>
                  <a:pt x="3329" y="1154"/>
                  <a:pt x="3353" y="1126"/>
                  <a:pt x="3366" y="1092"/>
                </a:cubicBezTo>
                <a:cubicBezTo>
                  <a:pt x="3390" y="1031"/>
                  <a:pt x="3405" y="968"/>
                  <a:pt x="3426" y="906"/>
                </a:cubicBezTo>
                <a:cubicBezTo>
                  <a:pt x="3430" y="876"/>
                  <a:pt x="3435" y="850"/>
                  <a:pt x="3444" y="822"/>
                </a:cubicBezTo>
                <a:cubicBezTo>
                  <a:pt x="3441" y="761"/>
                  <a:pt x="3440" y="685"/>
                  <a:pt x="3420" y="624"/>
                </a:cubicBezTo>
                <a:cubicBezTo>
                  <a:pt x="3413" y="560"/>
                  <a:pt x="3399" y="496"/>
                  <a:pt x="3390" y="432"/>
                </a:cubicBezTo>
                <a:cubicBezTo>
                  <a:pt x="3382" y="373"/>
                  <a:pt x="3381" y="310"/>
                  <a:pt x="3366" y="252"/>
                </a:cubicBezTo>
                <a:cubicBezTo>
                  <a:pt x="3362" y="205"/>
                  <a:pt x="3362" y="122"/>
                  <a:pt x="3324" y="84"/>
                </a:cubicBezTo>
                <a:cubicBezTo>
                  <a:pt x="3304" y="64"/>
                  <a:pt x="3275" y="45"/>
                  <a:pt x="3252" y="30"/>
                </a:cubicBezTo>
                <a:cubicBezTo>
                  <a:pt x="3230" y="15"/>
                  <a:pt x="3218" y="6"/>
                  <a:pt x="3192" y="0"/>
                </a:cubicBezTo>
                <a:cubicBezTo>
                  <a:pt x="3070" y="5"/>
                  <a:pt x="2947" y="5"/>
                  <a:pt x="2826" y="18"/>
                </a:cubicBezTo>
                <a:cubicBezTo>
                  <a:pt x="2767" y="33"/>
                  <a:pt x="2717" y="67"/>
                  <a:pt x="2658" y="84"/>
                </a:cubicBezTo>
                <a:cubicBezTo>
                  <a:pt x="2652" y="86"/>
                  <a:pt x="2646" y="88"/>
                  <a:pt x="2640" y="90"/>
                </a:cubicBezTo>
                <a:cubicBezTo>
                  <a:pt x="2624" y="94"/>
                  <a:pt x="2608" y="98"/>
                  <a:pt x="2592" y="102"/>
                </a:cubicBezTo>
                <a:cubicBezTo>
                  <a:pt x="2584" y="104"/>
                  <a:pt x="2568" y="108"/>
                  <a:pt x="2568" y="108"/>
                </a:cubicBezTo>
                <a:cubicBezTo>
                  <a:pt x="2538" y="128"/>
                  <a:pt x="2523" y="171"/>
                  <a:pt x="2490" y="186"/>
                </a:cubicBezTo>
                <a:cubicBezTo>
                  <a:pt x="2433" y="211"/>
                  <a:pt x="2370" y="213"/>
                  <a:pt x="2310" y="228"/>
                </a:cubicBezTo>
                <a:cubicBezTo>
                  <a:pt x="2270" y="238"/>
                  <a:pt x="2230" y="248"/>
                  <a:pt x="2190" y="258"/>
                </a:cubicBezTo>
                <a:cubicBezTo>
                  <a:pt x="2103" y="254"/>
                  <a:pt x="2024" y="246"/>
                  <a:pt x="1938" y="240"/>
                </a:cubicBezTo>
                <a:cubicBezTo>
                  <a:pt x="1885" y="248"/>
                  <a:pt x="1841" y="235"/>
                  <a:pt x="1788" y="228"/>
                </a:cubicBezTo>
                <a:cubicBezTo>
                  <a:pt x="1750" y="215"/>
                  <a:pt x="1708" y="211"/>
                  <a:pt x="1668" y="204"/>
                </a:cubicBezTo>
                <a:cubicBezTo>
                  <a:pt x="1593" y="192"/>
                  <a:pt x="1522" y="174"/>
                  <a:pt x="1446" y="168"/>
                </a:cubicBezTo>
                <a:cubicBezTo>
                  <a:pt x="1403" y="159"/>
                  <a:pt x="1363" y="168"/>
                  <a:pt x="1320" y="174"/>
                </a:cubicBezTo>
                <a:cubicBezTo>
                  <a:pt x="1273" y="190"/>
                  <a:pt x="1239" y="198"/>
                  <a:pt x="1188" y="204"/>
                </a:cubicBezTo>
                <a:cubicBezTo>
                  <a:pt x="1017" y="198"/>
                  <a:pt x="862" y="199"/>
                  <a:pt x="690" y="204"/>
                </a:cubicBezTo>
                <a:cubicBezTo>
                  <a:pt x="585" y="211"/>
                  <a:pt x="487" y="237"/>
                  <a:pt x="384" y="252"/>
                </a:cubicBezTo>
                <a:cubicBezTo>
                  <a:pt x="378" y="256"/>
                  <a:pt x="366" y="264"/>
                  <a:pt x="366" y="264"/>
                </a:cubicBezTo>
              </a:path>
            </a:pathLst>
          </a:custGeom>
          <a:pattFill prst="pct80">
            <a:fgClr>
              <a:schemeClr val="accent1"/>
            </a:fgClr>
            <a:bgClr>
              <a:schemeClr val="bg1"/>
            </a:bgClr>
          </a:pattFill>
          <a:ln w="28575" cap="flat" cmpd="sng">
            <a:solidFill>
              <a:schemeClr val="bg2"/>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FFFFFF"/>
              </a:solidFill>
            </a:endParaRPr>
          </a:p>
        </p:txBody>
      </p:sp>
      <p:pic>
        <p:nvPicPr>
          <p:cNvPr id="51204" name="Picture 4" descr="j028524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1144588"/>
            <a:ext cx="51054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j03518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9375" y="2057400"/>
            <a:ext cx="1774825"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Freeform 9"/>
          <p:cNvSpPr>
            <a:spLocks/>
          </p:cNvSpPr>
          <p:nvPr/>
        </p:nvSpPr>
        <p:spPr bwMode="auto">
          <a:xfrm>
            <a:off x="3798888" y="3286125"/>
            <a:ext cx="2830512" cy="228600"/>
          </a:xfrm>
          <a:custGeom>
            <a:avLst/>
            <a:gdLst>
              <a:gd name="T0" fmla="*/ 2830512 w 1783"/>
              <a:gd name="T1" fmla="*/ 152400 h 144"/>
              <a:gd name="T2" fmla="*/ 2649537 w 1783"/>
              <a:gd name="T3" fmla="*/ 142875 h 144"/>
              <a:gd name="T4" fmla="*/ 2535237 w 1783"/>
              <a:gd name="T5" fmla="*/ 104775 h 144"/>
              <a:gd name="T6" fmla="*/ 2163762 w 1783"/>
              <a:gd name="T7" fmla="*/ 95250 h 144"/>
              <a:gd name="T8" fmla="*/ 1944687 w 1783"/>
              <a:gd name="T9" fmla="*/ 123825 h 144"/>
              <a:gd name="T10" fmla="*/ 1687512 w 1783"/>
              <a:gd name="T11" fmla="*/ 85725 h 144"/>
              <a:gd name="T12" fmla="*/ 1658937 w 1783"/>
              <a:gd name="T13" fmla="*/ 76200 h 144"/>
              <a:gd name="T14" fmla="*/ 1630362 w 1783"/>
              <a:gd name="T15" fmla="*/ 57150 h 144"/>
              <a:gd name="T16" fmla="*/ 1420812 w 1783"/>
              <a:gd name="T17" fmla="*/ 28575 h 144"/>
              <a:gd name="T18" fmla="*/ 1296987 w 1783"/>
              <a:gd name="T19" fmla="*/ 0 h 144"/>
              <a:gd name="T20" fmla="*/ 830262 w 1783"/>
              <a:gd name="T21" fmla="*/ 28575 h 144"/>
              <a:gd name="T22" fmla="*/ 525462 w 1783"/>
              <a:gd name="T23" fmla="*/ 38100 h 144"/>
              <a:gd name="T24" fmla="*/ 220662 w 1783"/>
              <a:gd name="T25" fmla="*/ 38100 h 144"/>
              <a:gd name="T26" fmla="*/ 96837 w 1783"/>
              <a:gd name="T27" fmla="*/ 85725 h 144"/>
              <a:gd name="T28" fmla="*/ 20637 w 1783"/>
              <a:gd name="T29" fmla="*/ 190500 h 144"/>
              <a:gd name="T30" fmla="*/ 1587 w 1783"/>
              <a:gd name="T31" fmla="*/ 228600 h 1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83" h="144">
                <a:moveTo>
                  <a:pt x="1783" y="96"/>
                </a:moveTo>
                <a:cubicBezTo>
                  <a:pt x="1745" y="94"/>
                  <a:pt x="1707" y="93"/>
                  <a:pt x="1669" y="90"/>
                </a:cubicBezTo>
                <a:cubicBezTo>
                  <a:pt x="1640" y="87"/>
                  <a:pt x="1627" y="67"/>
                  <a:pt x="1597" y="66"/>
                </a:cubicBezTo>
                <a:cubicBezTo>
                  <a:pt x="1519" y="62"/>
                  <a:pt x="1441" y="62"/>
                  <a:pt x="1363" y="60"/>
                </a:cubicBezTo>
                <a:cubicBezTo>
                  <a:pt x="1314" y="48"/>
                  <a:pt x="1272" y="66"/>
                  <a:pt x="1225" y="78"/>
                </a:cubicBezTo>
                <a:cubicBezTo>
                  <a:pt x="1169" y="73"/>
                  <a:pt x="1117" y="69"/>
                  <a:pt x="1063" y="54"/>
                </a:cubicBezTo>
                <a:cubicBezTo>
                  <a:pt x="1057" y="52"/>
                  <a:pt x="1051" y="51"/>
                  <a:pt x="1045" y="48"/>
                </a:cubicBezTo>
                <a:cubicBezTo>
                  <a:pt x="1039" y="45"/>
                  <a:pt x="1034" y="38"/>
                  <a:pt x="1027" y="36"/>
                </a:cubicBezTo>
                <a:cubicBezTo>
                  <a:pt x="985" y="22"/>
                  <a:pt x="895" y="18"/>
                  <a:pt x="895" y="18"/>
                </a:cubicBezTo>
                <a:cubicBezTo>
                  <a:pt x="869" y="9"/>
                  <a:pt x="843" y="9"/>
                  <a:pt x="817" y="0"/>
                </a:cubicBezTo>
                <a:cubicBezTo>
                  <a:pt x="710" y="4"/>
                  <a:pt x="628" y="13"/>
                  <a:pt x="523" y="18"/>
                </a:cubicBezTo>
                <a:cubicBezTo>
                  <a:pt x="441" y="34"/>
                  <a:pt x="461" y="29"/>
                  <a:pt x="331" y="24"/>
                </a:cubicBezTo>
                <a:cubicBezTo>
                  <a:pt x="264" y="14"/>
                  <a:pt x="207" y="16"/>
                  <a:pt x="139" y="24"/>
                </a:cubicBezTo>
                <a:cubicBezTo>
                  <a:pt x="110" y="31"/>
                  <a:pt x="89" y="45"/>
                  <a:pt x="61" y="54"/>
                </a:cubicBezTo>
                <a:cubicBezTo>
                  <a:pt x="38" y="77"/>
                  <a:pt x="40" y="102"/>
                  <a:pt x="13" y="120"/>
                </a:cubicBezTo>
                <a:cubicBezTo>
                  <a:pt x="0" y="140"/>
                  <a:pt x="1" y="131"/>
                  <a:pt x="1" y="144"/>
                </a:cubicBezTo>
              </a:path>
            </a:pathLst>
          </a:custGeom>
          <a:noFill/>
          <a:ln w="28575" cap="flat" cmpd="sng">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FFFFFF"/>
              </a:solidFill>
            </a:endParaRPr>
          </a:p>
        </p:txBody>
      </p:sp>
      <p:sp>
        <p:nvSpPr>
          <p:cNvPr id="51207" name="Freeform 10"/>
          <p:cNvSpPr>
            <a:spLocks/>
          </p:cNvSpPr>
          <p:nvPr/>
        </p:nvSpPr>
        <p:spPr bwMode="auto">
          <a:xfrm>
            <a:off x="2286000" y="3648075"/>
            <a:ext cx="895350" cy="438150"/>
          </a:xfrm>
          <a:custGeom>
            <a:avLst/>
            <a:gdLst>
              <a:gd name="T0" fmla="*/ 0 w 564"/>
              <a:gd name="T1" fmla="*/ 438150 h 276"/>
              <a:gd name="T2" fmla="*/ 114300 w 564"/>
              <a:gd name="T3" fmla="*/ 371475 h 276"/>
              <a:gd name="T4" fmla="*/ 304800 w 564"/>
              <a:gd name="T5" fmla="*/ 266700 h 276"/>
              <a:gd name="T6" fmla="*/ 333375 w 564"/>
              <a:gd name="T7" fmla="*/ 247650 h 276"/>
              <a:gd name="T8" fmla="*/ 457200 w 564"/>
              <a:gd name="T9" fmla="*/ 209550 h 276"/>
              <a:gd name="T10" fmla="*/ 742950 w 564"/>
              <a:gd name="T11" fmla="*/ 76200 h 276"/>
              <a:gd name="T12" fmla="*/ 895350 w 564"/>
              <a:gd name="T13" fmla="*/ 0 h 2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4" h="276">
                <a:moveTo>
                  <a:pt x="0" y="276"/>
                </a:moveTo>
                <a:cubicBezTo>
                  <a:pt x="25" y="259"/>
                  <a:pt x="44" y="243"/>
                  <a:pt x="72" y="234"/>
                </a:cubicBezTo>
                <a:cubicBezTo>
                  <a:pt x="94" y="201"/>
                  <a:pt x="154" y="181"/>
                  <a:pt x="192" y="168"/>
                </a:cubicBezTo>
                <a:cubicBezTo>
                  <a:pt x="199" y="166"/>
                  <a:pt x="203" y="159"/>
                  <a:pt x="210" y="156"/>
                </a:cubicBezTo>
                <a:cubicBezTo>
                  <a:pt x="235" y="145"/>
                  <a:pt x="264" y="144"/>
                  <a:pt x="288" y="132"/>
                </a:cubicBezTo>
                <a:cubicBezTo>
                  <a:pt x="347" y="102"/>
                  <a:pt x="409" y="78"/>
                  <a:pt x="468" y="48"/>
                </a:cubicBezTo>
                <a:cubicBezTo>
                  <a:pt x="494" y="35"/>
                  <a:pt x="544" y="20"/>
                  <a:pt x="564" y="0"/>
                </a:cubicBezTo>
              </a:path>
            </a:pathLst>
          </a:custGeom>
          <a:noFill/>
          <a:ln w="28575" cap="flat" cmpd="sng">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FFFFFF"/>
              </a:solidFill>
            </a:endParaRPr>
          </a:p>
        </p:txBody>
      </p:sp>
      <p:sp>
        <p:nvSpPr>
          <p:cNvPr id="51208" name="Freeform 13"/>
          <p:cNvSpPr>
            <a:spLocks/>
          </p:cNvSpPr>
          <p:nvPr/>
        </p:nvSpPr>
        <p:spPr bwMode="auto">
          <a:xfrm>
            <a:off x="3762375" y="4238625"/>
            <a:ext cx="76200" cy="504825"/>
          </a:xfrm>
          <a:custGeom>
            <a:avLst/>
            <a:gdLst>
              <a:gd name="T0" fmla="*/ 0 w 48"/>
              <a:gd name="T1" fmla="*/ 504825 h 318"/>
              <a:gd name="T2" fmla="*/ 47625 w 48"/>
              <a:gd name="T3" fmla="*/ 419100 h 318"/>
              <a:gd name="T4" fmla="*/ 76200 w 48"/>
              <a:gd name="T5" fmla="*/ 0 h 318"/>
              <a:gd name="T6" fmla="*/ 0 60000 65536"/>
              <a:gd name="T7" fmla="*/ 0 60000 65536"/>
              <a:gd name="T8" fmla="*/ 0 60000 65536"/>
            </a:gdLst>
            <a:ahLst/>
            <a:cxnLst>
              <a:cxn ang="T6">
                <a:pos x="T0" y="T1"/>
              </a:cxn>
              <a:cxn ang="T7">
                <a:pos x="T2" y="T3"/>
              </a:cxn>
              <a:cxn ang="T8">
                <a:pos x="T4" y="T5"/>
              </a:cxn>
            </a:cxnLst>
            <a:rect l="0" t="0" r="r" b="b"/>
            <a:pathLst>
              <a:path w="48" h="318">
                <a:moveTo>
                  <a:pt x="0" y="318"/>
                </a:moveTo>
                <a:cubicBezTo>
                  <a:pt x="12" y="300"/>
                  <a:pt x="18" y="282"/>
                  <a:pt x="30" y="264"/>
                </a:cubicBezTo>
                <a:cubicBezTo>
                  <a:pt x="38" y="171"/>
                  <a:pt x="48" y="101"/>
                  <a:pt x="48" y="0"/>
                </a:cubicBezTo>
              </a:path>
            </a:pathLst>
          </a:custGeom>
          <a:noFill/>
          <a:ln w="28575" cap="flat" cmpd="sng">
            <a:solidFill>
              <a:schemeClr val="bg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FFFFFF"/>
              </a:solidFill>
            </a:endParaRPr>
          </a:p>
        </p:txBody>
      </p:sp>
      <p:grpSp>
        <p:nvGrpSpPr>
          <p:cNvPr id="51209" name="Group 14"/>
          <p:cNvGrpSpPr>
            <a:grpSpLocks/>
          </p:cNvGrpSpPr>
          <p:nvPr/>
        </p:nvGrpSpPr>
        <p:grpSpPr bwMode="auto">
          <a:xfrm>
            <a:off x="8077200" y="6396038"/>
            <a:ext cx="1066800" cy="461962"/>
            <a:chOff x="3216" y="4027"/>
            <a:chExt cx="672" cy="291"/>
          </a:xfrm>
        </p:grpSpPr>
        <p:grpSp>
          <p:nvGrpSpPr>
            <p:cNvPr id="51211" name="Group 15"/>
            <p:cNvGrpSpPr>
              <a:grpSpLocks/>
            </p:cNvGrpSpPr>
            <p:nvPr/>
          </p:nvGrpSpPr>
          <p:grpSpPr bwMode="auto">
            <a:xfrm>
              <a:off x="3216" y="4027"/>
              <a:ext cx="263" cy="291"/>
              <a:chOff x="288" y="3840"/>
              <a:chExt cx="282" cy="384"/>
            </a:xfrm>
          </p:grpSpPr>
          <p:pic>
            <p:nvPicPr>
              <p:cNvPr id="51213" name="Picture 16" descr="ARS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7" descr="USDA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12" name="Text Box 1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AU" smtClean="0">
                  <a:solidFill>
                    <a:srgbClr val="FFFFFF"/>
                  </a:solidFill>
                  <a:latin typeface="Comic Sans MS" pitchFamily="66" charset="0"/>
                </a:rPr>
                <a:t>JER</a:t>
              </a:r>
            </a:p>
          </p:txBody>
        </p:sp>
      </p:grpSp>
      <p:sp>
        <p:nvSpPr>
          <p:cNvPr id="51210" name="Rectangle 19"/>
          <p:cNvSpPr>
            <a:spLocks noChangeArrowheads="1"/>
          </p:cNvSpPr>
          <p:nvPr/>
        </p:nvSpPr>
        <p:spPr bwMode="auto">
          <a:xfrm>
            <a:off x="0" y="86411"/>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cap="all" dirty="0" smtClean="0">
                <a:solidFill>
                  <a:srgbClr val="FFFF00"/>
                </a:solidFill>
                <a:effectLst>
                  <a:outerShdw blurRad="38100" dist="38100" dir="2700000" algn="tl">
                    <a:srgbClr val="000000">
                      <a:alpha val="43137"/>
                    </a:srgbClr>
                  </a:outerShdw>
                </a:effectLst>
                <a:latin typeface="+mj-lt"/>
              </a:rPr>
              <a:t>Rotational Stocking and Virtual Fencing</a:t>
            </a:r>
          </a:p>
        </p:txBody>
      </p:sp>
    </p:spTree>
    <p:extLst>
      <p:ext uri="{BB962C8B-B14F-4D97-AF65-F5344CB8AC3E}">
        <p14:creationId xmlns:p14="http://schemas.microsoft.com/office/powerpoint/2010/main" val="33305414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28600" y="-179388"/>
            <a:ext cx="8763000" cy="1371601"/>
          </a:xfrm>
        </p:spPr>
        <p:txBody>
          <a:bodyPr/>
          <a:lstStyle/>
          <a:p>
            <a:pPr eaLnBrk="1" hangingPunct="1"/>
            <a:r>
              <a:rPr lang="en-US" sz="3600" b="1" cap="all" dirty="0" smtClean="0">
                <a:solidFill>
                  <a:srgbClr val="FFFF00"/>
                </a:solidFill>
                <a:effectLst>
                  <a:outerShdw blurRad="38100" dist="38100" dir="2700000" algn="tl">
                    <a:srgbClr val="000000">
                      <a:alpha val="43137"/>
                    </a:srgbClr>
                  </a:outerShdw>
                </a:effectLst>
              </a:rPr>
              <a:t>Controlling Cattle In A Moving Virtual Paddock (VP™)</a:t>
            </a:r>
          </a:p>
        </p:txBody>
      </p:sp>
      <p:pic>
        <p:nvPicPr>
          <p:cNvPr id="105477" name="Picture 8" descr="brochure"/>
          <p:cNvPicPr>
            <a:picLocks noGrp="1" noChangeAspect="1" noChangeArrowheads="1"/>
          </p:cNvPicPr>
          <p:nvPr>
            <p:ph sz="half" idx="1"/>
          </p:nvPr>
        </p:nvPicPr>
        <p:blipFill>
          <a:blip r:embed="rId3" cstate="print">
            <a:clrChange>
              <a:clrFrom>
                <a:srgbClr val="FFFFFF"/>
              </a:clrFrom>
              <a:clrTo>
                <a:srgbClr val="FFFFFF">
                  <a:alpha val="0"/>
                </a:srgbClr>
              </a:clrTo>
            </a:clrChange>
          </a:blip>
          <a:srcRect/>
          <a:stretch>
            <a:fillRect/>
          </a:stretch>
        </p:blipFill>
        <p:spPr>
          <a:xfrm>
            <a:off x="3386138" y="752475"/>
            <a:ext cx="4433887" cy="5953125"/>
          </a:xfrm>
          <a:noFill/>
        </p:spPr>
      </p:pic>
      <p:sp>
        <p:nvSpPr>
          <p:cNvPr id="105475" name="Rectangle 11"/>
          <p:cNvSpPr>
            <a:spLocks noChangeArrowheads="1"/>
          </p:cNvSpPr>
          <p:nvPr/>
        </p:nvSpPr>
        <p:spPr bwMode="auto">
          <a:xfrm>
            <a:off x="279400" y="2438400"/>
            <a:ext cx="3276600" cy="2647950"/>
          </a:xfrm>
          <a:prstGeom prst="rect">
            <a:avLst/>
          </a:prstGeom>
          <a:noFill/>
          <a:ln w="9525" algn="ctr">
            <a:noFill/>
            <a:miter lim="800000"/>
            <a:headEnd/>
            <a:tailEnd/>
          </a:ln>
        </p:spPr>
        <p:txBody>
          <a:bodyPr>
            <a:spAutoFit/>
          </a:bodyPr>
          <a:lstStyle/>
          <a:p>
            <a:r>
              <a:rPr lang="en-US" sz="2400" dirty="0">
                <a:solidFill>
                  <a:srgbClr val="000000"/>
                </a:solidFill>
              </a:rPr>
              <a:t>The virtual paddock was programmed to move 1.1 m per hour between 7:00 am </a:t>
            </a:r>
          </a:p>
          <a:p>
            <a:r>
              <a:rPr lang="en-US" sz="2400" dirty="0">
                <a:solidFill>
                  <a:srgbClr val="000000"/>
                </a:solidFill>
              </a:rPr>
              <a:t>and 5:00 pm </a:t>
            </a:r>
          </a:p>
          <a:p>
            <a:r>
              <a:rPr lang="en-US" sz="2400" dirty="0">
                <a:solidFill>
                  <a:srgbClr val="000000"/>
                </a:solidFill>
              </a:rPr>
              <a:t>and to otherwise remain static.</a:t>
            </a:r>
          </a:p>
        </p:txBody>
      </p:sp>
      <p:sp>
        <p:nvSpPr>
          <p:cNvPr id="214021" name="Rectangle 5"/>
          <p:cNvSpPr>
            <a:spLocks noChangeArrowheads="1"/>
          </p:cNvSpPr>
          <p:nvPr/>
        </p:nvSpPr>
        <p:spPr bwMode="auto">
          <a:xfrm>
            <a:off x="1676400" y="2057400"/>
            <a:ext cx="9144000" cy="0"/>
          </a:xfrm>
          <a:prstGeom prst="rect">
            <a:avLst/>
          </a:prstGeom>
          <a:noFill/>
          <a:ln>
            <a:noFill/>
          </a:ln>
          <a:effectLst/>
          <a:extLst/>
        </p:spPr>
        <p:txBody>
          <a:bodyPr>
            <a:spAutoFit/>
          </a:bodyPr>
          <a:lstStyle/>
          <a:p>
            <a:pPr>
              <a:defRPr/>
            </a:pPr>
            <a:endParaRPr lang="en-US" dirty="0">
              <a:solidFill>
                <a:srgbClr val="FFFFFF"/>
              </a:solidFill>
              <a:effectLst>
                <a:outerShdw blurRad="38100" dist="38100" dir="2700000" algn="tl">
                  <a:srgbClr val="000000">
                    <a:alpha val="43137"/>
                  </a:srgbClr>
                </a:outerShdw>
              </a:effectLst>
            </a:endParaRPr>
          </a:p>
        </p:txBody>
      </p:sp>
      <p:sp>
        <p:nvSpPr>
          <p:cNvPr id="214035" name="Rectangle 19"/>
          <p:cNvSpPr>
            <a:spLocks noChangeArrowheads="1"/>
          </p:cNvSpPr>
          <p:nvPr/>
        </p:nvSpPr>
        <p:spPr bwMode="auto">
          <a:xfrm>
            <a:off x="3462338" y="1143000"/>
            <a:ext cx="4343400" cy="5562600"/>
          </a:xfrm>
          <a:prstGeom prst="rect">
            <a:avLst/>
          </a:prstGeom>
          <a:noFill/>
          <a:ln w="19050" algn="ctr">
            <a:solidFill>
              <a:srgbClr val="000000"/>
            </a:solidFill>
            <a:miter lim="800000"/>
            <a:headEnd/>
            <a:tailEnd/>
          </a:ln>
          <a:effectLst/>
          <a:extLst/>
        </p:spPr>
        <p:txBody>
          <a:bodyPr wrap="none" anchor="ctr"/>
          <a:lstStyle/>
          <a:p>
            <a:pPr>
              <a:defRPr/>
            </a:pPr>
            <a:endParaRPr lang="en-US" dirty="0">
              <a:solidFill>
                <a:srgbClr val="FFFFFF"/>
              </a:solidFill>
              <a:effectLst>
                <a:outerShdw blurRad="38100" dist="38100" dir="2700000" algn="tl">
                  <a:srgbClr val="000000">
                    <a:alpha val="43137"/>
                  </a:srgbClr>
                </a:outerShdw>
              </a:effectLst>
            </a:endParaRPr>
          </a:p>
        </p:txBody>
      </p:sp>
      <p:grpSp>
        <p:nvGrpSpPr>
          <p:cNvPr id="105479" name="Group 20"/>
          <p:cNvGrpSpPr>
            <a:grpSpLocks/>
          </p:cNvGrpSpPr>
          <p:nvPr/>
        </p:nvGrpSpPr>
        <p:grpSpPr bwMode="auto">
          <a:xfrm>
            <a:off x="8077200" y="6396038"/>
            <a:ext cx="1066800" cy="461962"/>
            <a:chOff x="3216" y="4027"/>
            <a:chExt cx="672" cy="291"/>
          </a:xfrm>
        </p:grpSpPr>
        <p:grpSp>
          <p:nvGrpSpPr>
            <p:cNvPr id="105480" name="Group 21"/>
            <p:cNvGrpSpPr>
              <a:grpSpLocks/>
            </p:cNvGrpSpPr>
            <p:nvPr/>
          </p:nvGrpSpPr>
          <p:grpSpPr bwMode="auto">
            <a:xfrm>
              <a:off x="3216" y="4027"/>
              <a:ext cx="263" cy="291"/>
              <a:chOff x="288" y="3840"/>
              <a:chExt cx="282" cy="384"/>
            </a:xfrm>
          </p:grpSpPr>
          <p:pic>
            <p:nvPicPr>
              <p:cNvPr id="105482" name="Picture 22"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05483" name="Picture 23"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05481" name="Text Box 24"/>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extLst>
      <p:ext uri="{BB962C8B-B14F-4D97-AF65-F5344CB8AC3E}">
        <p14:creationId xmlns:p14="http://schemas.microsoft.com/office/powerpoint/2010/main" val="1188761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906" name="Picture 2" descr="14"/>
          <p:cNvPicPr>
            <a:picLocks noChangeAspect="1" noChangeArrowheads="1"/>
          </p:cNvPicPr>
          <p:nvPr/>
        </p:nvPicPr>
        <p:blipFill>
          <a:blip r:embed="rId3">
            <a:extLst>
              <a:ext uri="{28A0092B-C50C-407E-A947-70E740481C1C}">
                <a14:useLocalDpi xmlns:a14="http://schemas.microsoft.com/office/drawing/2010/main" val="0"/>
              </a:ext>
            </a:extLst>
          </a:blip>
          <a:srcRect l="13043" t="1639" r="13043"/>
          <a:stretch>
            <a:fillRect/>
          </a:stretch>
        </p:blipFill>
        <p:spPr bwMode="auto">
          <a:xfrm>
            <a:off x="0" y="0"/>
            <a:ext cx="9144000" cy="6924675"/>
          </a:xfrm>
          <a:prstGeom prst="rect">
            <a:avLst/>
          </a:prstGeom>
          <a:noFill/>
          <a:extLst>
            <a:ext uri="{909E8E84-426E-40DD-AFC4-6F175D3DCCD1}">
              <a14:hiddenFill xmlns:a14="http://schemas.microsoft.com/office/drawing/2010/main">
                <a:solidFill>
                  <a:srgbClr val="FFFFFF"/>
                </a:solidFill>
              </a14:hiddenFill>
            </a:ext>
          </a:extLst>
        </p:spPr>
      </p:pic>
      <p:sp>
        <p:nvSpPr>
          <p:cNvPr id="763907" name="Rectangle 3"/>
          <p:cNvSpPr>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400" b="1" dirty="0" smtClean="0">
                <a:solidFill>
                  <a:srgbClr val="FFFF00"/>
                </a:solidFill>
                <a:effectLst>
                  <a:outerShdw blurRad="38100" dist="38100" dir="2700000" algn="tl">
                    <a:srgbClr val="000000"/>
                  </a:outerShdw>
                </a:effectLst>
                <a:latin typeface="+mj-lt"/>
              </a:rPr>
              <a:t>MOVING ANIMALS</a:t>
            </a:r>
          </a:p>
        </p:txBody>
      </p:sp>
      <p:grpSp>
        <p:nvGrpSpPr>
          <p:cNvPr id="763908" name="Group 4"/>
          <p:cNvGrpSpPr>
            <a:grpSpLocks/>
          </p:cNvGrpSpPr>
          <p:nvPr/>
        </p:nvGrpSpPr>
        <p:grpSpPr bwMode="auto">
          <a:xfrm>
            <a:off x="0" y="6472238"/>
            <a:ext cx="1066800" cy="461962"/>
            <a:chOff x="3216" y="4027"/>
            <a:chExt cx="672" cy="291"/>
          </a:xfrm>
        </p:grpSpPr>
        <p:grpSp>
          <p:nvGrpSpPr>
            <p:cNvPr id="763909" name="Group 5"/>
            <p:cNvGrpSpPr>
              <a:grpSpLocks/>
            </p:cNvGrpSpPr>
            <p:nvPr/>
          </p:nvGrpSpPr>
          <p:grpSpPr bwMode="auto">
            <a:xfrm>
              <a:off x="3216" y="4027"/>
              <a:ext cx="263" cy="291"/>
              <a:chOff x="288" y="3840"/>
              <a:chExt cx="282" cy="384"/>
            </a:xfrm>
          </p:grpSpPr>
          <p:pic>
            <p:nvPicPr>
              <p:cNvPr id="763910" name="Picture 6"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extLst>
                <a:ext uri="{909E8E84-426E-40DD-AFC4-6F175D3DCCD1}">
                  <a14:hiddenFill xmlns:a14="http://schemas.microsoft.com/office/drawing/2010/main">
                    <a:solidFill>
                      <a:srgbClr val="FFFFFF"/>
                    </a:solidFill>
                  </a14:hiddenFill>
                </a:ext>
              </a:extLst>
            </p:spPr>
          </p:pic>
          <p:pic>
            <p:nvPicPr>
              <p:cNvPr id="763911" name="Picture 7"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763912"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smtClean="0">
                  <a:solidFill>
                    <a:srgbClr val="FFFFFF"/>
                  </a:solidFill>
                  <a:latin typeface="Comic Sans MS" pitchFamily="66" charset="0"/>
                </a:rPr>
                <a:t>JER</a:t>
              </a:r>
            </a:p>
          </p:txBody>
        </p:sp>
      </p:grpSp>
    </p:spTree>
    <p:extLst>
      <p:ext uri="{BB962C8B-B14F-4D97-AF65-F5344CB8AC3E}">
        <p14:creationId xmlns:p14="http://schemas.microsoft.com/office/powerpoint/2010/main" val="18024283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k9102-2 Rob Dunlap in foreground and John Smith in background gathering cattle horseback"/>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7523" name="Rectangle 5"/>
          <p:cNvSpPr>
            <a:spLocks noChangeArrowheads="1"/>
          </p:cNvSpPr>
          <p:nvPr/>
        </p:nvSpPr>
        <p:spPr bwMode="auto">
          <a:xfrm>
            <a:off x="0" y="406400"/>
            <a:ext cx="9144000" cy="923330"/>
          </a:xfrm>
          <a:prstGeom prst="rect">
            <a:avLst/>
          </a:prstGeom>
          <a:noFill/>
          <a:ln w="9525" algn="ctr">
            <a:noFill/>
            <a:miter lim="800000"/>
            <a:headEnd/>
            <a:tailEnd/>
          </a:ln>
        </p:spPr>
        <p:txBody>
          <a:bodyPr>
            <a:spAutoFit/>
          </a:bodyPr>
          <a:lstStyle/>
          <a:p>
            <a:pPr algn="ctr"/>
            <a:r>
              <a:rPr lang="en-US" sz="5400" b="1" cap="all" dirty="0">
                <a:solidFill>
                  <a:srgbClr val="FFFF00"/>
                </a:solidFill>
                <a:effectLst>
                  <a:outerShdw blurRad="38100" dist="38100" dir="2700000" algn="tl">
                    <a:srgbClr val="000000">
                      <a:alpha val="43137"/>
                    </a:srgbClr>
                  </a:outerShdw>
                </a:effectLst>
                <a:latin typeface="+mj-lt"/>
              </a:rPr>
              <a:t>Gathering Animals</a:t>
            </a:r>
          </a:p>
        </p:txBody>
      </p:sp>
      <p:grpSp>
        <p:nvGrpSpPr>
          <p:cNvPr id="107524" name="Group 6"/>
          <p:cNvGrpSpPr>
            <a:grpSpLocks/>
          </p:cNvGrpSpPr>
          <p:nvPr/>
        </p:nvGrpSpPr>
        <p:grpSpPr bwMode="auto">
          <a:xfrm>
            <a:off x="8077200" y="6396038"/>
            <a:ext cx="1066800" cy="461962"/>
            <a:chOff x="3216" y="4027"/>
            <a:chExt cx="672" cy="291"/>
          </a:xfrm>
        </p:grpSpPr>
        <p:grpSp>
          <p:nvGrpSpPr>
            <p:cNvPr id="107525" name="Group 7"/>
            <p:cNvGrpSpPr>
              <a:grpSpLocks/>
            </p:cNvGrpSpPr>
            <p:nvPr/>
          </p:nvGrpSpPr>
          <p:grpSpPr bwMode="auto">
            <a:xfrm>
              <a:off x="3216" y="4027"/>
              <a:ext cx="263" cy="291"/>
              <a:chOff x="288" y="3840"/>
              <a:chExt cx="282" cy="384"/>
            </a:xfrm>
          </p:grpSpPr>
          <p:pic>
            <p:nvPicPr>
              <p:cNvPr id="107527" name="Picture 8"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07528" name="Picture 9"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07526"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pic>
        <p:nvPicPr>
          <p:cNvPr id="1229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4386263"/>
            <a:ext cx="2365375"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ame 2"/>
          <p:cNvSpPr/>
          <p:nvPr/>
        </p:nvSpPr>
        <p:spPr bwMode="auto">
          <a:xfrm>
            <a:off x="-11430" y="4306253"/>
            <a:ext cx="2514600" cy="2559367"/>
          </a:xfrm>
          <a:prstGeom prst="frame">
            <a:avLst/>
          </a:prstGeom>
          <a:solidFill>
            <a:schemeClr val="accent1"/>
          </a:solidFill>
          <a:ln w="9525" cap="flat" cmpd="sng" algn="ctr">
            <a:solidFill>
              <a:srgbClr val="66FF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4" name="Rectangle 3"/>
          <p:cNvSpPr/>
          <p:nvPr/>
        </p:nvSpPr>
        <p:spPr bwMode="auto">
          <a:xfrm>
            <a:off x="3516663" y="4876800"/>
            <a:ext cx="1969737" cy="1981200"/>
          </a:xfrm>
          <a:prstGeom prst="rect">
            <a:avLst/>
          </a:prstGeom>
          <a:solidFill>
            <a:schemeClr val="accent1"/>
          </a:solidFill>
          <a:ln w="9525" cap="flat" cmpd="sng" algn="ctr">
            <a:solidFill>
              <a:srgbClr val="66FF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pic>
        <p:nvPicPr>
          <p:cNvPr id="1229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7590" y="5218840"/>
            <a:ext cx="1876755" cy="140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253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152400"/>
            <a:ext cx="8991600" cy="1828800"/>
          </a:xfrm>
        </p:spPr>
        <p:txBody>
          <a:bodyPr/>
          <a:lstStyle/>
          <a:p>
            <a:pPr>
              <a:defRPr/>
            </a:pPr>
            <a:r>
              <a:rPr lang="en-US" sz="4000" b="1" cap="all" dirty="0" smtClean="0">
                <a:solidFill>
                  <a:srgbClr val="010F07"/>
                </a:solidFill>
              </a:rPr>
              <a:t>Background / history</a:t>
            </a:r>
            <a:endParaRPr lang="en-US" sz="4000" b="1" cap="all" dirty="0">
              <a:solidFill>
                <a:srgbClr val="010F07"/>
              </a:solidFill>
            </a:endParaRPr>
          </a:p>
        </p:txBody>
      </p:sp>
      <p:grpSp>
        <p:nvGrpSpPr>
          <p:cNvPr id="61443" name="Group 5"/>
          <p:cNvGrpSpPr>
            <a:grpSpLocks/>
          </p:cNvGrpSpPr>
          <p:nvPr/>
        </p:nvGrpSpPr>
        <p:grpSpPr bwMode="auto">
          <a:xfrm>
            <a:off x="8077200" y="6396038"/>
            <a:ext cx="1066800" cy="461962"/>
            <a:chOff x="3216" y="4027"/>
            <a:chExt cx="672" cy="291"/>
          </a:xfrm>
        </p:grpSpPr>
        <p:grpSp>
          <p:nvGrpSpPr>
            <p:cNvPr id="61444" name="Group 6"/>
            <p:cNvGrpSpPr>
              <a:grpSpLocks/>
            </p:cNvGrpSpPr>
            <p:nvPr/>
          </p:nvGrpSpPr>
          <p:grpSpPr bwMode="auto">
            <a:xfrm>
              <a:off x="3216" y="4027"/>
              <a:ext cx="263" cy="291"/>
              <a:chOff x="288" y="3840"/>
              <a:chExt cx="282" cy="384"/>
            </a:xfrm>
          </p:grpSpPr>
          <p:pic>
            <p:nvPicPr>
              <p:cNvPr id="61446" name="Picture 7"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61447" name="Picture 8"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61445"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3" name="TextBox 2"/>
          <p:cNvSpPr txBox="1"/>
          <p:nvPr/>
        </p:nvSpPr>
        <p:spPr>
          <a:xfrm>
            <a:off x="762000" y="2362200"/>
            <a:ext cx="8382000" cy="3046988"/>
          </a:xfrm>
          <a:prstGeom prst="rect">
            <a:avLst/>
          </a:prstGeom>
          <a:noFill/>
        </p:spPr>
        <p:txBody>
          <a:bodyPr wrap="square" rtlCol="0">
            <a:spAutoFit/>
          </a:bodyPr>
          <a:lstStyle/>
          <a:p>
            <a:pPr marL="342900" indent="-342900">
              <a:buAutoNum type="arabicPeriod"/>
            </a:pPr>
            <a:r>
              <a:rPr lang="en-US" sz="2000" dirty="0" smtClean="0">
                <a:solidFill>
                  <a:srgbClr val="04080C"/>
                </a:solidFill>
              </a:rPr>
              <a:t>Anderson</a:t>
            </a:r>
            <a:r>
              <a:rPr lang="en-US" sz="2000" dirty="0">
                <a:solidFill>
                  <a:srgbClr val="04080C"/>
                </a:solidFill>
              </a:rPr>
              <a:t>, D. </a:t>
            </a:r>
            <a:r>
              <a:rPr lang="en-US" sz="2000" dirty="0" smtClean="0">
                <a:solidFill>
                  <a:srgbClr val="04080C"/>
                </a:solidFill>
              </a:rPr>
              <a:t>M.  2007.  Virtual </a:t>
            </a:r>
            <a:r>
              <a:rPr lang="en-US" sz="2000" dirty="0">
                <a:solidFill>
                  <a:srgbClr val="04080C"/>
                </a:solidFill>
              </a:rPr>
              <a:t>fencing – past, present and future.  </a:t>
            </a:r>
            <a:r>
              <a:rPr lang="en-US" sz="2000" dirty="0" smtClean="0">
                <a:solidFill>
                  <a:srgbClr val="04080C"/>
                </a:solidFill>
              </a:rPr>
              <a:t>	The Rangeland Journal.  29, 65-78.</a:t>
            </a:r>
            <a:endParaRPr lang="en-US" sz="2000" dirty="0">
              <a:solidFill>
                <a:srgbClr val="04080C"/>
              </a:solidFill>
            </a:endParaRPr>
          </a:p>
          <a:p>
            <a:pPr marL="342900" indent="-342900">
              <a:buAutoNum type="arabicPeriod"/>
            </a:pPr>
            <a:endParaRPr lang="en-US" sz="2000" dirty="0" smtClean="0">
              <a:solidFill>
                <a:srgbClr val="04080C"/>
              </a:solidFill>
            </a:endParaRPr>
          </a:p>
          <a:p>
            <a:pPr marL="342900" indent="-342900">
              <a:buAutoNum type="arabicPeriod"/>
            </a:pPr>
            <a:endParaRPr lang="en-US" sz="2000" dirty="0">
              <a:solidFill>
                <a:srgbClr val="04080C"/>
              </a:solidFill>
            </a:endParaRPr>
          </a:p>
          <a:p>
            <a:pPr marL="342900" indent="-342900">
              <a:buFontTx/>
              <a:buAutoNum type="arabicPeriod"/>
            </a:pPr>
            <a:r>
              <a:rPr lang="en-US" sz="2000" dirty="0" smtClean="0">
                <a:solidFill>
                  <a:srgbClr val="04080C"/>
                </a:solidFill>
              </a:rPr>
              <a:t>Umstatter</a:t>
            </a:r>
            <a:r>
              <a:rPr lang="en-US" sz="2000" dirty="0">
                <a:solidFill>
                  <a:srgbClr val="04080C"/>
                </a:solidFill>
              </a:rPr>
              <a:t>, </a:t>
            </a:r>
            <a:r>
              <a:rPr lang="en-US" sz="2000" dirty="0" smtClean="0">
                <a:solidFill>
                  <a:srgbClr val="04080C"/>
                </a:solidFill>
              </a:rPr>
              <a:t>C.  2011.  The </a:t>
            </a:r>
            <a:r>
              <a:rPr lang="en-US" sz="2000" dirty="0">
                <a:solidFill>
                  <a:srgbClr val="04080C"/>
                </a:solidFill>
              </a:rPr>
              <a:t>evolution of virtual fences: A review.  </a:t>
            </a:r>
            <a:r>
              <a:rPr lang="en-US" sz="2000" dirty="0" smtClean="0">
                <a:solidFill>
                  <a:srgbClr val="04080C"/>
                </a:solidFill>
              </a:rPr>
              <a:t>	Computers and </a:t>
            </a:r>
            <a:r>
              <a:rPr lang="en-US" sz="2000" dirty="0">
                <a:solidFill>
                  <a:srgbClr val="04080C"/>
                </a:solidFill>
              </a:rPr>
              <a:t>Electronics in </a:t>
            </a:r>
            <a:r>
              <a:rPr lang="en-US" sz="2000" dirty="0" smtClean="0">
                <a:solidFill>
                  <a:srgbClr val="04080C"/>
                </a:solidFill>
              </a:rPr>
              <a:t>Agriculture.   </a:t>
            </a:r>
            <a:r>
              <a:rPr lang="en-US" sz="2000" dirty="0">
                <a:solidFill>
                  <a:srgbClr val="04080C"/>
                </a:solidFill>
              </a:rPr>
              <a:t>75(1</a:t>
            </a:r>
            <a:r>
              <a:rPr lang="en-US" sz="2000" dirty="0" smtClean="0">
                <a:solidFill>
                  <a:srgbClr val="04080C"/>
                </a:solidFill>
              </a:rPr>
              <a:t>), 10-22</a:t>
            </a:r>
            <a:r>
              <a:rPr lang="en-US" sz="2000" dirty="0">
                <a:solidFill>
                  <a:srgbClr val="04080C"/>
                </a:solidFill>
              </a:rPr>
              <a:t>.</a:t>
            </a:r>
          </a:p>
          <a:p>
            <a:pPr marL="342900" indent="-342900">
              <a:buAutoNum type="arabicPeriod"/>
            </a:pPr>
            <a:endParaRPr lang="en-US" dirty="0" smtClean="0">
              <a:solidFill>
                <a:srgbClr val="04080C"/>
              </a:solidFill>
            </a:endParaRPr>
          </a:p>
          <a:p>
            <a:pPr marL="342900" indent="-342900">
              <a:buAutoNum type="arabicPeriod"/>
            </a:pPr>
            <a:endParaRPr lang="en-US" dirty="0"/>
          </a:p>
          <a:p>
            <a:pPr marL="342900" indent="-342900">
              <a:buAutoNum type="arabicPeriod"/>
            </a:pPr>
            <a:endParaRPr lang="en-US" dirty="0"/>
          </a:p>
          <a:p>
            <a:r>
              <a:rPr lang="en-US" dirty="0" smtClean="0">
                <a:solidFill>
                  <a:srgbClr val="04080C"/>
                </a:solidFill>
              </a:rPr>
              <a:t> </a:t>
            </a:r>
            <a:endParaRPr lang="en-US" dirty="0">
              <a:solidFill>
                <a:srgbClr val="04080C"/>
              </a:solidFill>
            </a:endParaRPr>
          </a:p>
        </p:txBody>
      </p:sp>
      <p:pic>
        <p:nvPicPr>
          <p:cNvPr id="24578"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8233" b="76943" l="21401" r="84211"/>
                    </a14:imgEffect>
                  </a14:imgLayer>
                </a14:imgProps>
              </a:ext>
              <a:ext uri="{28A0092B-C50C-407E-A947-70E740481C1C}">
                <a14:useLocalDpi xmlns:a14="http://schemas.microsoft.com/office/drawing/2010/main" val="0"/>
              </a:ext>
            </a:extLst>
          </a:blip>
          <a:srcRect l="13550" t="10894" r="7938" b="15719"/>
          <a:stretch/>
        </p:blipFill>
        <p:spPr bwMode="auto">
          <a:xfrm>
            <a:off x="2000243" y="4171945"/>
            <a:ext cx="4427709" cy="287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0617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p:txBody>
          <a:bodyPr/>
          <a:lstStyle/>
          <a:p>
            <a:endParaRPr lang="en-AU"/>
          </a:p>
        </p:txBody>
      </p:sp>
      <p:pic>
        <p:nvPicPr>
          <p:cNvPr id="860163" name="Picture 3" descr="which way to go from he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7094" r="21367" b="3850"/>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164" name="Text Box 4"/>
          <p:cNvSpPr txBox="1">
            <a:spLocks noChangeArrowheads="1"/>
          </p:cNvSpPr>
          <p:nvPr/>
        </p:nvSpPr>
        <p:spPr bwMode="auto">
          <a:xfrm>
            <a:off x="7185025" y="6146800"/>
            <a:ext cx="523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smtClean="0">
                <a:solidFill>
                  <a:srgbClr val="6600FF"/>
                </a:solidFill>
                <a:effectLst>
                  <a:outerShdw blurRad="38100" dist="38100" dir="2700000" algn="tl">
                    <a:srgbClr val="000000"/>
                  </a:outerShdw>
                </a:effectLst>
              </a:rPr>
              <a:t>we</a:t>
            </a:r>
          </a:p>
        </p:txBody>
      </p:sp>
      <p:sp>
        <p:nvSpPr>
          <p:cNvPr id="860165" name="Line 5"/>
          <p:cNvSpPr>
            <a:spLocks noChangeShapeType="1"/>
          </p:cNvSpPr>
          <p:nvPr/>
        </p:nvSpPr>
        <p:spPr bwMode="auto">
          <a:xfrm flipH="1">
            <a:off x="7086600" y="6172200"/>
            <a:ext cx="152400" cy="304800"/>
          </a:xfrm>
          <a:prstGeom prst="line">
            <a:avLst/>
          </a:prstGeom>
          <a:noFill/>
          <a:ln w="381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FFFFFF"/>
              </a:solidFill>
            </a:endParaRPr>
          </a:p>
        </p:txBody>
      </p:sp>
      <p:grpSp>
        <p:nvGrpSpPr>
          <p:cNvPr id="860166" name="Group 6"/>
          <p:cNvGrpSpPr>
            <a:grpSpLocks/>
          </p:cNvGrpSpPr>
          <p:nvPr/>
        </p:nvGrpSpPr>
        <p:grpSpPr bwMode="auto">
          <a:xfrm>
            <a:off x="8077200" y="6396038"/>
            <a:ext cx="1066800" cy="461962"/>
            <a:chOff x="3216" y="4027"/>
            <a:chExt cx="672" cy="291"/>
          </a:xfrm>
        </p:grpSpPr>
        <p:grpSp>
          <p:nvGrpSpPr>
            <p:cNvPr id="860167" name="Group 7"/>
            <p:cNvGrpSpPr>
              <a:grpSpLocks/>
            </p:cNvGrpSpPr>
            <p:nvPr/>
          </p:nvGrpSpPr>
          <p:grpSpPr bwMode="auto">
            <a:xfrm>
              <a:off x="3216" y="4027"/>
              <a:ext cx="263" cy="291"/>
              <a:chOff x="288" y="3840"/>
              <a:chExt cx="282" cy="384"/>
            </a:xfrm>
          </p:grpSpPr>
          <p:pic>
            <p:nvPicPr>
              <p:cNvPr id="860168" name="Picture 8"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extLst>
                <a:ext uri="{909E8E84-426E-40DD-AFC4-6F175D3DCCD1}">
                  <a14:hiddenFill xmlns:a14="http://schemas.microsoft.com/office/drawing/2010/main">
                    <a:solidFill>
                      <a:srgbClr val="FFFFFF"/>
                    </a:solidFill>
                  </a14:hiddenFill>
                </a:ext>
              </a:extLst>
            </p:spPr>
          </p:pic>
          <p:pic>
            <p:nvPicPr>
              <p:cNvPr id="860169" name="Picture 9"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860170" name="Text Box 10"/>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smtClean="0">
                  <a:solidFill>
                    <a:srgbClr val="FFFFFF"/>
                  </a:solidFill>
                  <a:latin typeface="Comic Sans MS" pitchFamily="66" charset="0"/>
                </a:rPr>
                <a:t>JER</a:t>
              </a:r>
            </a:p>
          </p:txBody>
        </p:sp>
      </p:grpSp>
      <p:sp>
        <p:nvSpPr>
          <p:cNvPr id="860171" name="Text Box 11"/>
          <p:cNvSpPr txBox="1">
            <a:spLocks noChangeArrowheads="1"/>
          </p:cNvSpPr>
          <p:nvPr/>
        </p:nvSpPr>
        <p:spPr bwMode="auto">
          <a:xfrm>
            <a:off x="293432" y="2025650"/>
            <a:ext cx="870943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600" b="1" dirty="0" smtClean="0">
                <a:solidFill>
                  <a:srgbClr val="66FF33"/>
                </a:solidFill>
                <a:effectLst>
                  <a:outerShdw blurRad="38100" dist="38100" dir="2700000" algn="tl">
                    <a:srgbClr val="000000"/>
                  </a:outerShdw>
                </a:effectLst>
                <a:latin typeface="+mj-lt"/>
              </a:rPr>
              <a:t>WHAT NEXT ?</a:t>
            </a:r>
          </a:p>
        </p:txBody>
      </p:sp>
    </p:spTree>
    <p:extLst>
      <p:ext uri="{BB962C8B-B14F-4D97-AF65-F5344CB8AC3E}">
        <p14:creationId xmlns:p14="http://schemas.microsoft.com/office/powerpoint/2010/main" val="4963353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81" name="Picture 17" descr="Bison in the Mist - Photograph Courtesy Michael Wickes - www.wickesphoto.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32883" name="Rectangle 19"/>
          <p:cNvSpPr>
            <a:spLocks noChangeArrowheads="1"/>
          </p:cNvSpPr>
          <p:nvPr/>
        </p:nvSpPr>
        <p:spPr bwMode="auto">
          <a:xfrm>
            <a:off x="76200" y="6324600"/>
            <a:ext cx="7516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sz="1400" b="1">
                <a:solidFill>
                  <a:srgbClr val="000000"/>
                </a:solidFill>
              </a:rPr>
              <a:t>Bison in the Mist - Photograph Courtesy Michael Wickes - </a:t>
            </a:r>
            <a:r>
              <a:rPr lang="en-US" sz="1400" b="1">
                <a:solidFill>
                  <a:srgbClr val="000000"/>
                </a:solidFill>
                <a:hlinkClick r:id="rId4"/>
              </a:rPr>
              <a:t>www.wickesphoto.com</a:t>
            </a:r>
            <a:r>
              <a:rPr lang="en-US" b="1">
                <a:solidFill>
                  <a:srgbClr val="000000"/>
                </a:solidFill>
              </a:rPr>
              <a:t> </a:t>
            </a:r>
          </a:p>
        </p:txBody>
      </p:sp>
      <p:sp>
        <p:nvSpPr>
          <p:cNvPr id="932884" name="Rectangle 20"/>
          <p:cNvSpPr>
            <a:spLocks noChangeArrowheads="1"/>
          </p:cNvSpPr>
          <p:nvPr/>
        </p:nvSpPr>
        <p:spPr bwMode="auto">
          <a:xfrm>
            <a:off x="609600" y="609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400" b="1" cap="all" dirty="0">
                <a:solidFill>
                  <a:srgbClr val="FFFF00"/>
                </a:solidFill>
                <a:effectLst>
                  <a:outerShdw blurRad="38100" dist="38100" dir="2700000" algn="tl">
                    <a:srgbClr val="000000"/>
                  </a:outerShdw>
                </a:effectLst>
                <a:latin typeface="+mj-lt"/>
              </a:rPr>
              <a:t>Riparian Issues</a:t>
            </a:r>
          </a:p>
        </p:txBody>
      </p:sp>
      <p:grpSp>
        <p:nvGrpSpPr>
          <p:cNvPr id="932885" name="Group 21"/>
          <p:cNvGrpSpPr>
            <a:grpSpLocks/>
          </p:cNvGrpSpPr>
          <p:nvPr/>
        </p:nvGrpSpPr>
        <p:grpSpPr bwMode="auto">
          <a:xfrm>
            <a:off x="8077200" y="6396038"/>
            <a:ext cx="1066800" cy="461962"/>
            <a:chOff x="3216" y="4027"/>
            <a:chExt cx="672" cy="291"/>
          </a:xfrm>
        </p:grpSpPr>
        <p:grpSp>
          <p:nvGrpSpPr>
            <p:cNvPr id="932886" name="Group 22"/>
            <p:cNvGrpSpPr>
              <a:grpSpLocks/>
            </p:cNvGrpSpPr>
            <p:nvPr/>
          </p:nvGrpSpPr>
          <p:grpSpPr bwMode="auto">
            <a:xfrm>
              <a:off x="3216" y="4027"/>
              <a:ext cx="263" cy="291"/>
              <a:chOff x="288" y="3840"/>
              <a:chExt cx="282" cy="384"/>
            </a:xfrm>
          </p:grpSpPr>
          <p:pic>
            <p:nvPicPr>
              <p:cNvPr id="932887" name="Picture 23" descr="ARS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extLst>
                <a:ext uri="{909E8E84-426E-40DD-AFC4-6F175D3DCCD1}">
                  <a14:hiddenFill xmlns:a14="http://schemas.microsoft.com/office/drawing/2010/main">
                    <a:solidFill>
                      <a:srgbClr val="FFFFFF"/>
                    </a:solidFill>
                  </a14:hiddenFill>
                </a:ext>
              </a:extLst>
            </p:spPr>
          </p:pic>
          <p:pic>
            <p:nvPicPr>
              <p:cNvPr id="932888" name="Picture 24" descr="USDA 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extLst>
                <a:ext uri="{909E8E84-426E-40DD-AFC4-6F175D3DCCD1}">
                  <a14:hiddenFill xmlns:a14="http://schemas.microsoft.com/office/drawing/2010/main">
                    <a:solidFill>
                      <a:srgbClr val="FFFFFF"/>
                    </a:solidFill>
                  </a14:hiddenFill>
                </a:ext>
              </a:extLst>
            </p:spPr>
          </p:pic>
        </p:grpSp>
        <p:sp>
          <p:nvSpPr>
            <p:cNvPr id="932889" name="Text Box 25"/>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solidFill>
                    <a:srgbClr val="FFFFFF"/>
                  </a:solidFill>
                  <a:latin typeface="Comic Sans MS" pitchFamily="66" charset="0"/>
                </a:rPr>
                <a:t>JER</a:t>
              </a:r>
            </a:p>
          </p:txBody>
        </p:sp>
      </p:grpSp>
    </p:spTree>
    <p:extLst>
      <p:ext uri="{BB962C8B-B14F-4D97-AF65-F5344CB8AC3E}">
        <p14:creationId xmlns:p14="http://schemas.microsoft.com/office/powerpoint/2010/main" val="23962886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Rot="1" noChangeArrowheads="1"/>
          </p:cNvSpPr>
          <p:nvPr>
            <p:ph type="title"/>
          </p:nvPr>
        </p:nvSpPr>
        <p:spPr>
          <a:xfrm>
            <a:off x="-841248" y="0"/>
            <a:ext cx="10572496" cy="914400"/>
          </a:xfrm>
        </p:spPr>
        <p:txBody>
          <a:bodyPr/>
          <a:lstStyle/>
          <a:p>
            <a:r>
              <a:rPr lang="en-US" sz="2800" b="1" dirty="0" smtClean="0">
                <a:solidFill>
                  <a:srgbClr val="FFFF00"/>
                </a:solidFill>
              </a:rPr>
              <a:t>   INDIVIDUAL </a:t>
            </a:r>
            <a:r>
              <a:rPr lang="en-US" sz="2800" b="1" dirty="0">
                <a:solidFill>
                  <a:srgbClr val="FFFF00"/>
                </a:solidFill>
              </a:rPr>
              <a:t>ANIMAL MANAGEMENT </a:t>
            </a:r>
            <a:r>
              <a:rPr lang="en-US" sz="2800" b="1" dirty="0" smtClean="0">
                <a:solidFill>
                  <a:srgbClr val="FFFF00"/>
                </a:solidFill>
              </a:rPr>
              <a:t>MULTISIRE </a:t>
            </a:r>
            <a:r>
              <a:rPr lang="en-US" sz="2800" b="1" dirty="0">
                <a:solidFill>
                  <a:srgbClr val="FFFF00"/>
                </a:solidFill>
              </a:rPr>
              <a:t>BREEDING GROUPS</a:t>
            </a:r>
          </a:p>
        </p:txBody>
      </p:sp>
      <p:sp>
        <p:nvSpPr>
          <p:cNvPr id="367619" name="AutoShape 3"/>
          <p:cNvSpPr>
            <a:spLocks noChangeArrowheads="1"/>
          </p:cNvSpPr>
          <p:nvPr/>
        </p:nvSpPr>
        <p:spPr bwMode="auto">
          <a:xfrm>
            <a:off x="2286000" y="27432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0" name="AutoShape 4"/>
          <p:cNvSpPr>
            <a:spLocks noChangeArrowheads="1"/>
          </p:cNvSpPr>
          <p:nvPr/>
        </p:nvSpPr>
        <p:spPr bwMode="auto">
          <a:xfrm>
            <a:off x="2819400" y="28194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1" name="AutoShape 5"/>
          <p:cNvSpPr>
            <a:spLocks noChangeArrowheads="1"/>
          </p:cNvSpPr>
          <p:nvPr/>
        </p:nvSpPr>
        <p:spPr bwMode="auto">
          <a:xfrm>
            <a:off x="3276600" y="37338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2" name="AutoShape 6"/>
          <p:cNvSpPr>
            <a:spLocks noChangeArrowheads="1"/>
          </p:cNvSpPr>
          <p:nvPr/>
        </p:nvSpPr>
        <p:spPr bwMode="auto">
          <a:xfrm>
            <a:off x="3200400" y="32004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3" name="AutoShape 7"/>
          <p:cNvSpPr>
            <a:spLocks noChangeArrowheads="1"/>
          </p:cNvSpPr>
          <p:nvPr/>
        </p:nvSpPr>
        <p:spPr bwMode="auto">
          <a:xfrm>
            <a:off x="7162800" y="25908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4" name="AutoShape 8"/>
          <p:cNvSpPr>
            <a:spLocks noChangeArrowheads="1"/>
          </p:cNvSpPr>
          <p:nvPr/>
        </p:nvSpPr>
        <p:spPr bwMode="auto">
          <a:xfrm>
            <a:off x="2667000" y="39624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5" name="AutoShape 9"/>
          <p:cNvSpPr>
            <a:spLocks noChangeArrowheads="1"/>
          </p:cNvSpPr>
          <p:nvPr/>
        </p:nvSpPr>
        <p:spPr bwMode="auto">
          <a:xfrm>
            <a:off x="2209800" y="33528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6" name="AutoShape 10"/>
          <p:cNvSpPr>
            <a:spLocks noChangeArrowheads="1"/>
          </p:cNvSpPr>
          <p:nvPr/>
        </p:nvSpPr>
        <p:spPr bwMode="auto">
          <a:xfrm>
            <a:off x="2667000" y="22098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7" name="AutoShape 11"/>
          <p:cNvSpPr>
            <a:spLocks noChangeArrowheads="1"/>
          </p:cNvSpPr>
          <p:nvPr/>
        </p:nvSpPr>
        <p:spPr bwMode="auto">
          <a:xfrm>
            <a:off x="3200400" y="25146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8" name="AutoShape 12"/>
          <p:cNvSpPr>
            <a:spLocks noChangeArrowheads="1"/>
          </p:cNvSpPr>
          <p:nvPr/>
        </p:nvSpPr>
        <p:spPr bwMode="auto">
          <a:xfrm>
            <a:off x="7848600" y="20574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29" name="AutoShape 13"/>
          <p:cNvSpPr>
            <a:spLocks noChangeArrowheads="1"/>
          </p:cNvSpPr>
          <p:nvPr/>
        </p:nvSpPr>
        <p:spPr bwMode="auto">
          <a:xfrm>
            <a:off x="7620000" y="58674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0" name="AutoShape 14"/>
          <p:cNvSpPr>
            <a:spLocks noChangeArrowheads="1"/>
          </p:cNvSpPr>
          <p:nvPr/>
        </p:nvSpPr>
        <p:spPr bwMode="auto">
          <a:xfrm>
            <a:off x="8534400" y="61722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1" name="AutoShape 15"/>
          <p:cNvSpPr>
            <a:spLocks noChangeArrowheads="1"/>
          </p:cNvSpPr>
          <p:nvPr/>
        </p:nvSpPr>
        <p:spPr bwMode="auto">
          <a:xfrm>
            <a:off x="8534400" y="29718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2" name="AutoShape 16"/>
          <p:cNvSpPr>
            <a:spLocks noChangeArrowheads="1"/>
          </p:cNvSpPr>
          <p:nvPr/>
        </p:nvSpPr>
        <p:spPr bwMode="auto">
          <a:xfrm>
            <a:off x="8534400" y="9144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3" name="AutoShape 17"/>
          <p:cNvSpPr>
            <a:spLocks noChangeArrowheads="1"/>
          </p:cNvSpPr>
          <p:nvPr/>
        </p:nvSpPr>
        <p:spPr bwMode="auto">
          <a:xfrm>
            <a:off x="7162800" y="51054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4" name="AutoShape 18"/>
          <p:cNvSpPr>
            <a:spLocks noChangeArrowheads="1"/>
          </p:cNvSpPr>
          <p:nvPr/>
        </p:nvSpPr>
        <p:spPr bwMode="auto">
          <a:xfrm>
            <a:off x="7620000" y="14478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5" name="AutoShape 19"/>
          <p:cNvSpPr>
            <a:spLocks noChangeArrowheads="1"/>
          </p:cNvSpPr>
          <p:nvPr/>
        </p:nvSpPr>
        <p:spPr bwMode="auto">
          <a:xfrm>
            <a:off x="7696200" y="47244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6" name="AutoShape 20"/>
          <p:cNvSpPr>
            <a:spLocks noChangeArrowheads="1"/>
          </p:cNvSpPr>
          <p:nvPr/>
        </p:nvSpPr>
        <p:spPr bwMode="auto">
          <a:xfrm>
            <a:off x="8458200" y="22098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7" name="AutoShape 21"/>
          <p:cNvSpPr>
            <a:spLocks noChangeArrowheads="1"/>
          </p:cNvSpPr>
          <p:nvPr/>
        </p:nvSpPr>
        <p:spPr bwMode="auto">
          <a:xfrm>
            <a:off x="4343400" y="3200400"/>
            <a:ext cx="914400" cy="457200"/>
          </a:xfrm>
          <a:prstGeom prst="right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8" name="AutoShape 22"/>
          <p:cNvSpPr>
            <a:spLocks noChangeArrowheads="1"/>
          </p:cNvSpPr>
          <p:nvPr/>
        </p:nvSpPr>
        <p:spPr bwMode="auto">
          <a:xfrm>
            <a:off x="3124200" y="42672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39" name="AutoShape 23"/>
          <p:cNvSpPr>
            <a:spLocks noChangeArrowheads="1"/>
          </p:cNvSpPr>
          <p:nvPr/>
        </p:nvSpPr>
        <p:spPr bwMode="auto">
          <a:xfrm>
            <a:off x="2743200" y="3352800"/>
            <a:ext cx="457200" cy="4572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0" name="AutoShape 24"/>
          <p:cNvSpPr>
            <a:spLocks noChangeArrowheads="1"/>
          </p:cNvSpPr>
          <p:nvPr/>
        </p:nvSpPr>
        <p:spPr bwMode="auto">
          <a:xfrm>
            <a:off x="8534400" y="22860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1" name="AutoShape 25"/>
          <p:cNvSpPr>
            <a:spLocks noChangeArrowheads="1"/>
          </p:cNvSpPr>
          <p:nvPr/>
        </p:nvSpPr>
        <p:spPr bwMode="auto">
          <a:xfrm>
            <a:off x="7924800" y="21336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2" name="AutoShape 26"/>
          <p:cNvSpPr>
            <a:spLocks noChangeArrowheads="1"/>
          </p:cNvSpPr>
          <p:nvPr/>
        </p:nvSpPr>
        <p:spPr bwMode="auto">
          <a:xfrm>
            <a:off x="8610600" y="9906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3" name="AutoShape 27"/>
          <p:cNvSpPr>
            <a:spLocks noChangeArrowheads="1"/>
          </p:cNvSpPr>
          <p:nvPr/>
        </p:nvSpPr>
        <p:spPr bwMode="auto">
          <a:xfrm>
            <a:off x="7696200" y="1524000"/>
            <a:ext cx="304800" cy="304800"/>
          </a:xfrm>
          <a:prstGeom prst="flowChartSummingJunction">
            <a:avLst/>
          </a:pr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4" name="AutoShape 28"/>
          <p:cNvSpPr>
            <a:spLocks noChangeArrowheads="1"/>
          </p:cNvSpPr>
          <p:nvPr/>
        </p:nvSpPr>
        <p:spPr bwMode="auto">
          <a:xfrm>
            <a:off x="7239000" y="5181600"/>
            <a:ext cx="304800" cy="304800"/>
          </a:xfrm>
          <a:prstGeom prst="flowChartSummingJunction">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5" name="AutoShape 29"/>
          <p:cNvSpPr>
            <a:spLocks noChangeArrowheads="1"/>
          </p:cNvSpPr>
          <p:nvPr/>
        </p:nvSpPr>
        <p:spPr bwMode="auto">
          <a:xfrm>
            <a:off x="2743200" y="22860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6" name="AutoShape 30"/>
          <p:cNvSpPr>
            <a:spLocks noChangeArrowheads="1"/>
          </p:cNvSpPr>
          <p:nvPr/>
        </p:nvSpPr>
        <p:spPr bwMode="auto">
          <a:xfrm>
            <a:off x="2362200" y="2819400"/>
            <a:ext cx="304800" cy="304800"/>
          </a:xfrm>
          <a:prstGeom prst="flowChartSummingJunction">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7" name="AutoShape 31"/>
          <p:cNvSpPr>
            <a:spLocks noChangeArrowheads="1"/>
          </p:cNvSpPr>
          <p:nvPr/>
        </p:nvSpPr>
        <p:spPr bwMode="auto">
          <a:xfrm>
            <a:off x="2895600" y="28956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8" name="AutoShape 32"/>
          <p:cNvSpPr>
            <a:spLocks noChangeArrowheads="1"/>
          </p:cNvSpPr>
          <p:nvPr/>
        </p:nvSpPr>
        <p:spPr bwMode="auto">
          <a:xfrm>
            <a:off x="2286000" y="3429000"/>
            <a:ext cx="304800" cy="304800"/>
          </a:xfrm>
          <a:prstGeom prst="flowChartSummingJunction">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49" name="AutoShape 33"/>
          <p:cNvSpPr>
            <a:spLocks noChangeArrowheads="1"/>
          </p:cNvSpPr>
          <p:nvPr/>
        </p:nvSpPr>
        <p:spPr bwMode="auto">
          <a:xfrm>
            <a:off x="2743200" y="40386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0" name="AutoShape 34"/>
          <p:cNvSpPr>
            <a:spLocks noChangeArrowheads="1"/>
          </p:cNvSpPr>
          <p:nvPr/>
        </p:nvSpPr>
        <p:spPr bwMode="auto">
          <a:xfrm>
            <a:off x="2819400" y="3429000"/>
            <a:ext cx="304800" cy="304800"/>
          </a:xfrm>
          <a:prstGeom prst="flowChartSummingJunction">
            <a:avLst/>
          </a:pr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1" name="AutoShape 35"/>
          <p:cNvSpPr>
            <a:spLocks noChangeArrowheads="1"/>
          </p:cNvSpPr>
          <p:nvPr/>
        </p:nvSpPr>
        <p:spPr bwMode="auto">
          <a:xfrm>
            <a:off x="3276600" y="2590800"/>
            <a:ext cx="304800" cy="304800"/>
          </a:xfrm>
          <a:prstGeom prst="flowChartSummingJunction">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2" name="AutoShape 36"/>
          <p:cNvSpPr>
            <a:spLocks noChangeArrowheads="1"/>
          </p:cNvSpPr>
          <p:nvPr/>
        </p:nvSpPr>
        <p:spPr bwMode="auto">
          <a:xfrm>
            <a:off x="3276600" y="32766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3" name="AutoShape 37"/>
          <p:cNvSpPr>
            <a:spLocks noChangeArrowheads="1"/>
          </p:cNvSpPr>
          <p:nvPr/>
        </p:nvSpPr>
        <p:spPr bwMode="auto">
          <a:xfrm>
            <a:off x="3352800" y="38100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4" name="AutoShape 38"/>
          <p:cNvSpPr>
            <a:spLocks noChangeArrowheads="1"/>
          </p:cNvSpPr>
          <p:nvPr/>
        </p:nvSpPr>
        <p:spPr bwMode="auto">
          <a:xfrm>
            <a:off x="3200400" y="4343400"/>
            <a:ext cx="304800" cy="304800"/>
          </a:xfrm>
          <a:prstGeom prst="flowChartSummingJunction">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5" name="AutoShape 39"/>
          <p:cNvSpPr>
            <a:spLocks noChangeArrowheads="1"/>
          </p:cNvSpPr>
          <p:nvPr/>
        </p:nvSpPr>
        <p:spPr bwMode="auto">
          <a:xfrm>
            <a:off x="7239000" y="26670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6" name="AutoShape 40"/>
          <p:cNvSpPr>
            <a:spLocks noChangeArrowheads="1"/>
          </p:cNvSpPr>
          <p:nvPr/>
        </p:nvSpPr>
        <p:spPr bwMode="auto">
          <a:xfrm>
            <a:off x="7696200" y="5943600"/>
            <a:ext cx="304800" cy="304800"/>
          </a:xfrm>
          <a:prstGeom prst="flowChartSummingJunction">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7" name="AutoShape 41"/>
          <p:cNvSpPr>
            <a:spLocks noChangeArrowheads="1"/>
          </p:cNvSpPr>
          <p:nvPr/>
        </p:nvSpPr>
        <p:spPr bwMode="auto">
          <a:xfrm>
            <a:off x="8610600" y="6248400"/>
            <a:ext cx="304800" cy="304800"/>
          </a:xfrm>
          <a:prstGeom prst="flowChartSummingJunction">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8" name="AutoShape 42"/>
          <p:cNvSpPr>
            <a:spLocks noChangeArrowheads="1"/>
          </p:cNvSpPr>
          <p:nvPr/>
        </p:nvSpPr>
        <p:spPr bwMode="auto">
          <a:xfrm>
            <a:off x="7772400" y="4800600"/>
            <a:ext cx="304800" cy="304800"/>
          </a:xfrm>
          <a:prstGeom prst="flowChartSummingJunction">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659" name="AutoShape 43"/>
          <p:cNvSpPr>
            <a:spLocks noChangeArrowheads="1"/>
          </p:cNvSpPr>
          <p:nvPr/>
        </p:nvSpPr>
        <p:spPr bwMode="auto">
          <a:xfrm>
            <a:off x="8610600" y="3048000"/>
            <a:ext cx="304800" cy="304800"/>
          </a:xfrm>
          <a:prstGeom prst="flowChartSummingJunction">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 name="Group 43"/>
          <p:cNvGrpSpPr>
            <a:grpSpLocks/>
          </p:cNvGrpSpPr>
          <p:nvPr/>
        </p:nvGrpSpPr>
        <p:grpSpPr bwMode="auto">
          <a:xfrm>
            <a:off x="8077200" y="6396038"/>
            <a:ext cx="1066800" cy="461962"/>
            <a:chOff x="3216" y="4027"/>
            <a:chExt cx="672" cy="291"/>
          </a:xfrm>
        </p:grpSpPr>
        <p:grpSp>
          <p:nvGrpSpPr>
            <p:cNvPr id="45" name="Group 44"/>
            <p:cNvGrpSpPr>
              <a:grpSpLocks/>
            </p:cNvGrpSpPr>
            <p:nvPr/>
          </p:nvGrpSpPr>
          <p:grpSpPr bwMode="auto">
            <a:xfrm>
              <a:off x="3216" y="4027"/>
              <a:ext cx="263" cy="291"/>
              <a:chOff x="288" y="3840"/>
              <a:chExt cx="282" cy="384"/>
            </a:xfrm>
          </p:grpSpPr>
          <p:pic>
            <p:nvPicPr>
              <p:cNvPr id="47"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48"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46"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2" name="Rectangle 1"/>
          <p:cNvSpPr/>
          <p:nvPr/>
        </p:nvSpPr>
        <p:spPr>
          <a:xfrm>
            <a:off x="224790" y="6311473"/>
            <a:ext cx="6934200" cy="400110"/>
          </a:xfrm>
          <a:prstGeom prst="rect">
            <a:avLst/>
          </a:prstGeom>
        </p:spPr>
        <p:txBody>
          <a:bodyPr wrap="square">
            <a:spAutoFit/>
          </a:bodyPr>
          <a:lstStyle/>
          <a:p>
            <a:r>
              <a:rPr lang="en-US" sz="1000" dirty="0">
                <a:solidFill>
                  <a:srgbClr val="010F07"/>
                </a:solidFill>
                <a:latin typeface="Arial" pitchFamily="34" charset="0"/>
                <a:cs typeface="Arial" pitchFamily="34" charset="0"/>
              </a:rPr>
              <a:t>Lee </a:t>
            </a:r>
            <a:r>
              <a:rPr lang="en-US" sz="1000" dirty="0" smtClean="0">
                <a:solidFill>
                  <a:srgbClr val="010F07"/>
                </a:solidFill>
                <a:latin typeface="Arial" pitchFamily="34" charset="0"/>
                <a:cs typeface="Arial" pitchFamily="34" charset="0"/>
              </a:rPr>
              <a:t>C., </a:t>
            </a:r>
            <a:r>
              <a:rPr lang="en-US" sz="1000" dirty="0" err="1">
                <a:solidFill>
                  <a:srgbClr val="010F07"/>
                </a:solidFill>
                <a:latin typeface="Arial" pitchFamily="34" charset="0"/>
                <a:cs typeface="Arial" pitchFamily="34" charset="0"/>
              </a:rPr>
              <a:t>Prayaga</a:t>
            </a:r>
            <a:r>
              <a:rPr lang="en-US" sz="1000" dirty="0">
                <a:solidFill>
                  <a:srgbClr val="010F07"/>
                </a:solidFill>
                <a:latin typeface="Arial" pitchFamily="34" charset="0"/>
                <a:cs typeface="Arial" pitchFamily="34" charset="0"/>
              </a:rPr>
              <a:t> </a:t>
            </a:r>
            <a:r>
              <a:rPr lang="en-US" sz="1000" dirty="0" smtClean="0">
                <a:solidFill>
                  <a:srgbClr val="010F07"/>
                </a:solidFill>
                <a:latin typeface="Arial" pitchFamily="34" charset="0"/>
                <a:cs typeface="Arial" pitchFamily="34" charset="0"/>
              </a:rPr>
              <a:t>K.C., </a:t>
            </a:r>
            <a:r>
              <a:rPr lang="en-US" sz="1000" dirty="0">
                <a:solidFill>
                  <a:srgbClr val="010F07"/>
                </a:solidFill>
                <a:latin typeface="Arial" pitchFamily="34" charset="0"/>
                <a:cs typeface="Arial" pitchFamily="34" charset="0"/>
              </a:rPr>
              <a:t>Fisher </a:t>
            </a:r>
            <a:r>
              <a:rPr lang="en-US" sz="1000" dirty="0" smtClean="0">
                <a:solidFill>
                  <a:srgbClr val="010F07"/>
                </a:solidFill>
                <a:latin typeface="Arial" pitchFamily="34" charset="0"/>
                <a:cs typeface="Arial" pitchFamily="34" charset="0"/>
              </a:rPr>
              <a:t>A.D., and </a:t>
            </a:r>
            <a:r>
              <a:rPr lang="en-US" sz="1000" dirty="0" err="1" smtClean="0">
                <a:solidFill>
                  <a:srgbClr val="010F07"/>
                </a:solidFill>
                <a:latin typeface="Arial" pitchFamily="34" charset="0"/>
                <a:cs typeface="Arial" pitchFamily="34" charset="0"/>
              </a:rPr>
              <a:t>Henshall</a:t>
            </a:r>
            <a:r>
              <a:rPr lang="en-US" sz="1000" dirty="0" smtClean="0">
                <a:solidFill>
                  <a:srgbClr val="010F07"/>
                </a:solidFill>
                <a:latin typeface="Arial" pitchFamily="34" charset="0"/>
                <a:cs typeface="Arial" pitchFamily="34" charset="0"/>
              </a:rPr>
              <a:t> J.M</a:t>
            </a:r>
            <a:r>
              <a:rPr lang="en-US" sz="1000" dirty="0">
                <a:solidFill>
                  <a:srgbClr val="010F07"/>
                </a:solidFill>
                <a:latin typeface="Arial" pitchFamily="34" charset="0"/>
                <a:cs typeface="Arial" pitchFamily="34" charset="0"/>
              </a:rPr>
              <a:t>. </a:t>
            </a:r>
            <a:r>
              <a:rPr lang="en-US" sz="1000" dirty="0" smtClean="0">
                <a:solidFill>
                  <a:srgbClr val="010F07"/>
                </a:solidFill>
                <a:latin typeface="Arial" pitchFamily="34" charset="0"/>
                <a:cs typeface="Arial" pitchFamily="34" charset="0"/>
              </a:rPr>
              <a:t>  (2008).  Behavioral </a:t>
            </a:r>
            <a:r>
              <a:rPr lang="en-US" sz="1000" dirty="0">
                <a:solidFill>
                  <a:srgbClr val="010F07"/>
                </a:solidFill>
                <a:latin typeface="Arial" pitchFamily="34" charset="0"/>
                <a:cs typeface="Arial" pitchFamily="34" charset="0"/>
              </a:rPr>
              <a:t>aspects of electronic bull separation </a:t>
            </a:r>
            <a:r>
              <a:rPr lang="en-US" sz="1000" dirty="0" smtClean="0">
                <a:solidFill>
                  <a:srgbClr val="010F07"/>
                </a:solidFill>
                <a:latin typeface="Arial" pitchFamily="34" charset="0"/>
                <a:cs typeface="Arial" pitchFamily="34" charset="0"/>
              </a:rPr>
              <a:t>and </a:t>
            </a:r>
            <a:r>
              <a:rPr lang="en-US" sz="1000" dirty="0">
                <a:solidFill>
                  <a:srgbClr val="010F07"/>
                </a:solidFill>
                <a:latin typeface="Arial" pitchFamily="34" charset="0"/>
                <a:cs typeface="Arial" pitchFamily="34" charset="0"/>
              </a:rPr>
              <a:t>mate </a:t>
            </a:r>
            <a:r>
              <a:rPr lang="en-US" sz="1000" dirty="0" smtClean="0">
                <a:solidFill>
                  <a:srgbClr val="010F07"/>
                </a:solidFill>
                <a:latin typeface="Arial" pitchFamily="34" charset="0"/>
                <a:cs typeface="Arial" pitchFamily="34" charset="0"/>
              </a:rPr>
              <a:t>	allocation  in multiple-sire </a:t>
            </a:r>
            <a:r>
              <a:rPr lang="en-US" sz="1000" dirty="0">
                <a:solidFill>
                  <a:srgbClr val="010F07"/>
                </a:solidFill>
                <a:latin typeface="Arial" pitchFamily="34" charset="0"/>
                <a:cs typeface="Arial" pitchFamily="34" charset="0"/>
              </a:rPr>
              <a:t>mating paddocks. </a:t>
            </a:r>
            <a:r>
              <a:rPr lang="en-US" sz="1000" i="1" dirty="0">
                <a:solidFill>
                  <a:srgbClr val="010F07"/>
                </a:solidFill>
                <a:latin typeface="Arial" pitchFamily="34" charset="0"/>
                <a:cs typeface="Arial" pitchFamily="34" charset="0"/>
              </a:rPr>
              <a:t>Journal of Animal Science </a:t>
            </a:r>
            <a:r>
              <a:rPr lang="en-US" sz="1000" dirty="0" smtClean="0">
                <a:solidFill>
                  <a:srgbClr val="010F07"/>
                </a:solidFill>
                <a:latin typeface="Arial" pitchFamily="34" charset="0"/>
                <a:cs typeface="Arial" pitchFamily="34" charset="0"/>
              </a:rPr>
              <a:t> </a:t>
            </a:r>
            <a:r>
              <a:rPr lang="en-US" sz="1000" b="1" dirty="0" smtClean="0">
                <a:solidFill>
                  <a:srgbClr val="010F07"/>
                </a:solidFill>
                <a:latin typeface="Arial" pitchFamily="34" charset="0"/>
                <a:cs typeface="Arial" pitchFamily="34" charset="0"/>
              </a:rPr>
              <a:t>86,</a:t>
            </a:r>
            <a:r>
              <a:rPr lang="en-US" sz="1000" dirty="0" smtClean="0">
                <a:solidFill>
                  <a:srgbClr val="010F07"/>
                </a:solidFill>
                <a:latin typeface="Arial" pitchFamily="34" charset="0"/>
                <a:cs typeface="Arial" pitchFamily="34" charset="0"/>
              </a:rPr>
              <a:t>1690-1696</a:t>
            </a:r>
            <a:r>
              <a:rPr lang="en-US" sz="1000" dirty="0">
                <a:solidFill>
                  <a:srgbClr val="010F07"/>
                </a:solidFill>
                <a:latin typeface="Arial" pitchFamily="34" charset="0"/>
                <a:cs typeface="Arial" pitchFamily="34" charset="0"/>
              </a:rPr>
              <a:t>.</a:t>
            </a:r>
          </a:p>
        </p:txBody>
      </p:sp>
      <p:sp>
        <p:nvSpPr>
          <p:cNvPr id="3" name="TextBox 2"/>
          <p:cNvSpPr txBox="1"/>
          <p:nvPr/>
        </p:nvSpPr>
        <p:spPr>
          <a:xfrm>
            <a:off x="22430" y="1690350"/>
            <a:ext cx="2644570" cy="646331"/>
          </a:xfrm>
          <a:prstGeom prst="rect">
            <a:avLst/>
          </a:prstGeom>
          <a:noFill/>
        </p:spPr>
        <p:txBody>
          <a:bodyPr wrap="none" rtlCol="0">
            <a:spAutoFit/>
          </a:bodyPr>
          <a:lstStyle/>
          <a:p>
            <a:r>
              <a:rPr lang="en-US" dirty="0" smtClean="0">
                <a:solidFill>
                  <a:srgbClr val="04080C"/>
                </a:solidFill>
              </a:rPr>
              <a:t>Proposed in March 2001</a:t>
            </a:r>
          </a:p>
          <a:p>
            <a:endParaRPr lang="en-US" dirty="0"/>
          </a:p>
        </p:txBody>
      </p:sp>
    </p:spTree>
    <p:extLst>
      <p:ext uri="{BB962C8B-B14F-4D97-AF65-F5344CB8AC3E}">
        <p14:creationId xmlns:p14="http://schemas.microsoft.com/office/powerpoint/2010/main" val="34850336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Documents and Settings\danderso\Desktop\Fig.1 A .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267" y="666750"/>
            <a:ext cx="247305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Documents and Settings\danderso\Desktop\Fig. 1 B.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3180922" y="651510"/>
            <a:ext cx="2388359"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Documents and Settings\danderso\Desktop\Fig. 1 C.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22670" y="655320"/>
            <a:ext cx="247303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Documents and Settings\danderso\Desktop\Fig. 1 D.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63" t="4275" r="3935" b="3290"/>
          <a:stretch/>
        </p:blipFill>
        <p:spPr bwMode="auto">
          <a:xfrm>
            <a:off x="3200399" y="3589020"/>
            <a:ext cx="2491741" cy="32118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9351" y="3596640"/>
            <a:ext cx="1731564" cy="261610"/>
          </a:xfrm>
          <a:prstGeom prst="rect">
            <a:avLst/>
          </a:prstGeom>
          <a:noFill/>
        </p:spPr>
        <p:txBody>
          <a:bodyPr wrap="none" rtlCol="0">
            <a:spAutoFit/>
          </a:bodyPr>
          <a:lstStyle/>
          <a:p>
            <a:r>
              <a:rPr lang="en-US" sz="1100" dirty="0" smtClean="0">
                <a:solidFill>
                  <a:srgbClr val="010F07"/>
                </a:solidFill>
              </a:rPr>
              <a:t>Drinking water locations </a:t>
            </a:r>
            <a:endParaRPr lang="en-US" sz="1100" dirty="0">
              <a:solidFill>
                <a:srgbClr val="010F07"/>
              </a:solidFill>
            </a:endParaRPr>
          </a:p>
        </p:txBody>
      </p:sp>
      <p:sp>
        <p:nvSpPr>
          <p:cNvPr id="7" name="TextBox 6"/>
          <p:cNvSpPr txBox="1"/>
          <p:nvPr/>
        </p:nvSpPr>
        <p:spPr>
          <a:xfrm>
            <a:off x="2971800" y="3177405"/>
            <a:ext cx="2605570" cy="261610"/>
          </a:xfrm>
          <a:prstGeom prst="rect">
            <a:avLst/>
          </a:prstGeom>
          <a:noFill/>
        </p:spPr>
        <p:txBody>
          <a:bodyPr wrap="square" rtlCol="0">
            <a:spAutoFit/>
          </a:bodyPr>
          <a:lstStyle/>
          <a:p>
            <a:r>
              <a:rPr lang="en-US" sz="1100" dirty="0" smtClean="0"/>
              <a:t>   </a:t>
            </a:r>
            <a:r>
              <a:rPr lang="en-US" sz="1100" dirty="0" smtClean="0">
                <a:solidFill>
                  <a:srgbClr val="010F07"/>
                </a:solidFill>
              </a:rPr>
              <a:t>Conventional                 paddocks </a:t>
            </a:r>
            <a:endParaRPr lang="en-US" sz="1100" dirty="0">
              <a:solidFill>
                <a:srgbClr val="010F07"/>
              </a:solidFill>
            </a:endParaRPr>
          </a:p>
        </p:txBody>
      </p:sp>
      <p:sp>
        <p:nvSpPr>
          <p:cNvPr id="9" name="TextBox 8"/>
          <p:cNvSpPr txBox="1"/>
          <p:nvPr/>
        </p:nvSpPr>
        <p:spPr>
          <a:xfrm>
            <a:off x="6438900" y="3596640"/>
            <a:ext cx="1905000" cy="261610"/>
          </a:xfrm>
          <a:prstGeom prst="rect">
            <a:avLst/>
          </a:prstGeom>
          <a:noFill/>
        </p:spPr>
        <p:txBody>
          <a:bodyPr wrap="square" rtlCol="0">
            <a:spAutoFit/>
          </a:bodyPr>
          <a:lstStyle/>
          <a:p>
            <a:r>
              <a:rPr lang="en-US" sz="1100" dirty="0" smtClean="0">
                <a:solidFill>
                  <a:srgbClr val="010F07"/>
                </a:solidFill>
              </a:rPr>
              <a:t>Proposed virtual fences</a:t>
            </a:r>
            <a:endParaRPr lang="en-US" sz="1100" dirty="0">
              <a:solidFill>
                <a:srgbClr val="010F07"/>
              </a:solidFill>
            </a:endParaRPr>
          </a:p>
        </p:txBody>
      </p:sp>
      <p:sp>
        <p:nvSpPr>
          <p:cNvPr id="12" name="TextBox 11"/>
          <p:cNvSpPr txBox="1"/>
          <p:nvPr/>
        </p:nvSpPr>
        <p:spPr>
          <a:xfrm>
            <a:off x="6122670" y="4800600"/>
            <a:ext cx="2790444" cy="369332"/>
          </a:xfrm>
          <a:prstGeom prst="rect">
            <a:avLst/>
          </a:prstGeom>
          <a:noFill/>
        </p:spPr>
        <p:txBody>
          <a:bodyPr wrap="none" rtlCol="0">
            <a:spAutoFit/>
          </a:bodyPr>
          <a:lstStyle/>
          <a:p>
            <a:r>
              <a:rPr lang="en-US" dirty="0" smtClean="0">
                <a:solidFill>
                  <a:srgbClr val="010F07"/>
                </a:solidFill>
              </a:rPr>
              <a:t>Site specific management</a:t>
            </a:r>
            <a:endParaRPr lang="en-US" dirty="0">
              <a:solidFill>
                <a:srgbClr val="010F07"/>
              </a:solidFill>
            </a:endParaRPr>
          </a:p>
        </p:txBody>
      </p:sp>
      <p:cxnSp>
        <p:nvCxnSpPr>
          <p:cNvPr id="14" name="Straight Arrow Connector 13"/>
          <p:cNvCxnSpPr/>
          <p:nvPr/>
        </p:nvCxnSpPr>
        <p:spPr bwMode="auto">
          <a:xfrm flipH="1">
            <a:off x="5749290" y="5008126"/>
            <a:ext cx="327660" cy="209669"/>
          </a:xfrm>
          <a:prstGeom prst="straightConnector1">
            <a:avLst/>
          </a:prstGeom>
          <a:solidFill>
            <a:schemeClr val="accent1"/>
          </a:solidFill>
          <a:ln w="9525" cap="flat" cmpd="sng" algn="ctr">
            <a:solidFill>
              <a:srgbClr val="010F07"/>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0" y="88525"/>
            <a:ext cx="9079229" cy="707886"/>
          </a:xfrm>
          <a:prstGeom prst="rect">
            <a:avLst/>
          </a:prstGeom>
          <a:noFill/>
        </p:spPr>
        <p:txBody>
          <a:bodyPr wrap="square" rtlCol="0">
            <a:spAutoFit/>
          </a:bodyPr>
          <a:lstStyle/>
          <a:p>
            <a:pPr algn="ctr"/>
            <a:r>
              <a:rPr lang="en-US" sz="4000" b="1" kern="0" dirty="0" smtClean="0">
                <a:solidFill>
                  <a:srgbClr val="FFFF00"/>
                </a:solidFill>
                <a:effectLst>
                  <a:outerShdw blurRad="38100" dist="38100" dir="2700000" algn="tl">
                    <a:srgbClr val="000000"/>
                  </a:outerShdw>
                </a:effectLst>
                <a:latin typeface="+mj-lt"/>
                <a:ea typeface="+mj-ea"/>
                <a:cs typeface="+mj-cs"/>
              </a:rPr>
              <a:t>JORNADA EXPERIMENTAL RANGE</a:t>
            </a:r>
            <a:endParaRPr lang="en-US" dirty="0">
              <a:solidFill>
                <a:srgbClr val="FFFF00"/>
              </a:solidFill>
              <a:latin typeface="+mj-lt"/>
            </a:endParaRPr>
          </a:p>
        </p:txBody>
      </p:sp>
      <p:grpSp>
        <p:nvGrpSpPr>
          <p:cNvPr id="13" name="Group 12"/>
          <p:cNvGrpSpPr>
            <a:grpSpLocks/>
          </p:cNvGrpSpPr>
          <p:nvPr/>
        </p:nvGrpSpPr>
        <p:grpSpPr bwMode="auto">
          <a:xfrm>
            <a:off x="8077200" y="6396038"/>
            <a:ext cx="1066800" cy="461962"/>
            <a:chOff x="3216" y="4027"/>
            <a:chExt cx="672" cy="291"/>
          </a:xfrm>
        </p:grpSpPr>
        <p:grpSp>
          <p:nvGrpSpPr>
            <p:cNvPr id="16" name="Group 15"/>
            <p:cNvGrpSpPr>
              <a:grpSpLocks/>
            </p:cNvGrpSpPr>
            <p:nvPr/>
          </p:nvGrpSpPr>
          <p:grpSpPr bwMode="auto">
            <a:xfrm>
              <a:off x="3216" y="4027"/>
              <a:ext cx="263" cy="291"/>
              <a:chOff x="288" y="3840"/>
              <a:chExt cx="282" cy="384"/>
            </a:xfrm>
          </p:grpSpPr>
          <p:pic>
            <p:nvPicPr>
              <p:cNvPr id="18" name="Picture 6" descr="ARS Logo">
                <a:hlinkClick r:id="rId9"/>
              </p:cNvPr>
              <p:cNvPicPr>
                <a:picLocks noChangeAspect="1" noChangeArrowheads="1"/>
              </p:cNvPicPr>
              <p:nvPr/>
            </p:nvPicPr>
            <p:blipFill>
              <a:blip r:embed="rId10" cstate="print"/>
              <a:srcRect/>
              <a:stretch>
                <a:fillRect/>
              </a:stretch>
            </p:blipFill>
            <p:spPr bwMode="auto">
              <a:xfrm>
                <a:off x="288" y="4032"/>
                <a:ext cx="282" cy="192"/>
              </a:xfrm>
              <a:prstGeom prst="rect">
                <a:avLst/>
              </a:prstGeom>
              <a:noFill/>
              <a:ln w="9525">
                <a:noFill/>
                <a:miter lim="800000"/>
                <a:headEnd/>
                <a:tailEnd/>
              </a:ln>
            </p:spPr>
          </p:pic>
          <p:pic>
            <p:nvPicPr>
              <p:cNvPr id="19" name="Picture 7" descr="USDA Logo">
                <a:hlinkClick r:id="rId11"/>
              </p:cNvPr>
              <p:cNvPicPr>
                <a:picLocks noChangeAspect="1" noChangeArrowheads="1"/>
              </p:cNvPicPr>
              <p:nvPr/>
            </p:nvPicPr>
            <p:blipFill>
              <a:blip r:embed="rId12" cstate="print"/>
              <a:srcRect/>
              <a:stretch>
                <a:fillRect/>
              </a:stretch>
            </p:blipFill>
            <p:spPr bwMode="auto">
              <a:xfrm>
                <a:off x="288" y="3840"/>
                <a:ext cx="282" cy="192"/>
              </a:xfrm>
              <a:prstGeom prst="rect">
                <a:avLst/>
              </a:prstGeom>
              <a:noFill/>
              <a:ln w="9525">
                <a:noFill/>
                <a:miter lim="800000"/>
                <a:headEnd/>
                <a:tailEnd/>
              </a:ln>
            </p:spPr>
          </p:pic>
        </p:grpSp>
        <p:sp>
          <p:nvSpPr>
            <p:cNvPr id="17"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extLst>
      <p:ext uri="{BB962C8B-B14F-4D97-AF65-F5344CB8AC3E}">
        <p14:creationId xmlns:p14="http://schemas.microsoft.com/office/powerpoint/2010/main" val="23454490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49580" y="259080"/>
            <a:ext cx="8244840" cy="6294119"/>
            <a:chOff x="0" y="0"/>
            <a:chExt cx="8244840" cy="6294561"/>
          </a:xfrm>
        </p:grpSpPr>
        <p:sp>
          <p:nvSpPr>
            <p:cNvPr id="10" name="TextBox 3"/>
            <p:cNvSpPr txBox="1"/>
            <p:nvPr/>
          </p:nvSpPr>
          <p:spPr>
            <a:xfrm>
              <a:off x="0" y="5582726"/>
              <a:ext cx="8244840" cy="711835"/>
            </a:xfrm>
            <a:prstGeom prst="rect">
              <a:avLst/>
            </a:prstGeom>
            <a:noFill/>
          </p:spPr>
          <p:txBody>
            <a:bodyPr wrap="square" rtlCol="0">
              <a:spAutoFit/>
            </a:bodyPr>
            <a:lstStyle/>
            <a:p>
              <a:pPr marL="0" marR="0" algn="just">
                <a:spcBef>
                  <a:spcPts val="0"/>
                </a:spcBef>
                <a:spcAft>
                  <a:spcPts val="0"/>
                </a:spcAft>
              </a:pPr>
              <a:r>
                <a:rPr lang="en-US" sz="850" kern="1200" dirty="0">
                  <a:solidFill>
                    <a:srgbClr val="000000"/>
                  </a:solidFill>
                  <a:effectLst/>
                  <a:latin typeface="Times"/>
                  <a:ea typeface="Times New Roman"/>
                </a:rPr>
                <a:t>Fig. 2. Mean diet digestible energy (Kcal/kg; A and C) and crude protein (%; B and D) obtained from four </a:t>
              </a:r>
              <a:r>
                <a:rPr lang="en-US" sz="850" kern="1200" dirty="0" err="1">
                  <a:solidFill>
                    <a:srgbClr val="000000"/>
                  </a:solidFill>
                  <a:effectLst/>
                  <a:latin typeface="Times"/>
                  <a:ea typeface="Times New Roman"/>
                </a:rPr>
                <a:t>esophageally</a:t>
              </a:r>
              <a:r>
                <a:rPr lang="en-US" sz="850" kern="1200" dirty="0">
                  <a:solidFill>
                    <a:srgbClr val="000000"/>
                  </a:solidFill>
                  <a:effectLst/>
                  <a:latin typeface="Times"/>
                  <a:ea typeface="Times New Roman"/>
                </a:rPr>
                <a:t> </a:t>
              </a:r>
              <a:r>
                <a:rPr lang="en-US" sz="850" kern="1200" dirty="0" err="1">
                  <a:solidFill>
                    <a:srgbClr val="000000"/>
                  </a:solidFill>
                  <a:effectLst/>
                  <a:latin typeface="Times"/>
                  <a:ea typeface="Times New Roman"/>
                </a:rPr>
                <a:t>fistulated</a:t>
              </a:r>
              <a:r>
                <a:rPr lang="en-US" sz="850" kern="1200" dirty="0">
                  <a:solidFill>
                    <a:srgbClr val="000000"/>
                  </a:solidFill>
                  <a:effectLst/>
                  <a:latin typeface="Times"/>
                  <a:ea typeface="Times New Roman"/>
                </a:rPr>
                <a:t> heifers, two in each of two stocking treatments between 13 March and 17 December 1975.  Stocking treatments consisted of one 20 ha paddock stocked continuously (A and B) and five paddocks each 4 ha in size rotationally (C and D) managed and stocked sequentially for 28 days.  Diet samples were collected on identical dates in both stocking treatments based on 0, 7, 14, 21, and 28 during which time cattle were in each rotationally stocked paddock. Colored vertical lines with arrows indicated an increase (green) or a decrease (red) in the chemical composition of diets on two consecutive days corresponding to day 28 and day 0 within the rotationally stocked paddocks. Data from Anderson (1977).</a:t>
              </a:r>
              <a:endParaRPr lang="en-US" sz="1200" dirty="0">
                <a:effectLst/>
                <a:latin typeface="Times New Roman"/>
                <a:ea typeface="Times New Roman"/>
              </a:endParaRPr>
            </a:p>
          </p:txBody>
        </p:sp>
        <p:pic>
          <p:nvPicPr>
            <p:cNvPr id="11" name="Picture 10"/>
            <p:cNvPicPr>
              <a:picLocks noChangeAspect="1"/>
            </p:cNvPicPr>
            <p:nvPr/>
          </p:nvPicPr>
          <p:blipFill>
            <a:blip r:embed="rId2"/>
            <a:stretch>
              <a:fillRect/>
            </a:stretch>
          </p:blipFill>
          <p:spPr>
            <a:xfrm>
              <a:off x="46564" y="40447"/>
              <a:ext cx="4065992" cy="2755535"/>
            </a:xfrm>
            <a:prstGeom prst="rect">
              <a:avLst/>
            </a:prstGeom>
          </p:spPr>
        </p:pic>
        <p:pic>
          <p:nvPicPr>
            <p:cNvPr id="12" name="Picture 11"/>
            <p:cNvPicPr>
              <a:picLocks noChangeAspect="1"/>
            </p:cNvPicPr>
            <p:nvPr/>
          </p:nvPicPr>
          <p:blipFill>
            <a:blip r:embed="rId3"/>
            <a:stretch>
              <a:fillRect/>
            </a:stretch>
          </p:blipFill>
          <p:spPr>
            <a:xfrm>
              <a:off x="4095872" y="40443"/>
              <a:ext cx="4065992" cy="2755535"/>
            </a:xfrm>
            <a:prstGeom prst="rect">
              <a:avLst/>
            </a:prstGeom>
          </p:spPr>
        </p:pic>
        <p:pic>
          <p:nvPicPr>
            <p:cNvPr id="13" name="Picture 12"/>
            <p:cNvPicPr>
              <a:picLocks noChangeAspect="1"/>
            </p:cNvPicPr>
            <p:nvPr/>
          </p:nvPicPr>
          <p:blipFill>
            <a:blip r:embed="rId4"/>
            <a:stretch>
              <a:fillRect/>
            </a:stretch>
          </p:blipFill>
          <p:spPr>
            <a:xfrm>
              <a:off x="50730" y="2754652"/>
              <a:ext cx="4061821" cy="2818413"/>
            </a:xfrm>
            <a:prstGeom prst="rect">
              <a:avLst/>
            </a:prstGeom>
          </p:spPr>
        </p:pic>
        <p:pic>
          <p:nvPicPr>
            <p:cNvPr id="14" name="Picture 13"/>
            <p:cNvPicPr>
              <a:picLocks noChangeAspect="1"/>
            </p:cNvPicPr>
            <p:nvPr/>
          </p:nvPicPr>
          <p:blipFill>
            <a:blip r:embed="rId5"/>
            <a:stretch>
              <a:fillRect/>
            </a:stretch>
          </p:blipFill>
          <p:spPr>
            <a:xfrm>
              <a:off x="4095867" y="2754651"/>
              <a:ext cx="4054486" cy="2818414"/>
            </a:xfrm>
            <a:prstGeom prst="rect">
              <a:avLst/>
            </a:prstGeom>
          </p:spPr>
        </p:pic>
        <p:sp>
          <p:nvSpPr>
            <p:cNvPr id="15" name="TextBox 10"/>
            <p:cNvSpPr txBox="1"/>
            <p:nvPr/>
          </p:nvSpPr>
          <p:spPr>
            <a:xfrm>
              <a:off x="3874348" y="843"/>
              <a:ext cx="256540" cy="246380"/>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libri"/>
                  <a:ea typeface="Times New Roman"/>
                  <a:cs typeface="Times New Roman"/>
                </a:rPr>
                <a:t>A</a:t>
              </a:r>
              <a:endParaRPr lang="en-US" sz="1200">
                <a:effectLst/>
                <a:latin typeface="Times New Roman"/>
                <a:ea typeface="Times New Roman"/>
              </a:endParaRPr>
            </a:p>
          </p:txBody>
        </p:sp>
        <p:sp>
          <p:nvSpPr>
            <p:cNvPr id="16" name="TextBox 11"/>
            <p:cNvSpPr txBox="1"/>
            <p:nvPr/>
          </p:nvSpPr>
          <p:spPr>
            <a:xfrm>
              <a:off x="7939848" y="0"/>
              <a:ext cx="254422" cy="246221"/>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libri"/>
                  <a:ea typeface="Times New Roman"/>
                  <a:cs typeface="Times New Roman"/>
                </a:rPr>
                <a:t>B</a:t>
              </a:r>
              <a:endParaRPr lang="en-US" sz="1200">
                <a:effectLst/>
                <a:latin typeface="Times New Roman"/>
                <a:ea typeface="Times New Roman"/>
              </a:endParaRPr>
            </a:p>
          </p:txBody>
        </p:sp>
        <p:sp>
          <p:nvSpPr>
            <p:cNvPr id="17" name="TextBox 12"/>
            <p:cNvSpPr txBox="1"/>
            <p:nvPr/>
          </p:nvSpPr>
          <p:spPr>
            <a:xfrm>
              <a:off x="3872106" y="2739612"/>
              <a:ext cx="253044" cy="246221"/>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libri"/>
                  <a:ea typeface="Times New Roman"/>
                  <a:cs typeface="Times New Roman"/>
                </a:rPr>
                <a:t>C</a:t>
              </a:r>
              <a:endParaRPr lang="en-US" sz="1200">
                <a:effectLst/>
                <a:latin typeface="Times New Roman"/>
                <a:ea typeface="Times New Roman"/>
              </a:endParaRPr>
            </a:p>
          </p:txBody>
        </p:sp>
        <p:sp>
          <p:nvSpPr>
            <p:cNvPr id="18" name="TextBox 13"/>
            <p:cNvSpPr txBox="1"/>
            <p:nvPr/>
          </p:nvSpPr>
          <p:spPr>
            <a:xfrm>
              <a:off x="7887970" y="2737717"/>
              <a:ext cx="263564" cy="246221"/>
            </a:xfrm>
            <a:prstGeom prst="rect">
              <a:avLst/>
            </a:prstGeom>
            <a:noFill/>
          </p:spPr>
          <p:txBody>
            <a:bodyPr wrap="none" rtlCol="0">
              <a:spAutoFit/>
            </a:bodyPr>
            <a:lstStyle/>
            <a:p>
              <a:pPr marL="0" marR="0">
                <a:spcBef>
                  <a:spcPts val="0"/>
                </a:spcBef>
                <a:spcAft>
                  <a:spcPts val="0"/>
                </a:spcAft>
              </a:pPr>
              <a:r>
                <a:rPr lang="en-US" sz="1000" kern="1200">
                  <a:solidFill>
                    <a:srgbClr val="000000"/>
                  </a:solidFill>
                  <a:effectLst/>
                  <a:latin typeface="Calibri"/>
                  <a:ea typeface="Times New Roman"/>
                  <a:cs typeface="Times New Roman"/>
                </a:rPr>
                <a:t>D</a:t>
              </a:r>
              <a:endParaRPr lang="en-US" sz="1200">
                <a:effectLst/>
                <a:latin typeface="Times New Roman"/>
                <a:ea typeface="Times New Roman"/>
              </a:endParaRPr>
            </a:p>
          </p:txBody>
        </p:sp>
      </p:grpSp>
      <p:grpSp>
        <p:nvGrpSpPr>
          <p:cNvPr id="19" name="Group 18"/>
          <p:cNvGrpSpPr>
            <a:grpSpLocks/>
          </p:cNvGrpSpPr>
          <p:nvPr/>
        </p:nvGrpSpPr>
        <p:grpSpPr bwMode="auto">
          <a:xfrm>
            <a:off x="8077200" y="6396038"/>
            <a:ext cx="1066800" cy="461962"/>
            <a:chOff x="3216" y="4027"/>
            <a:chExt cx="672" cy="291"/>
          </a:xfrm>
        </p:grpSpPr>
        <p:grpSp>
          <p:nvGrpSpPr>
            <p:cNvPr id="20" name="Group 19"/>
            <p:cNvGrpSpPr>
              <a:grpSpLocks/>
            </p:cNvGrpSpPr>
            <p:nvPr/>
          </p:nvGrpSpPr>
          <p:grpSpPr bwMode="auto">
            <a:xfrm>
              <a:off x="3216" y="4027"/>
              <a:ext cx="263" cy="291"/>
              <a:chOff x="288" y="3840"/>
              <a:chExt cx="282" cy="384"/>
            </a:xfrm>
          </p:grpSpPr>
          <p:pic>
            <p:nvPicPr>
              <p:cNvPr id="22" name="Picture 6" descr="ARS Logo">
                <a:hlinkClick r:id="rId6"/>
              </p:cNvPr>
              <p:cNvPicPr>
                <a:picLocks noChangeAspect="1" noChangeArrowheads="1"/>
              </p:cNvPicPr>
              <p:nvPr/>
            </p:nvPicPr>
            <p:blipFill>
              <a:blip r:embed="rId7" cstate="print"/>
              <a:srcRect/>
              <a:stretch>
                <a:fillRect/>
              </a:stretch>
            </p:blipFill>
            <p:spPr bwMode="auto">
              <a:xfrm>
                <a:off x="288" y="4032"/>
                <a:ext cx="282" cy="192"/>
              </a:xfrm>
              <a:prstGeom prst="rect">
                <a:avLst/>
              </a:prstGeom>
              <a:noFill/>
              <a:ln w="9525">
                <a:noFill/>
                <a:miter lim="800000"/>
                <a:headEnd/>
                <a:tailEnd/>
              </a:ln>
            </p:spPr>
          </p:pic>
          <p:pic>
            <p:nvPicPr>
              <p:cNvPr id="23" name="Picture 7" descr="USDA Logo">
                <a:hlinkClick r:id="rId8"/>
              </p:cNvPr>
              <p:cNvPicPr>
                <a:picLocks noChangeAspect="1" noChangeArrowheads="1"/>
              </p:cNvPicPr>
              <p:nvPr/>
            </p:nvPicPr>
            <p:blipFill>
              <a:blip r:embed="rId9" cstate="print"/>
              <a:srcRect/>
              <a:stretch>
                <a:fillRect/>
              </a:stretch>
            </p:blipFill>
            <p:spPr bwMode="auto">
              <a:xfrm>
                <a:off x="288" y="3840"/>
                <a:ext cx="282" cy="192"/>
              </a:xfrm>
              <a:prstGeom prst="rect">
                <a:avLst/>
              </a:prstGeom>
              <a:noFill/>
              <a:ln w="9525">
                <a:noFill/>
                <a:miter lim="800000"/>
                <a:headEnd/>
                <a:tailEnd/>
              </a:ln>
            </p:spPr>
          </p:pic>
        </p:grpSp>
        <p:sp>
          <p:nvSpPr>
            <p:cNvPr id="21"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2" name="TextBox 1"/>
          <p:cNvSpPr txBox="1"/>
          <p:nvPr/>
        </p:nvSpPr>
        <p:spPr>
          <a:xfrm>
            <a:off x="8468" y="-18466"/>
            <a:ext cx="9144000" cy="406265"/>
          </a:xfrm>
          <a:prstGeom prst="rect">
            <a:avLst/>
          </a:prstGeom>
          <a:noFill/>
        </p:spPr>
        <p:txBody>
          <a:bodyPr wrap="square" rtlCol="0">
            <a:spAutoFit/>
          </a:bodyPr>
          <a:lstStyle/>
          <a:p>
            <a:pPr algn="ctr"/>
            <a:r>
              <a:rPr lang="en-US" b="1" dirty="0" smtClean="0">
                <a:solidFill>
                  <a:srgbClr val="FFFF00"/>
                </a:solidFill>
                <a:effectLst>
                  <a:outerShdw blurRad="38100" dist="38100" dir="2700000" algn="tl">
                    <a:srgbClr val="000000">
                      <a:alpha val="43137"/>
                    </a:srgbClr>
                  </a:outerShdw>
                </a:effectLst>
                <a:latin typeface="+mj-lt"/>
              </a:rPr>
              <a:t>NUTRITIONAL CONSEQUENCES</a:t>
            </a:r>
            <a:endParaRPr lang="en-US" b="1" dirty="0">
              <a:solidFill>
                <a:srgbClr val="FFFF00"/>
              </a:solidFill>
              <a:effectLst>
                <a:outerShdw blurRad="38100" dist="38100" dir="2700000" algn="tl">
                  <a:srgbClr val="000000">
                    <a:alpha val="43137"/>
                  </a:srgbClr>
                </a:outerShdw>
              </a:effectLst>
              <a:latin typeface="+mj-lt"/>
            </a:endParaRPr>
          </a:p>
        </p:txBody>
      </p:sp>
      <p:sp>
        <p:nvSpPr>
          <p:cNvPr id="3" name="TextBox 2"/>
          <p:cNvSpPr txBox="1"/>
          <p:nvPr/>
        </p:nvSpPr>
        <p:spPr>
          <a:xfrm>
            <a:off x="449580" y="6619398"/>
            <a:ext cx="7640233" cy="215444"/>
          </a:xfrm>
          <a:prstGeom prst="rect">
            <a:avLst/>
          </a:prstGeom>
          <a:noFill/>
        </p:spPr>
        <p:txBody>
          <a:bodyPr wrap="none" rtlCol="0">
            <a:spAutoFit/>
          </a:bodyPr>
          <a:lstStyle/>
          <a:p>
            <a:r>
              <a:rPr lang="en-US" sz="700" dirty="0" smtClean="0">
                <a:solidFill>
                  <a:srgbClr val="04080C"/>
                </a:solidFill>
                <a:latin typeface="Arial" pitchFamily="34" charset="0"/>
                <a:cs typeface="Arial" pitchFamily="34" charset="0"/>
              </a:rPr>
              <a:t>Anderson, D. M.  (1977).  Standing crop, diets, travel and weight changes under short-duration and continuous grazing.  Ph. D. Dissertation, Texas A &amp; M University, College Station</a:t>
            </a:r>
            <a:r>
              <a:rPr lang="en-US" sz="800" dirty="0" smtClean="0">
                <a:solidFill>
                  <a:srgbClr val="04080C"/>
                </a:solidFill>
                <a:latin typeface="Arial" pitchFamily="34" charset="0"/>
                <a:cs typeface="Arial" pitchFamily="34" charset="0"/>
              </a:rPr>
              <a:t>, TX.  </a:t>
            </a:r>
            <a:endParaRPr lang="en-US" sz="800" dirty="0">
              <a:solidFill>
                <a:srgbClr val="04080C"/>
              </a:solidFill>
              <a:latin typeface="Arial" pitchFamily="34" charset="0"/>
              <a:cs typeface="Arial" pitchFamily="34" charset="0"/>
            </a:endParaRPr>
          </a:p>
        </p:txBody>
      </p:sp>
    </p:spTree>
    <p:extLst>
      <p:ext uri="{BB962C8B-B14F-4D97-AF65-F5344CB8AC3E}">
        <p14:creationId xmlns:p14="http://schemas.microsoft.com/office/powerpoint/2010/main" val="16798336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sz="quarter"/>
          </p:nvPr>
        </p:nvSpPr>
        <p:spPr>
          <a:xfrm>
            <a:off x="0" y="-76200"/>
            <a:ext cx="9144000" cy="1371600"/>
          </a:xfrm>
        </p:spPr>
        <p:txBody>
          <a:bodyPr/>
          <a:lstStyle/>
          <a:p>
            <a:pPr eaLnBrk="1" hangingPunct="1">
              <a:defRPr/>
            </a:pPr>
            <a:r>
              <a:rPr lang="en-US" sz="4000" b="1" dirty="0" smtClean="0">
                <a:solidFill>
                  <a:srgbClr val="FFFF00"/>
                </a:solidFill>
              </a:rPr>
              <a:t>MIXED-SPECIES STOCKING AND DVF™</a:t>
            </a:r>
          </a:p>
        </p:txBody>
      </p:sp>
      <p:grpSp>
        <p:nvGrpSpPr>
          <p:cNvPr id="88067" name="Group 3"/>
          <p:cNvGrpSpPr>
            <a:grpSpLocks/>
          </p:cNvGrpSpPr>
          <p:nvPr/>
        </p:nvGrpSpPr>
        <p:grpSpPr bwMode="auto">
          <a:xfrm>
            <a:off x="2557463" y="2057400"/>
            <a:ext cx="4040187" cy="2273300"/>
            <a:chOff x="1611" y="1060"/>
            <a:chExt cx="2544" cy="1574"/>
          </a:xfrm>
        </p:grpSpPr>
        <p:pic>
          <p:nvPicPr>
            <p:cNvPr id="88118" name="Picture 4" descr="40"/>
            <p:cNvPicPr>
              <a:picLocks noChangeAspect="1" noChangeArrowheads="1"/>
            </p:cNvPicPr>
            <p:nvPr/>
          </p:nvPicPr>
          <p:blipFill>
            <a:blip r:embed="rId3" cstate="print"/>
            <a:srcRect l="20642" t="8911" r="2000" b="20036"/>
            <a:stretch>
              <a:fillRect/>
            </a:stretch>
          </p:blipFill>
          <p:spPr bwMode="auto">
            <a:xfrm>
              <a:off x="1611" y="1060"/>
              <a:ext cx="2544" cy="1574"/>
            </a:xfrm>
            <a:prstGeom prst="rect">
              <a:avLst/>
            </a:prstGeom>
            <a:noFill/>
            <a:ln w="9525">
              <a:noFill/>
              <a:miter lim="800000"/>
              <a:headEnd/>
              <a:tailEnd/>
            </a:ln>
          </p:spPr>
        </p:pic>
        <p:sp>
          <p:nvSpPr>
            <p:cNvPr id="200709" name="Text Box 5"/>
            <p:cNvSpPr txBox="1">
              <a:spLocks noChangeArrowheads="1"/>
            </p:cNvSpPr>
            <p:nvPr/>
          </p:nvSpPr>
          <p:spPr bwMode="auto">
            <a:xfrm>
              <a:off x="1824" y="2280"/>
              <a:ext cx="2105" cy="277"/>
            </a:xfrm>
            <a:prstGeom prst="rect">
              <a:avLst/>
            </a:prstGeom>
            <a:noFill/>
            <a:ln>
              <a:noFill/>
            </a:ln>
            <a:effectLst/>
            <a:extLst/>
          </p:spPr>
          <p:txBody>
            <a:bodyPr wrap="none">
              <a:spAutoFit/>
            </a:bodyPr>
            <a:lstStyle/>
            <a:p>
              <a:pPr>
                <a:defRPr/>
              </a:pPr>
              <a:r>
                <a:rPr lang="en-US" sz="2000" b="1" dirty="0">
                  <a:solidFill>
                    <a:srgbClr val="FFFF00"/>
                  </a:solidFill>
                  <a:effectLst>
                    <a:outerShdw blurRad="38100" dist="38100" dir="2700000" algn="tl">
                      <a:srgbClr val="000000"/>
                    </a:outerShdw>
                  </a:effectLst>
                  <a:latin typeface="Arial" charset="0"/>
                </a:rPr>
                <a:t>A FREE-RANGING FLERD</a:t>
              </a:r>
            </a:p>
          </p:txBody>
        </p:sp>
      </p:grpSp>
      <p:grpSp>
        <p:nvGrpSpPr>
          <p:cNvPr id="88068" name="Group 6"/>
          <p:cNvGrpSpPr>
            <a:grpSpLocks/>
          </p:cNvGrpSpPr>
          <p:nvPr/>
        </p:nvGrpSpPr>
        <p:grpSpPr bwMode="auto">
          <a:xfrm>
            <a:off x="6705600" y="1687513"/>
            <a:ext cx="2354263" cy="2489200"/>
            <a:chOff x="4224" y="1063"/>
            <a:chExt cx="1483" cy="1568"/>
          </a:xfrm>
        </p:grpSpPr>
        <p:grpSp>
          <p:nvGrpSpPr>
            <p:cNvPr id="88112" name="Group 7"/>
            <p:cNvGrpSpPr>
              <a:grpSpLocks/>
            </p:cNvGrpSpPr>
            <p:nvPr/>
          </p:nvGrpSpPr>
          <p:grpSpPr bwMode="auto">
            <a:xfrm>
              <a:off x="4224" y="1063"/>
              <a:ext cx="1483" cy="1568"/>
              <a:chOff x="4224" y="1015"/>
              <a:chExt cx="1483" cy="1568"/>
            </a:xfrm>
          </p:grpSpPr>
          <p:pic>
            <p:nvPicPr>
              <p:cNvPr id="88115" name="Picture 8" descr="new19may04"/>
              <p:cNvPicPr>
                <a:picLocks noChangeAspect="1" noChangeArrowheads="1"/>
              </p:cNvPicPr>
              <p:nvPr/>
            </p:nvPicPr>
            <p:blipFill>
              <a:blip r:embed="rId4" cstate="print">
                <a:clrChange>
                  <a:clrFrom>
                    <a:srgbClr val="FFFFFF"/>
                  </a:clrFrom>
                  <a:clrTo>
                    <a:srgbClr val="FFFFFF">
                      <a:alpha val="0"/>
                    </a:srgbClr>
                  </a:clrTo>
                </a:clrChange>
                <a:lum bright="10000" contrast="40000"/>
              </a:blip>
              <a:srcRect l="18167" t="14999" r="16464" b="24554"/>
              <a:stretch>
                <a:fillRect/>
              </a:stretch>
            </p:blipFill>
            <p:spPr bwMode="auto">
              <a:xfrm>
                <a:off x="4251" y="1015"/>
                <a:ext cx="1456" cy="1536"/>
              </a:xfrm>
              <a:prstGeom prst="rect">
                <a:avLst/>
              </a:prstGeom>
              <a:noFill/>
              <a:ln w="9525">
                <a:noFill/>
                <a:miter lim="800000"/>
                <a:headEnd/>
                <a:tailEnd/>
              </a:ln>
            </p:spPr>
          </p:pic>
          <p:sp>
            <p:nvSpPr>
              <p:cNvPr id="88116" name="Rectangle 9"/>
              <p:cNvSpPr>
                <a:spLocks noChangeArrowheads="1"/>
              </p:cNvSpPr>
              <p:nvPr/>
            </p:nvSpPr>
            <p:spPr bwMode="auto">
              <a:xfrm>
                <a:off x="4608" y="1074"/>
                <a:ext cx="698" cy="194"/>
              </a:xfrm>
              <a:prstGeom prst="rect">
                <a:avLst/>
              </a:prstGeom>
              <a:noFill/>
              <a:ln w="9525" algn="ctr">
                <a:noFill/>
                <a:miter lim="800000"/>
                <a:headEnd/>
                <a:tailEnd/>
              </a:ln>
            </p:spPr>
            <p:txBody>
              <a:bodyPr wrap="none">
                <a:spAutoFit/>
              </a:bodyPr>
              <a:lstStyle/>
              <a:p>
                <a:r>
                  <a:rPr lang="en-US" sz="1400" b="1" dirty="0">
                    <a:solidFill>
                      <a:schemeClr val="bg2"/>
                    </a:solidFill>
                    <a:latin typeface="Arial" charset="0"/>
                  </a:rPr>
                  <a:t>Post-cuing</a:t>
                </a:r>
              </a:p>
            </p:txBody>
          </p:sp>
          <p:sp>
            <p:nvSpPr>
              <p:cNvPr id="88117" name="Rectangle 10"/>
              <p:cNvSpPr>
                <a:spLocks noChangeArrowheads="1"/>
              </p:cNvSpPr>
              <p:nvPr/>
            </p:nvSpPr>
            <p:spPr bwMode="auto">
              <a:xfrm>
                <a:off x="4224" y="1015"/>
                <a:ext cx="1467" cy="1568"/>
              </a:xfrm>
              <a:prstGeom prst="rect">
                <a:avLst/>
              </a:prstGeom>
              <a:noFill/>
              <a:ln w="28575" algn="ctr">
                <a:solidFill>
                  <a:srgbClr val="000000"/>
                </a:solidFill>
                <a:miter lim="800000"/>
                <a:headEnd/>
                <a:tailEnd/>
              </a:ln>
            </p:spPr>
            <p:txBody>
              <a:bodyPr wrap="none" anchor="ctr"/>
              <a:lstStyle/>
              <a:p>
                <a:endParaRPr lang="en-US" dirty="0"/>
              </a:p>
            </p:txBody>
          </p:sp>
        </p:grpSp>
        <p:sp>
          <p:nvSpPr>
            <p:cNvPr id="88113" name="Line 11"/>
            <p:cNvSpPr>
              <a:spLocks noChangeShapeType="1"/>
            </p:cNvSpPr>
            <p:nvPr/>
          </p:nvSpPr>
          <p:spPr bwMode="auto">
            <a:xfrm>
              <a:off x="4368" y="1356"/>
              <a:ext cx="960" cy="768"/>
            </a:xfrm>
            <a:prstGeom prst="line">
              <a:avLst/>
            </a:prstGeom>
            <a:noFill/>
            <a:ln w="38100">
              <a:noFill/>
              <a:round/>
              <a:headEnd/>
              <a:tailEnd/>
            </a:ln>
          </p:spPr>
          <p:txBody>
            <a:bodyPr wrap="none" anchor="ctr"/>
            <a:lstStyle/>
            <a:p>
              <a:endParaRPr lang="en-US" dirty="0"/>
            </a:p>
          </p:txBody>
        </p:sp>
        <p:sp>
          <p:nvSpPr>
            <p:cNvPr id="88114" name="Line 12"/>
            <p:cNvSpPr>
              <a:spLocks noChangeShapeType="1"/>
            </p:cNvSpPr>
            <p:nvPr/>
          </p:nvSpPr>
          <p:spPr bwMode="auto">
            <a:xfrm flipV="1">
              <a:off x="4254" y="1356"/>
              <a:ext cx="114" cy="6"/>
            </a:xfrm>
            <a:prstGeom prst="line">
              <a:avLst/>
            </a:prstGeom>
            <a:noFill/>
            <a:ln w="38100">
              <a:noFill/>
              <a:round/>
              <a:headEnd/>
              <a:tailEnd/>
            </a:ln>
          </p:spPr>
          <p:txBody>
            <a:bodyPr wrap="none" anchor="ctr"/>
            <a:lstStyle/>
            <a:p>
              <a:endParaRPr lang="en-US" dirty="0"/>
            </a:p>
          </p:txBody>
        </p:sp>
      </p:grpSp>
      <p:grpSp>
        <p:nvGrpSpPr>
          <p:cNvPr id="88069" name="Group 13"/>
          <p:cNvGrpSpPr>
            <a:grpSpLocks/>
          </p:cNvGrpSpPr>
          <p:nvPr/>
        </p:nvGrpSpPr>
        <p:grpSpPr bwMode="auto">
          <a:xfrm>
            <a:off x="4597400" y="4495800"/>
            <a:ext cx="2159000" cy="2133600"/>
            <a:chOff x="2896" y="2832"/>
            <a:chExt cx="1360" cy="1344"/>
          </a:xfrm>
        </p:grpSpPr>
        <p:grpSp>
          <p:nvGrpSpPr>
            <p:cNvPr id="88105" name="Group 14"/>
            <p:cNvGrpSpPr>
              <a:grpSpLocks/>
            </p:cNvGrpSpPr>
            <p:nvPr/>
          </p:nvGrpSpPr>
          <p:grpSpPr bwMode="auto">
            <a:xfrm>
              <a:off x="2896" y="2832"/>
              <a:ext cx="1360" cy="1344"/>
              <a:chOff x="2896" y="2832"/>
              <a:chExt cx="1360" cy="1344"/>
            </a:xfrm>
          </p:grpSpPr>
          <p:pic>
            <p:nvPicPr>
              <p:cNvPr id="88109" name="Picture 15" descr="new12may04"/>
              <p:cNvPicPr>
                <a:picLocks noChangeAspect="1" noChangeArrowheads="1"/>
              </p:cNvPicPr>
              <p:nvPr/>
            </p:nvPicPr>
            <p:blipFill>
              <a:blip r:embed="rId5" cstate="print">
                <a:clrChange>
                  <a:clrFrom>
                    <a:srgbClr val="FFFFFF"/>
                  </a:clrFrom>
                  <a:clrTo>
                    <a:srgbClr val="FFFFFF">
                      <a:alpha val="0"/>
                    </a:srgbClr>
                  </a:clrTo>
                </a:clrChange>
                <a:lum bright="10000" contrast="40000"/>
              </a:blip>
              <a:srcRect l="9944" t="24138" r="13509" b="26256"/>
              <a:stretch>
                <a:fillRect/>
              </a:stretch>
            </p:blipFill>
            <p:spPr bwMode="auto">
              <a:xfrm>
                <a:off x="2896" y="3008"/>
                <a:ext cx="1328" cy="1124"/>
              </a:xfrm>
              <a:prstGeom prst="rect">
                <a:avLst/>
              </a:prstGeom>
              <a:noFill/>
              <a:ln w="9525">
                <a:noFill/>
                <a:miter lim="800000"/>
                <a:headEnd/>
                <a:tailEnd/>
              </a:ln>
            </p:spPr>
          </p:pic>
          <p:sp>
            <p:nvSpPr>
              <p:cNvPr id="88110" name="Rectangle 16"/>
              <p:cNvSpPr>
                <a:spLocks noChangeArrowheads="1"/>
              </p:cNvSpPr>
              <p:nvPr/>
            </p:nvSpPr>
            <p:spPr bwMode="auto">
              <a:xfrm>
                <a:off x="3768" y="2928"/>
                <a:ext cx="435" cy="194"/>
              </a:xfrm>
              <a:prstGeom prst="rect">
                <a:avLst/>
              </a:prstGeom>
              <a:noFill/>
              <a:ln w="9525" algn="ctr">
                <a:noFill/>
                <a:miter lim="800000"/>
                <a:headEnd/>
                <a:tailEnd/>
              </a:ln>
            </p:spPr>
            <p:txBody>
              <a:bodyPr wrap="none">
                <a:spAutoFit/>
              </a:bodyPr>
              <a:lstStyle/>
              <a:p>
                <a:r>
                  <a:rPr lang="en-US" sz="1400" b="1" dirty="0">
                    <a:solidFill>
                      <a:schemeClr val="bg2"/>
                    </a:solidFill>
                    <a:latin typeface="Arial" charset="0"/>
                  </a:rPr>
                  <a:t>Cuing</a:t>
                </a:r>
              </a:p>
            </p:txBody>
          </p:sp>
          <p:sp>
            <p:nvSpPr>
              <p:cNvPr id="88111" name="Rectangle 17"/>
              <p:cNvSpPr>
                <a:spLocks noChangeArrowheads="1"/>
              </p:cNvSpPr>
              <p:nvPr/>
            </p:nvSpPr>
            <p:spPr bwMode="auto">
              <a:xfrm>
                <a:off x="2912" y="2832"/>
                <a:ext cx="1344" cy="1344"/>
              </a:xfrm>
              <a:prstGeom prst="rect">
                <a:avLst/>
              </a:prstGeom>
              <a:noFill/>
              <a:ln w="28575" algn="ctr">
                <a:solidFill>
                  <a:srgbClr val="000000"/>
                </a:solidFill>
                <a:miter lim="800000"/>
                <a:headEnd/>
                <a:tailEnd/>
              </a:ln>
            </p:spPr>
            <p:txBody>
              <a:bodyPr wrap="none" anchor="ctr"/>
              <a:lstStyle/>
              <a:p>
                <a:endParaRPr lang="en-US" dirty="0"/>
              </a:p>
            </p:txBody>
          </p:sp>
        </p:grpSp>
        <p:grpSp>
          <p:nvGrpSpPr>
            <p:cNvPr id="88106" name="Group 18"/>
            <p:cNvGrpSpPr>
              <a:grpSpLocks/>
            </p:cNvGrpSpPr>
            <p:nvPr/>
          </p:nvGrpSpPr>
          <p:grpSpPr bwMode="auto">
            <a:xfrm>
              <a:off x="3336" y="3144"/>
              <a:ext cx="888" cy="600"/>
              <a:chOff x="3336" y="3144"/>
              <a:chExt cx="888" cy="600"/>
            </a:xfrm>
          </p:grpSpPr>
          <p:sp>
            <p:nvSpPr>
              <p:cNvPr id="88107" name="Line 19"/>
              <p:cNvSpPr>
                <a:spLocks noChangeShapeType="1"/>
              </p:cNvSpPr>
              <p:nvPr/>
            </p:nvSpPr>
            <p:spPr bwMode="auto">
              <a:xfrm>
                <a:off x="3570" y="3144"/>
                <a:ext cx="654" cy="600"/>
              </a:xfrm>
              <a:prstGeom prst="line">
                <a:avLst/>
              </a:prstGeom>
              <a:noFill/>
              <a:ln w="38100">
                <a:solidFill>
                  <a:srgbClr val="FF0000"/>
                </a:solidFill>
                <a:round/>
                <a:headEnd/>
                <a:tailEnd/>
              </a:ln>
            </p:spPr>
            <p:txBody>
              <a:bodyPr wrap="none" anchor="ctr"/>
              <a:lstStyle/>
              <a:p>
                <a:endParaRPr lang="en-US" dirty="0"/>
              </a:p>
            </p:txBody>
          </p:sp>
          <p:sp>
            <p:nvSpPr>
              <p:cNvPr id="88108" name="Line 20"/>
              <p:cNvSpPr>
                <a:spLocks noChangeShapeType="1"/>
              </p:cNvSpPr>
              <p:nvPr/>
            </p:nvSpPr>
            <p:spPr bwMode="auto">
              <a:xfrm flipV="1">
                <a:off x="3336" y="3150"/>
                <a:ext cx="240" cy="0"/>
              </a:xfrm>
              <a:prstGeom prst="line">
                <a:avLst/>
              </a:prstGeom>
              <a:noFill/>
              <a:ln w="38100">
                <a:solidFill>
                  <a:srgbClr val="FF0000"/>
                </a:solidFill>
                <a:round/>
                <a:headEnd/>
                <a:tailEnd/>
              </a:ln>
            </p:spPr>
            <p:txBody>
              <a:bodyPr wrap="none" anchor="ctr"/>
              <a:lstStyle/>
              <a:p>
                <a:endParaRPr lang="en-US" dirty="0"/>
              </a:p>
            </p:txBody>
          </p:sp>
        </p:grpSp>
      </p:grpSp>
      <p:grpSp>
        <p:nvGrpSpPr>
          <p:cNvPr id="88070" name="Group 21"/>
          <p:cNvGrpSpPr>
            <a:grpSpLocks/>
          </p:cNvGrpSpPr>
          <p:nvPr/>
        </p:nvGrpSpPr>
        <p:grpSpPr bwMode="auto">
          <a:xfrm>
            <a:off x="6858000" y="4495800"/>
            <a:ext cx="2133600" cy="2133600"/>
            <a:chOff x="4320" y="2832"/>
            <a:chExt cx="1344" cy="1344"/>
          </a:xfrm>
        </p:grpSpPr>
        <p:grpSp>
          <p:nvGrpSpPr>
            <p:cNvPr id="88098" name="Group 22"/>
            <p:cNvGrpSpPr>
              <a:grpSpLocks/>
            </p:cNvGrpSpPr>
            <p:nvPr/>
          </p:nvGrpSpPr>
          <p:grpSpPr bwMode="auto">
            <a:xfrm>
              <a:off x="4320" y="2832"/>
              <a:ext cx="1344" cy="1344"/>
              <a:chOff x="4320" y="2832"/>
              <a:chExt cx="1344" cy="1344"/>
            </a:xfrm>
          </p:grpSpPr>
          <p:pic>
            <p:nvPicPr>
              <p:cNvPr id="88102" name="Picture 23" descr="new14may04"/>
              <p:cNvPicPr>
                <a:picLocks noChangeAspect="1" noChangeArrowheads="1"/>
              </p:cNvPicPr>
              <p:nvPr/>
            </p:nvPicPr>
            <p:blipFill>
              <a:blip r:embed="rId6" cstate="print">
                <a:clrChange>
                  <a:clrFrom>
                    <a:srgbClr val="FFFFFF"/>
                  </a:clrFrom>
                  <a:clrTo>
                    <a:srgbClr val="FFFFFF">
                      <a:alpha val="0"/>
                    </a:srgbClr>
                  </a:clrTo>
                </a:clrChange>
                <a:lum bright="10000" contrast="40000"/>
              </a:blip>
              <a:srcRect l="13509" t="21695" r="14447" b="24785"/>
              <a:stretch>
                <a:fillRect/>
              </a:stretch>
            </p:blipFill>
            <p:spPr bwMode="auto">
              <a:xfrm>
                <a:off x="4352" y="2872"/>
                <a:ext cx="1288" cy="1249"/>
              </a:xfrm>
              <a:prstGeom prst="rect">
                <a:avLst/>
              </a:prstGeom>
              <a:noFill/>
              <a:ln w="9525">
                <a:noFill/>
                <a:miter lim="800000"/>
                <a:headEnd/>
                <a:tailEnd/>
              </a:ln>
            </p:spPr>
          </p:pic>
          <p:sp>
            <p:nvSpPr>
              <p:cNvPr id="88103" name="Rectangle 24"/>
              <p:cNvSpPr>
                <a:spLocks noChangeArrowheads="1"/>
              </p:cNvSpPr>
              <p:nvPr/>
            </p:nvSpPr>
            <p:spPr bwMode="auto">
              <a:xfrm>
                <a:off x="5136" y="2928"/>
                <a:ext cx="435" cy="194"/>
              </a:xfrm>
              <a:prstGeom prst="rect">
                <a:avLst/>
              </a:prstGeom>
              <a:noFill/>
              <a:ln w="9525" algn="ctr">
                <a:noFill/>
                <a:miter lim="800000"/>
                <a:headEnd/>
                <a:tailEnd/>
              </a:ln>
            </p:spPr>
            <p:txBody>
              <a:bodyPr wrap="none">
                <a:spAutoFit/>
              </a:bodyPr>
              <a:lstStyle/>
              <a:p>
                <a:r>
                  <a:rPr lang="en-US" sz="1400" b="1" dirty="0">
                    <a:solidFill>
                      <a:schemeClr val="bg2"/>
                    </a:solidFill>
                    <a:latin typeface="Arial" charset="0"/>
                  </a:rPr>
                  <a:t>Cuing</a:t>
                </a:r>
              </a:p>
            </p:txBody>
          </p:sp>
          <p:sp>
            <p:nvSpPr>
              <p:cNvPr id="88104" name="Rectangle 25"/>
              <p:cNvSpPr>
                <a:spLocks noChangeArrowheads="1"/>
              </p:cNvSpPr>
              <p:nvPr/>
            </p:nvSpPr>
            <p:spPr bwMode="auto">
              <a:xfrm>
                <a:off x="4320" y="2832"/>
                <a:ext cx="1344" cy="1344"/>
              </a:xfrm>
              <a:prstGeom prst="rect">
                <a:avLst/>
              </a:prstGeom>
              <a:noFill/>
              <a:ln w="28575" algn="ctr">
                <a:solidFill>
                  <a:srgbClr val="000000"/>
                </a:solidFill>
                <a:miter lim="800000"/>
                <a:headEnd/>
                <a:tailEnd/>
              </a:ln>
            </p:spPr>
            <p:txBody>
              <a:bodyPr wrap="none" anchor="ctr"/>
              <a:lstStyle/>
              <a:p>
                <a:endParaRPr lang="en-US" dirty="0"/>
              </a:p>
            </p:txBody>
          </p:sp>
        </p:grpSp>
        <p:grpSp>
          <p:nvGrpSpPr>
            <p:cNvPr id="88099" name="Group 26"/>
            <p:cNvGrpSpPr>
              <a:grpSpLocks/>
            </p:cNvGrpSpPr>
            <p:nvPr/>
          </p:nvGrpSpPr>
          <p:grpSpPr bwMode="auto">
            <a:xfrm>
              <a:off x="4464" y="3018"/>
              <a:ext cx="1056" cy="678"/>
              <a:chOff x="4464" y="3018"/>
              <a:chExt cx="1056" cy="678"/>
            </a:xfrm>
          </p:grpSpPr>
          <p:sp>
            <p:nvSpPr>
              <p:cNvPr id="88100" name="Line 27"/>
              <p:cNvSpPr>
                <a:spLocks noChangeShapeType="1"/>
              </p:cNvSpPr>
              <p:nvPr/>
            </p:nvSpPr>
            <p:spPr bwMode="auto">
              <a:xfrm>
                <a:off x="4770" y="3018"/>
                <a:ext cx="750" cy="678"/>
              </a:xfrm>
              <a:prstGeom prst="line">
                <a:avLst/>
              </a:prstGeom>
              <a:noFill/>
              <a:ln w="38100">
                <a:solidFill>
                  <a:srgbClr val="FF0000"/>
                </a:solidFill>
                <a:round/>
                <a:headEnd/>
                <a:tailEnd/>
              </a:ln>
            </p:spPr>
            <p:txBody>
              <a:bodyPr wrap="none" anchor="ctr"/>
              <a:lstStyle/>
              <a:p>
                <a:endParaRPr lang="en-US" dirty="0"/>
              </a:p>
            </p:txBody>
          </p:sp>
          <p:sp>
            <p:nvSpPr>
              <p:cNvPr id="88101" name="Line 28"/>
              <p:cNvSpPr>
                <a:spLocks noChangeShapeType="1"/>
              </p:cNvSpPr>
              <p:nvPr/>
            </p:nvSpPr>
            <p:spPr bwMode="auto">
              <a:xfrm flipV="1">
                <a:off x="4464" y="3018"/>
                <a:ext cx="306" cy="6"/>
              </a:xfrm>
              <a:prstGeom prst="line">
                <a:avLst/>
              </a:prstGeom>
              <a:noFill/>
              <a:ln w="38100">
                <a:solidFill>
                  <a:srgbClr val="FF0000"/>
                </a:solidFill>
                <a:round/>
                <a:headEnd/>
                <a:tailEnd/>
              </a:ln>
            </p:spPr>
            <p:txBody>
              <a:bodyPr wrap="none" anchor="ctr"/>
              <a:lstStyle/>
              <a:p>
                <a:endParaRPr lang="en-US" dirty="0"/>
              </a:p>
            </p:txBody>
          </p:sp>
        </p:grpSp>
      </p:grpSp>
      <p:grpSp>
        <p:nvGrpSpPr>
          <p:cNvPr id="88071" name="Group 29"/>
          <p:cNvGrpSpPr>
            <a:grpSpLocks/>
          </p:cNvGrpSpPr>
          <p:nvPr/>
        </p:nvGrpSpPr>
        <p:grpSpPr bwMode="auto">
          <a:xfrm>
            <a:off x="2324100" y="4495800"/>
            <a:ext cx="2197100" cy="2133600"/>
            <a:chOff x="1464" y="2832"/>
            <a:chExt cx="1384" cy="1344"/>
          </a:xfrm>
        </p:grpSpPr>
        <p:grpSp>
          <p:nvGrpSpPr>
            <p:cNvPr id="88093" name="Group 30"/>
            <p:cNvGrpSpPr>
              <a:grpSpLocks/>
            </p:cNvGrpSpPr>
            <p:nvPr/>
          </p:nvGrpSpPr>
          <p:grpSpPr bwMode="auto">
            <a:xfrm>
              <a:off x="1464" y="2832"/>
              <a:ext cx="1384" cy="1344"/>
              <a:chOff x="1464" y="2832"/>
              <a:chExt cx="1384" cy="1344"/>
            </a:xfrm>
          </p:grpSpPr>
          <p:pic>
            <p:nvPicPr>
              <p:cNvPr id="88095" name="Picture 31" descr="new7may04"/>
              <p:cNvPicPr>
                <a:picLocks noChangeAspect="1" noChangeArrowheads="1"/>
              </p:cNvPicPr>
              <p:nvPr/>
            </p:nvPicPr>
            <p:blipFill>
              <a:blip r:embed="rId7" cstate="print">
                <a:clrChange>
                  <a:clrFrom>
                    <a:srgbClr val="FFFFFF"/>
                  </a:clrFrom>
                  <a:clrTo>
                    <a:srgbClr val="FFFFFF">
                      <a:alpha val="0"/>
                    </a:srgbClr>
                  </a:clrTo>
                </a:clrChange>
                <a:lum bright="10000" contrast="40000"/>
              </a:blip>
              <a:srcRect l="5441" t="20689" r="13509" b="26740"/>
              <a:stretch>
                <a:fillRect/>
              </a:stretch>
            </p:blipFill>
            <p:spPr bwMode="auto">
              <a:xfrm>
                <a:off x="1464" y="2960"/>
                <a:ext cx="1360" cy="1152"/>
              </a:xfrm>
              <a:prstGeom prst="rect">
                <a:avLst/>
              </a:prstGeom>
              <a:noFill/>
              <a:ln w="9525">
                <a:noFill/>
                <a:miter lim="800000"/>
                <a:headEnd/>
                <a:tailEnd/>
              </a:ln>
            </p:spPr>
          </p:pic>
          <p:sp>
            <p:nvSpPr>
              <p:cNvPr id="88096" name="Rectangle 32"/>
              <p:cNvSpPr>
                <a:spLocks noChangeArrowheads="1"/>
              </p:cNvSpPr>
              <p:nvPr/>
            </p:nvSpPr>
            <p:spPr bwMode="auto">
              <a:xfrm>
                <a:off x="2256" y="2928"/>
                <a:ext cx="435" cy="194"/>
              </a:xfrm>
              <a:prstGeom prst="rect">
                <a:avLst/>
              </a:prstGeom>
              <a:noFill/>
              <a:ln w="9525" algn="ctr">
                <a:noFill/>
                <a:miter lim="800000"/>
                <a:headEnd/>
                <a:tailEnd/>
              </a:ln>
            </p:spPr>
            <p:txBody>
              <a:bodyPr wrap="none">
                <a:spAutoFit/>
              </a:bodyPr>
              <a:lstStyle/>
              <a:p>
                <a:r>
                  <a:rPr lang="en-US" sz="1400" b="1" dirty="0">
                    <a:solidFill>
                      <a:schemeClr val="bg2"/>
                    </a:solidFill>
                    <a:latin typeface="Arial" charset="0"/>
                  </a:rPr>
                  <a:t>Cuing</a:t>
                </a:r>
              </a:p>
            </p:txBody>
          </p:sp>
          <p:sp>
            <p:nvSpPr>
              <p:cNvPr id="88097" name="Rectangle 33"/>
              <p:cNvSpPr>
                <a:spLocks noChangeArrowheads="1"/>
              </p:cNvSpPr>
              <p:nvPr/>
            </p:nvSpPr>
            <p:spPr bwMode="auto">
              <a:xfrm>
                <a:off x="1504" y="2832"/>
                <a:ext cx="1344" cy="1344"/>
              </a:xfrm>
              <a:prstGeom prst="rect">
                <a:avLst/>
              </a:prstGeom>
              <a:noFill/>
              <a:ln w="28575" algn="ctr">
                <a:solidFill>
                  <a:srgbClr val="000000"/>
                </a:solidFill>
                <a:miter lim="800000"/>
                <a:headEnd/>
                <a:tailEnd/>
              </a:ln>
            </p:spPr>
            <p:txBody>
              <a:bodyPr wrap="none" anchor="ctr"/>
              <a:lstStyle/>
              <a:p>
                <a:endParaRPr lang="en-US" dirty="0"/>
              </a:p>
            </p:txBody>
          </p:sp>
        </p:grpSp>
        <p:sp>
          <p:nvSpPr>
            <p:cNvPr id="88094" name="Freeform 34"/>
            <p:cNvSpPr>
              <a:spLocks/>
            </p:cNvSpPr>
            <p:nvPr/>
          </p:nvSpPr>
          <p:spPr bwMode="auto">
            <a:xfrm>
              <a:off x="1974" y="3168"/>
              <a:ext cx="858" cy="594"/>
            </a:xfrm>
            <a:custGeom>
              <a:avLst/>
              <a:gdLst>
                <a:gd name="T0" fmla="*/ 0 w 912"/>
                <a:gd name="T1" fmla="*/ 0 h 624"/>
                <a:gd name="T2" fmla="*/ 56 w 912"/>
                <a:gd name="T3" fmla="*/ 138 h 624"/>
                <a:gd name="T4" fmla="*/ 192 w 912"/>
                <a:gd name="T5" fmla="*/ 273 h 624"/>
                <a:gd name="T6" fmla="*/ 326 w 912"/>
                <a:gd name="T7" fmla="*/ 252 h 624"/>
                <a:gd name="T8" fmla="*/ 366 w 912"/>
                <a:gd name="T9" fmla="*/ 299 h 624"/>
                <a:gd name="T10" fmla="*/ 0 60000 65536"/>
                <a:gd name="T11" fmla="*/ 0 60000 65536"/>
                <a:gd name="T12" fmla="*/ 0 60000 65536"/>
                <a:gd name="T13" fmla="*/ 0 60000 65536"/>
                <a:gd name="T14" fmla="*/ 0 60000 65536"/>
                <a:gd name="T15" fmla="*/ 0 w 912"/>
                <a:gd name="T16" fmla="*/ 0 h 624"/>
                <a:gd name="T17" fmla="*/ 912 w 912"/>
                <a:gd name="T18" fmla="*/ 624 h 624"/>
              </a:gdLst>
              <a:ahLst/>
              <a:cxnLst>
                <a:cxn ang="T10">
                  <a:pos x="T0" y="T1"/>
                </a:cxn>
                <a:cxn ang="T11">
                  <a:pos x="T2" y="T3"/>
                </a:cxn>
                <a:cxn ang="T12">
                  <a:pos x="T4" y="T5"/>
                </a:cxn>
                <a:cxn ang="T13">
                  <a:pos x="T6" y="T7"/>
                </a:cxn>
                <a:cxn ang="T14">
                  <a:pos x="T8" y="T9"/>
                </a:cxn>
              </a:cxnLst>
              <a:rect l="T15" t="T16" r="T17" b="T18"/>
              <a:pathLst>
                <a:path w="912" h="624">
                  <a:moveTo>
                    <a:pt x="0" y="0"/>
                  </a:moveTo>
                  <a:lnTo>
                    <a:pt x="144" y="288"/>
                  </a:lnTo>
                  <a:lnTo>
                    <a:pt x="480" y="576"/>
                  </a:lnTo>
                  <a:lnTo>
                    <a:pt x="816" y="528"/>
                  </a:lnTo>
                  <a:lnTo>
                    <a:pt x="912" y="624"/>
                  </a:lnTo>
                </a:path>
              </a:pathLst>
            </a:custGeom>
            <a:noFill/>
            <a:ln w="38100" cap="flat" cmpd="sng">
              <a:solidFill>
                <a:srgbClr val="FF0000"/>
              </a:solidFill>
              <a:prstDash val="solid"/>
              <a:round/>
              <a:headEnd/>
              <a:tailEnd/>
            </a:ln>
          </p:spPr>
          <p:txBody>
            <a:bodyPr wrap="none" anchor="ctr"/>
            <a:lstStyle/>
            <a:p>
              <a:endParaRPr lang="en-US" dirty="0"/>
            </a:p>
          </p:txBody>
        </p:sp>
      </p:grpSp>
      <p:grpSp>
        <p:nvGrpSpPr>
          <p:cNvPr id="88072" name="Group 35"/>
          <p:cNvGrpSpPr>
            <a:grpSpLocks/>
          </p:cNvGrpSpPr>
          <p:nvPr/>
        </p:nvGrpSpPr>
        <p:grpSpPr bwMode="auto">
          <a:xfrm>
            <a:off x="109538" y="1600200"/>
            <a:ext cx="2328862" cy="2590800"/>
            <a:chOff x="69" y="1008"/>
            <a:chExt cx="1467" cy="1632"/>
          </a:xfrm>
        </p:grpSpPr>
        <p:grpSp>
          <p:nvGrpSpPr>
            <p:cNvPr id="88088" name="Group 36"/>
            <p:cNvGrpSpPr>
              <a:grpSpLocks/>
            </p:cNvGrpSpPr>
            <p:nvPr/>
          </p:nvGrpSpPr>
          <p:grpSpPr bwMode="auto">
            <a:xfrm>
              <a:off x="69" y="1008"/>
              <a:ext cx="1467" cy="1632"/>
              <a:chOff x="69" y="960"/>
              <a:chExt cx="1467" cy="1632"/>
            </a:xfrm>
          </p:grpSpPr>
          <p:pic>
            <p:nvPicPr>
              <p:cNvPr id="88090" name="Picture 37" descr="new28april04"/>
              <p:cNvPicPr>
                <a:picLocks noChangeAspect="1" noChangeArrowheads="1"/>
              </p:cNvPicPr>
              <p:nvPr/>
            </p:nvPicPr>
            <p:blipFill>
              <a:blip r:embed="rId8" cstate="print">
                <a:clrChange>
                  <a:clrFrom>
                    <a:srgbClr val="FFFFFF"/>
                  </a:clrFrom>
                  <a:clrTo>
                    <a:srgbClr val="FFFFFF">
                      <a:alpha val="0"/>
                    </a:srgbClr>
                  </a:clrTo>
                </a:clrChange>
                <a:lum bright="10000" contrast="40000"/>
              </a:blip>
              <a:srcRect l="15446" t="9557" r="9756" b="22118"/>
              <a:stretch>
                <a:fillRect/>
              </a:stretch>
            </p:blipFill>
            <p:spPr bwMode="auto">
              <a:xfrm>
                <a:off x="69" y="960"/>
                <a:ext cx="1444" cy="1632"/>
              </a:xfrm>
              <a:prstGeom prst="rect">
                <a:avLst/>
              </a:prstGeom>
              <a:noFill/>
              <a:ln w="9525">
                <a:noFill/>
                <a:miter lim="800000"/>
                <a:headEnd/>
                <a:tailEnd/>
              </a:ln>
            </p:spPr>
          </p:pic>
          <p:sp>
            <p:nvSpPr>
              <p:cNvPr id="88091" name="Rectangle 38"/>
              <p:cNvSpPr>
                <a:spLocks noChangeArrowheads="1"/>
              </p:cNvSpPr>
              <p:nvPr/>
            </p:nvSpPr>
            <p:spPr bwMode="auto">
              <a:xfrm>
                <a:off x="69" y="1017"/>
                <a:ext cx="1467" cy="1568"/>
              </a:xfrm>
              <a:prstGeom prst="rect">
                <a:avLst/>
              </a:prstGeom>
              <a:noFill/>
              <a:ln w="28575" algn="ctr">
                <a:solidFill>
                  <a:srgbClr val="000000"/>
                </a:solidFill>
                <a:miter lim="800000"/>
                <a:headEnd/>
                <a:tailEnd/>
              </a:ln>
            </p:spPr>
            <p:txBody>
              <a:bodyPr wrap="none" anchor="ctr"/>
              <a:lstStyle/>
              <a:p>
                <a:endParaRPr lang="en-US" dirty="0"/>
              </a:p>
            </p:txBody>
          </p:sp>
          <p:sp>
            <p:nvSpPr>
              <p:cNvPr id="88092" name="Text Box 39"/>
              <p:cNvSpPr txBox="1">
                <a:spLocks noChangeArrowheads="1"/>
              </p:cNvSpPr>
              <p:nvPr/>
            </p:nvSpPr>
            <p:spPr bwMode="auto">
              <a:xfrm>
                <a:off x="81" y="1026"/>
                <a:ext cx="636" cy="194"/>
              </a:xfrm>
              <a:prstGeom prst="rect">
                <a:avLst/>
              </a:prstGeom>
              <a:noFill/>
              <a:ln w="9525" algn="ctr">
                <a:noFill/>
                <a:miter lim="800000"/>
                <a:headEnd/>
                <a:tailEnd/>
              </a:ln>
            </p:spPr>
            <p:txBody>
              <a:bodyPr wrap="none">
                <a:spAutoFit/>
              </a:bodyPr>
              <a:lstStyle/>
              <a:p>
                <a:r>
                  <a:rPr lang="en-US" sz="1400" b="1" dirty="0">
                    <a:solidFill>
                      <a:schemeClr val="bg2"/>
                    </a:solidFill>
                    <a:latin typeface="Arial" charset="0"/>
                  </a:rPr>
                  <a:t>Pre-cuing</a:t>
                </a:r>
              </a:p>
            </p:txBody>
          </p:sp>
        </p:grpSp>
        <p:sp>
          <p:nvSpPr>
            <p:cNvPr id="88089" name="Freeform 40"/>
            <p:cNvSpPr>
              <a:spLocks/>
            </p:cNvSpPr>
            <p:nvPr/>
          </p:nvSpPr>
          <p:spPr bwMode="auto">
            <a:xfrm>
              <a:off x="90" y="1578"/>
              <a:ext cx="1200" cy="372"/>
            </a:xfrm>
            <a:custGeom>
              <a:avLst/>
              <a:gdLst>
                <a:gd name="T0" fmla="*/ 0 w 1152"/>
                <a:gd name="T1" fmla="*/ 0 h 384"/>
                <a:gd name="T2" fmla="*/ 621 w 1152"/>
                <a:gd name="T3" fmla="*/ 209 h 384"/>
                <a:gd name="T4" fmla="*/ 1770 w 1152"/>
                <a:gd name="T5" fmla="*/ 150 h 384"/>
                <a:gd name="T6" fmla="*/ 2125 w 1152"/>
                <a:gd name="T7" fmla="*/ 238 h 384"/>
                <a:gd name="T8" fmla="*/ 0 60000 65536"/>
                <a:gd name="T9" fmla="*/ 0 60000 65536"/>
                <a:gd name="T10" fmla="*/ 0 60000 65536"/>
                <a:gd name="T11" fmla="*/ 0 60000 65536"/>
                <a:gd name="T12" fmla="*/ 0 w 1152"/>
                <a:gd name="T13" fmla="*/ 0 h 384"/>
                <a:gd name="T14" fmla="*/ 1152 w 1152"/>
                <a:gd name="T15" fmla="*/ 384 h 384"/>
              </a:gdLst>
              <a:ahLst/>
              <a:cxnLst>
                <a:cxn ang="T8">
                  <a:pos x="T0" y="T1"/>
                </a:cxn>
                <a:cxn ang="T9">
                  <a:pos x="T2" y="T3"/>
                </a:cxn>
                <a:cxn ang="T10">
                  <a:pos x="T4" y="T5"/>
                </a:cxn>
                <a:cxn ang="T11">
                  <a:pos x="T6" y="T7"/>
                </a:cxn>
              </a:cxnLst>
              <a:rect l="T12" t="T13" r="T14" b="T15"/>
              <a:pathLst>
                <a:path w="1152" h="384">
                  <a:moveTo>
                    <a:pt x="0" y="0"/>
                  </a:moveTo>
                  <a:lnTo>
                    <a:pt x="336" y="336"/>
                  </a:lnTo>
                  <a:lnTo>
                    <a:pt x="960" y="240"/>
                  </a:lnTo>
                  <a:lnTo>
                    <a:pt x="1152" y="384"/>
                  </a:lnTo>
                </a:path>
              </a:pathLst>
            </a:custGeom>
            <a:noFill/>
            <a:ln w="38100" cap="flat" cmpd="sng">
              <a:noFill/>
              <a:prstDash val="solid"/>
              <a:round/>
              <a:headEnd/>
              <a:tailEnd/>
            </a:ln>
          </p:spPr>
          <p:txBody>
            <a:bodyPr wrap="none" anchor="ctr"/>
            <a:lstStyle/>
            <a:p>
              <a:endParaRPr lang="en-US" dirty="0"/>
            </a:p>
          </p:txBody>
        </p:sp>
      </p:grpSp>
      <p:grpSp>
        <p:nvGrpSpPr>
          <p:cNvPr id="88073" name="Group 41"/>
          <p:cNvGrpSpPr>
            <a:grpSpLocks/>
          </p:cNvGrpSpPr>
          <p:nvPr/>
        </p:nvGrpSpPr>
        <p:grpSpPr bwMode="auto">
          <a:xfrm>
            <a:off x="152400" y="4495800"/>
            <a:ext cx="2133600" cy="2133600"/>
            <a:chOff x="96" y="2832"/>
            <a:chExt cx="1344" cy="1344"/>
          </a:xfrm>
        </p:grpSpPr>
        <p:grpSp>
          <p:nvGrpSpPr>
            <p:cNvPr id="88083" name="Group 42"/>
            <p:cNvGrpSpPr>
              <a:grpSpLocks/>
            </p:cNvGrpSpPr>
            <p:nvPr/>
          </p:nvGrpSpPr>
          <p:grpSpPr bwMode="auto">
            <a:xfrm>
              <a:off x="96" y="2832"/>
              <a:ext cx="1344" cy="1344"/>
              <a:chOff x="96" y="2832"/>
              <a:chExt cx="1344" cy="1344"/>
            </a:xfrm>
          </p:grpSpPr>
          <p:pic>
            <p:nvPicPr>
              <p:cNvPr id="88085" name="Picture 43" descr="new5may04"/>
              <p:cNvPicPr>
                <a:picLocks noChangeAspect="1" noChangeArrowheads="1"/>
              </p:cNvPicPr>
              <p:nvPr/>
            </p:nvPicPr>
            <p:blipFill>
              <a:blip r:embed="rId9" cstate="print">
                <a:clrChange>
                  <a:clrFrom>
                    <a:srgbClr val="FFFFFF"/>
                  </a:clrFrom>
                  <a:clrTo>
                    <a:srgbClr val="FFFFFF">
                      <a:alpha val="0"/>
                    </a:srgbClr>
                  </a:clrTo>
                </a:clrChange>
                <a:lum bright="10000" contrast="40000"/>
              </a:blip>
              <a:srcRect l="10695" t="16524" r="8255" b="24171"/>
              <a:stretch>
                <a:fillRect/>
              </a:stretch>
            </p:blipFill>
            <p:spPr bwMode="auto">
              <a:xfrm>
                <a:off x="144" y="2892"/>
                <a:ext cx="1296" cy="1236"/>
              </a:xfrm>
              <a:prstGeom prst="rect">
                <a:avLst/>
              </a:prstGeom>
              <a:noFill/>
              <a:ln w="9525">
                <a:noFill/>
                <a:miter lim="800000"/>
                <a:headEnd/>
                <a:tailEnd/>
              </a:ln>
            </p:spPr>
          </p:pic>
          <p:sp>
            <p:nvSpPr>
              <p:cNvPr id="88086" name="Rectangle 44"/>
              <p:cNvSpPr>
                <a:spLocks noChangeArrowheads="1"/>
              </p:cNvSpPr>
              <p:nvPr/>
            </p:nvSpPr>
            <p:spPr bwMode="auto">
              <a:xfrm>
                <a:off x="96" y="2832"/>
                <a:ext cx="1344" cy="1344"/>
              </a:xfrm>
              <a:prstGeom prst="rect">
                <a:avLst/>
              </a:prstGeom>
              <a:noFill/>
              <a:ln w="28575" algn="ctr">
                <a:solidFill>
                  <a:srgbClr val="000000"/>
                </a:solidFill>
                <a:miter lim="800000"/>
                <a:headEnd/>
                <a:tailEnd/>
              </a:ln>
            </p:spPr>
            <p:txBody>
              <a:bodyPr wrap="none" anchor="ctr"/>
              <a:lstStyle/>
              <a:p>
                <a:endParaRPr lang="en-US" dirty="0"/>
              </a:p>
            </p:txBody>
          </p:sp>
          <p:sp>
            <p:nvSpPr>
              <p:cNvPr id="88087" name="Rectangle 45"/>
              <p:cNvSpPr>
                <a:spLocks noChangeArrowheads="1"/>
              </p:cNvSpPr>
              <p:nvPr/>
            </p:nvSpPr>
            <p:spPr bwMode="auto">
              <a:xfrm>
                <a:off x="768" y="2928"/>
                <a:ext cx="435" cy="194"/>
              </a:xfrm>
              <a:prstGeom prst="rect">
                <a:avLst/>
              </a:prstGeom>
              <a:noFill/>
              <a:ln w="9525" algn="ctr">
                <a:noFill/>
                <a:miter lim="800000"/>
                <a:headEnd/>
                <a:tailEnd/>
              </a:ln>
            </p:spPr>
            <p:txBody>
              <a:bodyPr wrap="none">
                <a:spAutoFit/>
              </a:bodyPr>
              <a:lstStyle/>
              <a:p>
                <a:r>
                  <a:rPr lang="en-US" sz="1400" b="1" dirty="0">
                    <a:solidFill>
                      <a:schemeClr val="bg2"/>
                    </a:solidFill>
                    <a:latin typeface="Arial" charset="0"/>
                  </a:rPr>
                  <a:t>Cuing</a:t>
                </a:r>
              </a:p>
            </p:txBody>
          </p:sp>
        </p:grpSp>
        <p:sp>
          <p:nvSpPr>
            <p:cNvPr id="88084" name="Freeform 46"/>
            <p:cNvSpPr>
              <a:spLocks/>
            </p:cNvSpPr>
            <p:nvPr/>
          </p:nvSpPr>
          <p:spPr bwMode="auto">
            <a:xfrm>
              <a:off x="306" y="2994"/>
              <a:ext cx="1056" cy="768"/>
            </a:xfrm>
            <a:custGeom>
              <a:avLst/>
              <a:gdLst>
                <a:gd name="T0" fmla="*/ 0 w 1056"/>
                <a:gd name="T1" fmla="*/ 0 h 768"/>
                <a:gd name="T2" fmla="*/ 144 w 1056"/>
                <a:gd name="T3" fmla="*/ 288 h 768"/>
                <a:gd name="T4" fmla="*/ 528 w 1056"/>
                <a:gd name="T5" fmla="*/ 672 h 768"/>
                <a:gd name="T6" fmla="*/ 912 w 1056"/>
                <a:gd name="T7" fmla="*/ 624 h 768"/>
                <a:gd name="T8" fmla="*/ 1056 w 1056"/>
                <a:gd name="T9" fmla="*/ 768 h 768"/>
                <a:gd name="T10" fmla="*/ 0 60000 65536"/>
                <a:gd name="T11" fmla="*/ 0 60000 65536"/>
                <a:gd name="T12" fmla="*/ 0 60000 65536"/>
                <a:gd name="T13" fmla="*/ 0 60000 65536"/>
                <a:gd name="T14" fmla="*/ 0 60000 65536"/>
                <a:gd name="T15" fmla="*/ 0 w 1056"/>
                <a:gd name="T16" fmla="*/ 0 h 768"/>
                <a:gd name="T17" fmla="*/ 1056 w 1056"/>
                <a:gd name="T18" fmla="*/ 768 h 768"/>
              </a:gdLst>
              <a:ahLst/>
              <a:cxnLst>
                <a:cxn ang="T10">
                  <a:pos x="T0" y="T1"/>
                </a:cxn>
                <a:cxn ang="T11">
                  <a:pos x="T2" y="T3"/>
                </a:cxn>
                <a:cxn ang="T12">
                  <a:pos x="T4" y="T5"/>
                </a:cxn>
                <a:cxn ang="T13">
                  <a:pos x="T6" y="T7"/>
                </a:cxn>
                <a:cxn ang="T14">
                  <a:pos x="T8" y="T9"/>
                </a:cxn>
              </a:cxnLst>
              <a:rect l="T15" t="T16" r="T17" b="T18"/>
              <a:pathLst>
                <a:path w="1056" h="768">
                  <a:moveTo>
                    <a:pt x="0" y="0"/>
                  </a:moveTo>
                  <a:lnTo>
                    <a:pt x="144" y="288"/>
                  </a:lnTo>
                  <a:lnTo>
                    <a:pt x="528" y="672"/>
                  </a:lnTo>
                  <a:lnTo>
                    <a:pt x="912" y="624"/>
                  </a:lnTo>
                  <a:lnTo>
                    <a:pt x="1056" y="768"/>
                  </a:lnTo>
                </a:path>
              </a:pathLst>
            </a:custGeom>
            <a:noFill/>
            <a:ln w="38100" cap="flat" cmpd="sng">
              <a:solidFill>
                <a:srgbClr val="FF0000"/>
              </a:solidFill>
              <a:prstDash val="solid"/>
              <a:round/>
              <a:headEnd/>
              <a:tailEnd/>
            </a:ln>
          </p:spPr>
          <p:txBody>
            <a:bodyPr wrap="none" anchor="ctr"/>
            <a:lstStyle/>
            <a:p>
              <a:endParaRPr lang="en-US" dirty="0"/>
            </a:p>
          </p:txBody>
        </p:sp>
      </p:grpSp>
      <p:sp>
        <p:nvSpPr>
          <p:cNvPr id="88074" name="Rectangle 47"/>
          <p:cNvSpPr>
            <a:spLocks noChangeArrowheads="1"/>
          </p:cNvSpPr>
          <p:nvPr/>
        </p:nvSpPr>
        <p:spPr bwMode="auto">
          <a:xfrm>
            <a:off x="381000" y="3762375"/>
            <a:ext cx="152400" cy="152400"/>
          </a:xfrm>
          <a:prstGeom prst="rect">
            <a:avLst/>
          </a:prstGeom>
          <a:solidFill>
            <a:srgbClr val="A5A5A5"/>
          </a:solidFill>
          <a:ln w="9525">
            <a:solidFill>
              <a:srgbClr val="000000"/>
            </a:solidFill>
            <a:miter lim="800000"/>
            <a:headEnd/>
            <a:tailEnd/>
          </a:ln>
        </p:spPr>
        <p:txBody>
          <a:bodyPr wrap="none" anchor="ctr"/>
          <a:lstStyle/>
          <a:p>
            <a:endParaRPr lang="en-US" dirty="0"/>
          </a:p>
        </p:txBody>
      </p:sp>
      <p:sp>
        <p:nvSpPr>
          <p:cNvPr id="88075" name="Rectangle 48"/>
          <p:cNvSpPr>
            <a:spLocks noChangeArrowheads="1"/>
          </p:cNvSpPr>
          <p:nvPr/>
        </p:nvSpPr>
        <p:spPr bwMode="auto">
          <a:xfrm>
            <a:off x="2047875" y="3762375"/>
            <a:ext cx="152400" cy="152400"/>
          </a:xfrm>
          <a:prstGeom prst="rect">
            <a:avLst/>
          </a:prstGeom>
          <a:solidFill>
            <a:schemeClr val="tx1"/>
          </a:solidFill>
          <a:ln w="9525">
            <a:solidFill>
              <a:srgbClr val="000000"/>
            </a:solidFill>
            <a:miter lim="800000"/>
            <a:headEnd/>
            <a:tailEnd/>
          </a:ln>
        </p:spPr>
        <p:txBody>
          <a:bodyPr wrap="none" anchor="ctr"/>
          <a:lstStyle/>
          <a:p>
            <a:endParaRPr lang="en-US" dirty="0"/>
          </a:p>
        </p:txBody>
      </p:sp>
      <p:sp>
        <p:nvSpPr>
          <p:cNvPr id="88076" name="Text Box 49"/>
          <p:cNvSpPr txBox="1">
            <a:spLocks noChangeArrowheads="1"/>
          </p:cNvSpPr>
          <p:nvPr/>
        </p:nvSpPr>
        <p:spPr bwMode="auto">
          <a:xfrm>
            <a:off x="180975" y="3905250"/>
            <a:ext cx="585788" cy="276225"/>
          </a:xfrm>
          <a:prstGeom prst="rect">
            <a:avLst/>
          </a:prstGeom>
          <a:noFill/>
          <a:ln w="9525">
            <a:noFill/>
            <a:miter lim="800000"/>
            <a:headEnd/>
            <a:tailEnd/>
          </a:ln>
        </p:spPr>
        <p:txBody>
          <a:bodyPr wrap="none">
            <a:spAutoFit/>
          </a:bodyPr>
          <a:lstStyle/>
          <a:p>
            <a:r>
              <a:rPr lang="en-US" sz="1200" b="1" dirty="0">
                <a:solidFill>
                  <a:srgbClr val="000000"/>
                </a:solidFill>
                <a:latin typeface="Arial" charset="0"/>
              </a:rPr>
              <a:t>cattle</a:t>
            </a:r>
          </a:p>
        </p:txBody>
      </p:sp>
      <p:sp>
        <p:nvSpPr>
          <p:cNvPr id="88077" name="Text Box 50"/>
          <p:cNvSpPr txBox="1">
            <a:spLocks noChangeArrowheads="1"/>
          </p:cNvSpPr>
          <p:nvPr/>
        </p:nvSpPr>
        <p:spPr bwMode="auto">
          <a:xfrm>
            <a:off x="1809750" y="3905250"/>
            <a:ext cx="628650" cy="276225"/>
          </a:xfrm>
          <a:prstGeom prst="rect">
            <a:avLst/>
          </a:prstGeom>
          <a:noFill/>
          <a:ln w="9525">
            <a:noFill/>
            <a:miter lim="800000"/>
            <a:headEnd/>
            <a:tailEnd/>
          </a:ln>
        </p:spPr>
        <p:txBody>
          <a:bodyPr wrap="none">
            <a:spAutoFit/>
          </a:bodyPr>
          <a:lstStyle/>
          <a:p>
            <a:r>
              <a:rPr lang="en-US" sz="1200" b="1" dirty="0">
                <a:solidFill>
                  <a:srgbClr val="000000"/>
                </a:solidFill>
                <a:latin typeface="Arial" charset="0"/>
              </a:rPr>
              <a:t>sheep</a:t>
            </a:r>
          </a:p>
        </p:txBody>
      </p:sp>
      <p:grpSp>
        <p:nvGrpSpPr>
          <p:cNvPr id="88078" name="Group 5"/>
          <p:cNvGrpSpPr>
            <a:grpSpLocks/>
          </p:cNvGrpSpPr>
          <p:nvPr/>
        </p:nvGrpSpPr>
        <p:grpSpPr bwMode="auto">
          <a:xfrm>
            <a:off x="8077200" y="6396038"/>
            <a:ext cx="1066800" cy="461962"/>
            <a:chOff x="3216" y="4027"/>
            <a:chExt cx="672" cy="291"/>
          </a:xfrm>
        </p:grpSpPr>
        <p:grpSp>
          <p:nvGrpSpPr>
            <p:cNvPr id="88079" name="Group 6"/>
            <p:cNvGrpSpPr>
              <a:grpSpLocks/>
            </p:cNvGrpSpPr>
            <p:nvPr/>
          </p:nvGrpSpPr>
          <p:grpSpPr bwMode="auto">
            <a:xfrm>
              <a:off x="3216" y="4027"/>
              <a:ext cx="263" cy="291"/>
              <a:chOff x="288" y="3840"/>
              <a:chExt cx="282" cy="384"/>
            </a:xfrm>
          </p:grpSpPr>
          <p:pic>
            <p:nvPicPr>
              <p:cNvPr id="88081" name="Picture 7" descr="ARS Logo">
                <a:hlinkClick r:id="rId10"/>
              </p:cNvPr>
              <p:cNvPicPr>
                <a:picLocks noChangeAspect="1" noChangeArrowheads="1"/>
              </p:cNvPicPr>
              <p:nvPr/>
            </p:nvPicPr>
            <p:blipFill>
              <a:blip r:embed="rId11" cstate="print"/>
              <a:srcRect/>
              <a:stretch>
                <a:fillRect/>
              </a:stretch>
            </p:blipFill>
            <p:spPr bwMode="auto">
              <a:xfrm>
                <a:off x="288" y="4032"/>
                <a:ext cx="282" cy="192"/>
              </a:xfrm>
              <a:prstGeom prst="rect">
                <a:avLst/>
              </a:prstGeom>
              <a:noFill/>
              <a:ln w="9525">
                <a:noFill/>
                <a:miter lim="800000"/>
                <a:headEnd/>
                <a:tailEnd/>
              </a:ln>
            </p:spPr>
          </p:pic>
          <p:pic>
            <p:nvPicPr>
              <p:cNvPr id="88082" name="Picture 8" descr="USDA Logo">
                <a:hlinkClick r:id="rId12"/>
              </p:cNvPr>
              <p:cNvPicPr>
                <a:picLocks noChangeAspect="1" noChangeArrowheads="1"/>
              </p:cNvPicPr>
              <p:nvPr/>
            </p:nvPicPr>
            <p:blipFill>
              <a:blip r:embed="rId13" cstate="print"/>
              <a:srcRect/>
              <a:stretch>
                <a:fillRect/>
              </a:stretch>
            </p:blipFill>
            <p:spPr bwMode="auto">
              <a:xfrm>
                <a:off x="288" y="3840"/>
                <a:ext cx="282" cy="192"/>
              </a:xfrm>
              <a:prstGeom prst="rect">
                <a:avLst/>
              </a:prstGeom>
              <a:noFill/>
              <a:ln w="9525">
                <a:noFill/>
                <a:miter lim="800000"/>
                <a:headEnd/>
                <a:tailEnd/>
              </a:ln>
            </p:spPr>
          </p:pic>
        </p:grpSp>
        <p:sp>
          <p:nvSpPr>
            <p:cNvPr id="88080"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extLst>
      <p:ext uri="{BB962C8B-B14F-4D97-AF65-F5344CB8AC3E}">
        <p14:creationId xmlns:p14="http://schemas.microsoft.com/office/powerpoint/2010/main" val="133653679"/>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432" t="15392" r="31629"/>
          <a:stretch/>
        </p:blipFill>
        <p:spPr bwMode="auto">
          <a:xfrm rot="5400000">
            <a:off x="4389120" y="916484"/>
            <a:ext cx="2910840" cy="657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17520" y="5791200"/>
            <a:ext cx="6126480" cy="215444"/>
          </a:xfrm>
          <a:prstGeom prst="rect">
            <a:avLst/>
          </a:prstGeom>
        </p:spPr>
        <p:txBody>
          <a:bodyPr wrap="square">
            <a:spAutoFit/>
          </a:bodyPr>
          <a:lstStyle/>
          <a:p>
            <a:r>
              <a:rPr lang="en-US" sz="800" dirty="0">
                <a:solidFill>
                  <a:srgbClr val="010F07"/>
                </a:solidFill>
              </a:rPr>
              <a:t>Source: https://spiral.imperial.ac.uk/bitstream/10044/1/11163/2/WSchuster_GNSS-Conference_Baska2013_keynote_130419.pdf </a:t>
            </a:r>
          </a:p>
        </p:txBody>
      </p:sp>
      <p:grpSp>
        <p:nvGrpSpPr>
          <p:cNvPr id="6" name="Group 4"/>
          <p:cNvGrpSpPr>
            <a:grpSpLocks/>
          </p:cNvGrpSpPr>
          <p:nvPr/>
        </p:nvGrpSpPr>
        <p:grpSpPr bwMode="auto">
          <a:xfrm>
            <a:off x="8077200" y="6396038"/>
            <a:ext cx="1066800" cy="461962"/>
            <a:chOff x="3216" y="4027"/>
            <a:chExt cx="672" cy="291"/>
          </a:xfrm>
        </p:grpSpPr>
        <p:grpSp>
          <p:nvGrpSpPr>
            <p:cNvPr id="7" name="Group 5"/>
            <p:cNvGrpSpPr>
              <a:grpSpLocks/>
            </p:cNvGrpSpPr>
            <p:nvPr/>
          </p:nvGrpSpPr>
          <p:grpSpPr bwMode="auto">
            <a:xfrm>
              <a:off x="3216" y="4027"/>
              <a:ext cx="263" cy="291"/>
              <a:chOff x="288" y="3840"/>
              <a:chExt cx="282" cy="384"/>
            </a:xfrm>
          </p:grpSpPr>
          <p:pic>
            <p:nvPicPr>
              <p:cNvPr id="9"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10"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8"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5" name="Rectangle 4"/>
          <p:cNvSpPr/>
          <p:nvPr/>
        </p:nvSpPr>
        <p:spPr>
          <a:xfrm>
            <a:off x="22860" y="838200"/>
            <a:ext cx="9067800" cy="553998"/>
          </a:xfrm>
          <a:prstGeom prst="rect">
            <a:avLst/>
          </a:prstGeom>
        </p:spPr>
        <p:txBody>
          <a:bodyPr wrap="square">
            <a:spAutoFit/>
          </a:bodyPr>
          <a:lstStyle/>
          <a:p>
            <a:pPr lvl="0" algn="ctr"/>
            <a:r>
              <a:rPr lang="en-US" sz="3000" b="1" kern="0" dirty="0" smtClean="0">
                <a:solidFill>
                  <a:srgbClr val="FFFF00"/>
                </a:solidFill>
                <a:effectLst>
                  <a:outerShdw blurRad="38100" dist="38100" dir="2700000" algn="tl">
                    <a:srgbClr val="000000"/>
                  </a:outerShdw>
                </a:effectLst>
                <a:latin typeface="+mj-lt"/>
              </a:rPr>
              <a:t>ELECTRONICS + DISCERNMENT = THE GOAL </a:t>
            </a:r>
            <a:endParaRPr lang="en-US" sz="3000" dirty="0">
              <a:solidFill>
                <a:srgbClr val="FFFF00"/>
              </a:solidFill>
              <a:latin typeface="+mj-lt"/>
            </a:endParaRPr>
          </a:p>
        </p:txBody>
      </p:sp>
      <p:pic>
        <p:nvPicPr>
          <p:cNvPr id="1741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17107"/>
          <a:stretch/>
        </p:blipFill>
        <p:spPr bwMode="auto">
          <a:xfrm>
            <a:off x="152400" y="2407285"/>
            <a:ext cx="2743200" cy="3789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7873" y="6296461"/>
            <a:ext cx="1672253" cy="215444"/>
          </a:xfrm>
          <a:prstGeom prst="rect">
            <a:avLst/>
          </a:prstGeom>
        </p:spPr>
        <p:txBody>
          <a:bodyPr wrap="none">
            <a:spAutoFit/>
          </a:bodyPr>
          <a:lstStyle/>
          <a:p>
            <a:r>
              <a:rPr lang="en-US" sz="800" dirty="0" smtClean="0">
                <a:solidFill>
                  <a:srgbClr val="04080C"/>
                </a:solidFill>
              </a:rPr>
              <a:t>Source:  http</a:t>
            </a:r>
            <a:r>
              <a:rPr lang="en-US" sz="800" dirty="0">
                <a:solidFill>
                  <a:srgbClr val="04080C"/>
                </a:solidFill>
              </a:rPr>
              <a:t>://cybertracker.org/</a:t>
            </a:r>
          </a:p>
        </p:txBody>
      </p:sp>
    </p:spTree>
    <p:extLst>
      <p:ext uri="{BB962C8B-B14F-4D97-AF65-F5344CB8AC3E}">
        <p14:creationId xmlns:p14="http://schemas.microsoft.com/office/powerpoint/2010/main" val="9792343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0000FF"/>
                </a:solidFill>
              </a:rPr>
              <a:t>APPLYING THE METHODOLOGY</a:t>
            </a:r>
            <a:endParaRPr lang="en-US" sz="4000" b="1" dirty="0">
              <a:solidFill>
                <a:srgbClr val="0000FF"/>
              </a:solidFill>
            </a:endParaRPr>
          </a:p>
        </p:txBody>
      </p:sp>
      <p:grpSp>
        <p:nvGrpSpPr>
          <p:cNvPr id="3" name="Group 4"/>
          <p:cNvGrpSpPr>
            <a:grpSpLocks/>
          </p:cNvGrpSpPr>
          <p:nvPr/>
        </p:nvGrpSpPr>
        <p:grpSpPr bwMode="auto">
          <a:xfrm>
            <a:off x="8077200" y="6396038"/>
            <a:ext cx="1066800" cy="461962"/>
            <a:chOff x="3216" y="4027"/>
            <a:chExt cx="672" cy="291"/>
          </a:xfrm>
        </p:grpSpPr>
        <p:grpSp>
          <p:nvGrpSpPr>
            <p:cNvPr id="4" name="Group 5"/>
            <p:cNvGrpSpPr>
              <a:grpSpLocks/>
            </p:cNvGrpSpPr>
            <p:nvPr/>
          </p:nvGrpSpPr>
          <p:grpSpPr bwMode="auto">
            <a:xfrm>
              <a:off x="3216" y="4027"/>
              <a:ext cx="263" cy="291"/>
              <a:chOff x="288" y="3840"/>
              <a:chExt cx="282" cy="384"/>
            </a:xfrm>
          </p:grpSpPr>
          <p:pic>
            <p:nvPicPr>
              <p:cNvPr id="6" name="Picture 6" descr="ARS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USDA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a:solidFill>
                    <a:srgbClr val="FFFFFF"/>
                  </a:solidFill>
                  <a:latin typeface="Comic Sans MS" pitchFamily="66" charset="0"/>
                </a:rPr>
                <a:t>JER</a:t>
              </a:r>
            </a:p>
          </p:txBody>
        </p:sp>
      </p:grpSp>
      <p:sp>
        <p:nvSpPr>
          <p:cNvPr id="8" name="TextBox 7"/>
          <p:cNvSpPr txBox="1"/>
          <p:nvPr/>
        </p:nvSpPr>
        <p:spPr>
          <a:xfrm>
            <a:off x="-9525" y="2438400"/>
            <a:ext cx="9144000" cy="2831544"/>
          </a:xfrm>
          <a:prstGeom prst="rect">
            <a:avLst/>
          </a:prstGeom>
          <a:noFill/>
        </p:spPr>
        <p:txBody>
          <a:bodyPr wrap="square" rtlCol="0">
            <a:spAutoFit/>
          </a:bodyPr>
          <a:lstStyle/>
          <a:p>
            <a:pPr marL="342900" indent="-342900">
              <a:buAutoNum type="arabicPeriod"/>
            </a:pPr>
            <a:r>
              <a:rPr lang="en-US" sz="2000" dirty="0" smtClean="0">
                <a:solidFill>
                  <a:srgbClr val="0000FF"/>
                </a:solidFill>
              </a:rPr>
              <a:t>Anderson, D. M., Estell, R. E., Ivey, S., Holechek, J., and Smith G. B.  2014.  	Managing stocking density with virtual fences.  The Rangeland Journal.  	36, 205-221.</a:t>
            </a:r>
          </a:p>
          <a:p>
            <a:pPr marL="342900" indent="-342900">
              <a:buAutoNum type="arabicPeriod"/>
            </a:pPr>
            <a:endParaRPr lang="en-US" sz="2000" dirty="0">
              <a:solidFill>
                <a:srgbClr val="0000FF"/>
              </a:solidFill>
            </a:endParaRPr>
          </a:p>
          <a:p>
            <a:pPr marL="342900" indent="-342900">
              <a:buAutoNum type="arabicPeriod"/>
            </a:pPr>
            <a:r>
              <a:rPr lang="en-US" sz="2000" dirty="0" smtClean="0">
                <a:solidFill>
                  <a:srgbClr val="0000FF"/>
                </a:solidFill>
              </a:rPr>
              <a:t>Howery, L. D., Cibils, A. F., and Anderson, D. M.  2013.  Potential for using 	visual, auditory, and olfactory cues to manage foraging behavior and 	spatial distribution of rangeland livestock.  CAB Reviews.  8(049), 1-10. </a:t>
            </a:r>
          </a:p>
          <a:p>
            <a:pPr marL="342900" indent="-342900">
              <a:buAutoNum type="arabicPeriod"/>
            </a:pPr>
            <a:endParaRPr lang="en-US" sz="2000" dirty="0">
              <a:solidFill>
                <a:srgbClr val="0000FF"/>
              </a:solidFill>
            </a:endParaRPr>
          </a:p>
          <a:p>
            <a:pPr marL="342900" indent="-342900">
              <a:buAutoNum type="arabicPeriod"/>
            </a:pPr>
            <a:endParaRPr lang="en-US" dirty="0">
              <a:solidFill>
                <a:srgbClr val="0000FF"/>
              </a:solidFill>
            </a:endParaRPr>
          </a:p>
        </p:txBody>
      </p:sp>
    </p:spTree>
    <p:extLst>
      <p:ext uri="{BB962C8B-B14F-4D97-AF65-F5344CB8AC3E}">
        <p14:creationId xmlns:p14="http://schemas.microsoft.com/office/powerpoint/2010/main" val="4548435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9" descr="26"/>
          <p:cNvPicPr>
            <a:picLocks noChangeAspect="1" noChangeArrowheads="1"/>
          </p:cNvPicPr>
          <p:nvPr/>
        </p:nvPicPr>
        <p:blipFill>
          <a:blip r:embed="rId3" cstate="print"/>
          <a:srcRect l="1492" t="2211" r="2238" b="2740"/>
          <a:stretch>
            <a:fillRect/>
          </a:stretch>
        </p:blipFill>
        <p:spPr bwMode="auto">
          <a:xfrm>
            <a:off x="0" y="0"/>
            <a:ext cx="9144000" cy="6858000"/>
          </a:xfrm>
          <a:prstGeom prst="rect">
            <a:avLst/>
          </a:prstGeom>
          <a:noFill/>
          <a:ln w="9525">
            <a:noFill/>
            <a:miter lim="800000"/>
            <a:headEnd/>
            <a:tailEnd/>
          </a:ln>
        </p:spPr>
      </p:pic>
      <p:sp>
        <p:nvSpPr>
          <p:cNvPr id="118787" name="Rectangle 3"/>
          <p:cNvSpPr>
            <a:spLocks noGrp="1" noChangeArrowheads="1"/>
          </p:cNvSpPr>
          <p:nvPr>
            <p:ph idx="1"/>
          </p:nvPr>
        </p:nvSpPr>
        <p:spPr>
          <a:xfrm>
            <a:off x="456406" y="1905000"/>
            <a:ext cx="8231188" cy="4116388"/>
          </a:xfrm>
        </p:spPr>
        <p:txBody>
          <a:bodyPr lIns="90000" tIns="46800" rIns="90000" bIns="46800"/>
          <a:lstStyle/>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smtClean="0">
                <a:solidFill>
                  <a:srgbClr val="FFFF00"/>
                </a:solidFill>
                <a:effectLst>
                  <a:outerShdw blurRad="38100" dist="38100" dir="2700000" algn="tl">
                    <a:srgbClr val="000000">
                      <a:alpha val="43137"/>
                    </a:srgbClr>
                  </a:outerShdw>
                </a:effectLst>
                <a:latin typeface="+mj-lt"/>
              </a:rPr>
              <a:t>STRETCH YOURSELF </a:t>
            </a: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b="1" dirty="0" smtClean="0">
              <a:solidFill>
                <a:srgbClr val="FFFF00"/>
              </a:solidFill>
              <a:effectLst>
                <a:outerShdw blurRad="38100" dist="38100" dir="2700000" algn="tl">
                  <a:srgbClr val="000000">
                    <a:alpha val="43137"/>
                  </a:srgbClr>
                </a:outerShdw>
              </a:effectLst>
              <a:latin typeface="+mj-lt"/>
            </a:endParaRP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smtClean="0">
                <a:solidFill>
                  <a:srgbClr val="FFFF00"/>
                </a:solidFill>
                <a:effectLst>
                  <a:outerShdw blurRad="38100" dist="38100" dir="2700000" algn="tl">
                    <a:srgbClr val="000000">
                      <a:alpha val="43137"/>
                    </a:srgbClr>
                  </a:outerShdw>
                </a:effectLst>
                <a:latin typeface="+mj-lt"/>
              </a:rPr>
              <a:t>TO THINK OUTSIDE</a:t>
            </a: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b="1" dirty="0" smtClean="0">
              <a:solidFill>
                <a:srgbClr val="FFFF00"/>
              </a:solidFill>
              <a:effectLst>
                <a:outerShdw blurRad="38100" dist="38100" dir="2700000" algn="tl">
                  <a:srgbClr val="000000">
                    <a:alpha val="43137"/>
                  </a:srgbClr>
                </a:outerShdw>
              </a:effectLst>
              <a:latin typeface="+mj-lt"/>
            </a:endParaRPr>
          </a:p>
          <a:p>
            <a:pPr marL="341313" indent="-341313" algn="ctr" defTabSz="457200" eaLnBrk="1" hangingPunct="1">
              <a:lnSpc>
                <a:spcPct val="83000"/>
              </a:lnSpc>
              <a:buFont typeface="Wingdings"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smtClean="0">
                <a:solidFill>
                  <a:srgbClr val="FFFF00"/>
                </a:solidFill>
                <a:effectLst>
                  <a:outerShdw blurRad="38100" dist="38100" dir="2700000" algn="tl">
                    <a:srgbClr val="000000">
                      <a:alpha val="43137"/>
                    </a:srgbClr>
                  </a:outerShdw>
                </a:effectLst>
                <a:latin typeface="+mj-lt"/>
              </a:rPr>
              <a:t> OF “THE BOX”</a:t>
            </a:r>
          </a:p>
        </p:txBody>
      </p:sp>
      <p:grpSp>
        <p:nvGrpSpPr>
          <p:cNvPr id="118788" name="Group 4"/>
          <p:cNvGrpSpPr>
            <a:grpSpLocks/>
          </p:cNvGrpSpPr>
          <p:nvPr/>
        </p:nvGrpSpPr>
        <p:grpSpPr bwMode="auto">
          <a:xfrm>
            <a:off x="8077200" y="6396038"/>
            <a:ext cx="1066800" cy="461962"/>
            <a:chOff x="3216" y="4027"/>
            <a:chExt cx="672" cy="291"/>
          </a:xfrm>
        </p:grpSpPr>
        <p:grpSp>
          <p:nvGrpSpPr>
            <p:cNvPr id="118789" name="Group 5"/>
            <p:cNvGrpSpPr>
              <a:grpSpLocks/>
            </p:cNvGrpSpPr>
            <p:nvPr/>
          </p:nvGrpSpPr>
          <p:grpSpPr bwMode="auto">
            <a:xfrm>
              <a:off x="3216" y="4027"/>
              <a:ext cx="263" cy="291"/>
              <a:chOff x="288" y="3840"/>
              <a:chExt cx="282" cy="384"/>
            </a:xfrm>
          </p:grpSpPr>
          <p:pic>
            <p:nvPicPr>
              <p:cNvPr id="118791" name="Picture 6"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18792" name="Picture 7"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18790"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371600"/>
          </a:xfrm>
        </p:spPr>
        <p:txBody>
          <a:bodyPr/>
          <a:lstStyle/>
          <a:p>
            <a:r>
              <a:rPr lang="en-US" b="1" dirty="0" smtClean="0">
                <a:solidFill>
                  <a:srgbClr val="FFFF00"/>
                </a:solidFill>
              </a:rPr>
              <a:t>VIRTUAL FENCING WILL BE A PARADIGM CHANGER</a:t>
            </a:r>
            <a:endParaRPr lang="en-US" b="1" dirty="0">
              <a:solidFill>
                <a:srgbClr val="FFFF00"/>
              </a:solidFill>
            </a:endParaRPr>
          </a:p>
        </p:txBody>
      </p:sp>
      <p:sp>
        <p:nvSpPr>
          <p:cNvPr id="3" name="Content Placeholder 2"/>
          <p:cNvSpPr>
            <a:spLocks noGrp="1"/>
          </p:cNvSpPr>
          <p:nvPr>
            <p:ph idx="1"/>
          </p:nvPr>
        </p:nvSpPr>
        <p:spPr>
          <a:xfrm>
            <a:off x="457200" y="2281237"/>
            <a:ext cx="8229600" cy="4527549"/>
          </a:xfrm>
        </p:spPr>
        <p:txBody>
          <a:bodyPr/>
          <a:lstStyle/>
          <a:p>
            <a:r>
              <a:rPr lang="en-US" sz="2800" dirty="0" smtClean="0">
                <a:solidFill>
                  <a:srgbClr val="04080C"/>
                </a:solidFill>
                <a:effectLst/>
              </a:rPr>
              <a:t>--</a:t>
            </a:r>
            <a:r>
              <a:rPr lang="en-US" sz="2800" dirty="0" smtClean="0">
                <a:effectLst/>
              </a:rPr>
              <a:t> </a:t>
            </a:r>
            <a:r>
              <a:rPr lang="en-US" sz="2800" dirty="0" smtClean="0">
                <a:solidFill>
                  <a:srgbClr val="04080C"/>
                </a:solidFill>
                <a:effectLst/>
              </a:rPr>
              <a:t>A METHODOLOGY FOR MANAGING THE 	SPATIAL AND TEMPORAL DISTRIBUTION OF 	FREE-RANGING ANIMALS.</a:t>
            </a:r>
          </a:p>
          <a:p>
            <a:pPr marL="0" indent="0">
              <a:buNone/>
            </a:pPr>
            <a:endParaRPr lang="en-US" sz="2800" dirty="0" smtClean="0">
              <a:solidFill>
                <a:srgbClr val="04080C"/>
              </a:solidFill>
              <a:effectLst/>
            </a:endParaRPr>
          </a:p>
          <a:p>
            <a:r>
              <a:rPr lang="en-US" sz="2800" dirty="0" smtClean="0">
                <a:solidFill>
                  <a:srgbClr val="04080C"/>
                </a:solidFill>
                <a:effectLst/>
              </a:rPr>
              <a:t>-- SUBSTUTUTES MANUAL LABOR WITH 	COGNITIVE LABOR.</a:t>
            </a:r>
          </a:p>
          <a:p>
            <a:pPr marL="0" indent="0">
              <a:buNone/>
            </a:pPr>
            <a:endParaRPr lang="en-US" sz="2800" dirty="0" smtClean="0">
              <a:solidFill>
                <a:srgbClr val="04080C"/>
              </a:solidFill>
              <a:effectLst/>
            </a:endParaRPr>
          </a:p>
          <a:p>
            <a:r>
              <a:rPr lang="en-US" sz="2800" dirty="0" smtClean="0">
                <a:solidFill>
                  <a:srgbClr val="04080C"/>
                </a:solidFill>
                <a:effectLst/>
              </a:rPr>
              <a:t>-- PROVIDES “VIRTUAL SHEEPHERDING” IN 	REAL-TIME. </a:t>
            </a:r>
          </a:p>
          <a:p>
            <a:endParaRPr lang="en-US" sz="2800" dirty="0">
              <a:solidFill>
                <a:srgbClr val="04080C"/>
              </a:solidFill>
              <a:effectLst/>
            </a:endParaRPr>
          </a:p>
          <a:p>
            <a:endParaRPr lang="en-US" sz="2800" dirty="0">
              <a:solidFill>
                <a:srgbClr val="04080C"/>
              </a:solidFill>
              <a:effectLst/>
            </a:endParaRPr>
          </a:p>
        </p:txBody>
      </p:sp>
      <p:grpSp>
        <p:nvGrpSpPr>
          <p:cNvPr id="4" name="Group 5"/>
          <p:cNvGrpSpPr>
            <a:grpSpLocks/>
          </p:cNvGrpSpPr>
          <p:nvPr/>
        </p:nvGrpSpPr>
        <p:grpSpPr bwMode="auto">
          <a:xfrm>
            <a:off x="8077200" y="6396038"/>
            <a:ext cx="1066800" cy="461962"/>
            <a:chOff x="3216" y="4027"/>
            <a:chExt cx="672" cy="291"/>
          </a:xfrm>
        </p:grpSpPr>
        <p:grpSp>
          <p:nvGrpSpPr>
            <p:cNvPr id="5" name="Group 6"/>
            <p:cNvGrpSpPr>
              <a:grpSpLocks/>
            </p:cNvGrpSpPr>
            <p:nvPr/>
          </p:nvGrpSpPr>
          <p:grpSpPr bwMode="auto">
            <a:xfrm>
              <a:off x="3216" y="4027"/>
              <a:ext cx="263" cy="291"/>
              <a:chOff x="288" y="3840"/>
              <a:chExt cx="282" cy="384"/>
            </a:xfrm>
          </p:grpSpPr>
          <p:pic>
            <p:nvPicPr>
              <p:cNvPr id="7" name="Picture 7"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8" name="Picture 8"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6"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Tree>
    <p:extLst>
      <p:ext uri="{BB962C8B-B14F-4D97-AF65-F5344CB8AC3E}">
        <p14:creationId xmlns:p14="http://schemas.microsoft.com/office/powerpoint/2010/main" val="1674621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3" name="Group 5"/>
          <p:cNvGrpSpPr>
            <a:grpSpLocks/>
          </p:cNvGrpSpPr>
          <p:nvPr/>
        </p:nvGrpSpPr>
        <p:grpSpPr bwMode="auto">
          <a:xfrm>
            <a:off x="8077200" y="6396038"/>
            <a:ext cx="1066800" cy="461962"/>
            <a:chOff x="3216" y="4027"/>
            <a:chExt cx="672" cy="291"/>
          </a:xfrm>
        </p:grpSpPr>
        <p:grpSp>
          <p:nvGrpSpPr>
            <p:cNvPr id="61444" name="Group 6"/>
            <p:cNvGrpSpPr>
              <a:grpSpLocks/>
            </p:cNvGrpSpPr>
            <p:nvPr/>
          </p:nvGrpSpPr>
          <p:grpSpPr bwMode="auto">
            <a:xfrm>
              <a:off x="3216" y="4027"/>
              <a:ext cx="263" cy="291"/>
              <a:chOff x="288" y="3840"/>
              <a:chExt cx="282" cy="384"/>
            </a:xfrm>
          </p:grpSpPr>
          <p:pic>
            <p:nvPicPr>
              <p:cNvPr id="61446" name="Picture 7" descr="ARS Logo">
                <a:hlinkClick r:id="rId2"/>
              </p:cNvPr>
              <p:cNvPicPr>
                <a:picLocks noChangeAspect="1" noChangeArrowheads="1"/>
              </p:cNvPicPr>
              <p:nvPr/>
            </p:nvPicPr>
            <p:blipFill>
              <a:blip r:embed="rId3" cstate="print"/>
              <a:srcRect/>
              <a:stretch>
                <a:fillRect/>
              </a:stretch>
            </p:blipFill>
            <p:spPr bwMode="auto">
              <a:xfrm>
                <a:off x="288" y="4032"/>
                <a:ext cx="282" cy="192"/>
              </a:xfrm>
              <a:prstGeom prst="rect">
                <a:avLst/>
              </a:prstGeom>
              <a:noFill/>
              <a:ln w="9525">
                <a:noFill/>
                <a:miter lim="800000"/>
                <a:headEnd/>
                <a:tailEnd/>
              </a:ln>
            </p:spPr>
          </p:pic>
          <p:pic>
            <p:nvPicPr>
              <p:cNvPr id="61447" name="Picture 8" descr="USDA Logo">
                <a:hlinkClick r:id="rId4"/>
              </p:cNvPr>
              <p:cNvPicPr>
                <a:picLocks noChangeAspect="1" noChangeArrowheads="1"/>
              </p:cNvPicPr>
              <p:nvPr/>
            </p:nvPicPr>
            <p:blipFill>
              <a:blip r:embed="rId5" cstate="print"/>
              <a:srcRect/>
              <a:stretch>
                <a:fillRect/>
              </a:stretch>
            </p:blipFill>
            <p:spPr bwMode="auto">
              <a:xfrm>
                <a:off x="288" y="3840"/>
                <a:ext cx="282" cy="192"/>
              </a:xfrm>
              <a:prstGeom prst="rect">
                <a:avLst/>
              </a:prstGeom>
              <a:noFill/>
              <a:ln w="9525">
                <a:noFill/>
                <a:miter lim="800000"/>
                <a:headEnd/>
                <a:tailEnd/>
              </a:ln>
            </p:spPr>
          </p:pic>
        </p:grpSp>
        <p:sp>
          <p:nvSpPr>
            <p:cNvPr id="61445" name="Text Box 9"/>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4" name="Rectangle 3"/>
          <p:cNvSpPr/>
          <p:nvPr/>
        </p:nvSpPr>
        <p:spPr>
          <a:xfrm>
            <a:off x="0" y="457200"/>
            <a:ext cx="9144000" cy="1323439"/>
          </a:xfrm>
          <a:prstGeom prst="rect">
            <a:avLst/>
          </a:prstGeom>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latin typeface="+mj-lt"/>
              </a:rPr>
              <a:t>THE </a:t>
            </a:r>
            <a:r>
              <a:rPr lang="en-US" sz="4800" b="1" dirty="0" smtClean="0">
                <a:solidFill>
                  <a:srgbClr val="FFC000"/>
                </a:solidFill>
                <a:effectLst>
                  <a:outerShdw blurRad="38100" dist="38100" dir="2700000" algn="tl">
                    <a:srgbClr val="000000">
                      <a:alpha val="43137"/>
                    </a:srgbClr>
                  </a:outerShdw>
                </a:effectLst>
                <a:latin typeface="Blackadder ITC" panose="04020505051007020D02" pitchFamily="82" charset="0"/>
              </a:rPr>
              <a:t>real</a:t>
            </a:r>
            <a:r>
              <a:rPr lang="en-US" sz="4800" b="1" dirty="0" smtClean="0">
                <a:solidFill>
                  <a:srgbClr val="FFC000"/>
                </a:solidFill>
                <a:effectLst>
                  <a:outerShdw blurRad="38100" dist="38100" dir="2700000" algn="tl">
                    <a:srgbClr val="000000">
                      <a:alpha val="43137"/>
                    </a:srgbClr>
                  </a:outerShdw>
                </a:effectLst>
                <a:latin typeface="+mj-lt"/>
              </a:rPr>
              <a:t> </a:t>
            </a:r>
            <a:r>
              <a:rPr lang="en-US" sz="3200" b="1" dirty="0" smtClean="0">
                <a:solidFill>
                  <a:srgbClr val="FFFF00"/>
                </a:solidFill>
                <a:effectLst>
                  <a:outerShdw blurRad="38100" dist="38100" dir="2700000" algn="tl">
                    <a:srgbClr val="000000">
                      <a:alpha val="43137"/>
                    </a:srgbClr>
                  </a:outerShdw>
                </a:effectLst>
                <a:latin typeface="+mj-lt"/>
              </a:rPr>
              <a:t>FATHER of</a:t>
            </a:r>
          </a:p>
          <a:p>
            <a:pPr algn="ctr"/>
            <a:r>
              <a:rPr lang="en-US" sz="3200" b="1" dirty="0" smtClean="0">
                <a:solidFill>
                  <a:srgbClr val="FFFF00"/>
                </a:solidFill>
                <a:effectLst>
                  <a:outerShdw blurRad="38100" dist="38100" dir="2700000" algn="tl">
                    <a:srgbClr val="000000">
                      <a:alpha val="43137"/>
                    </a:srgbClr>
                  </a:outerShdw>
                </a:effectLst>
                <a:latin typeface="+mj-lt"/>
              </a:rPr>
              <a:t> VIRTUAL FENCING</a:t>
            </a:r>
            <a:endParaRPr lang="en-US" sz="3200" b="1" dirty="0">
              <a:solidFill>
                <a:srgbClr val="FFFF00"/>
              </a:solidFill>
              <a:effectLst>
                <a:outerShdw blurRad="38100" dist="38100" dir="2700000" algn="tl">
                  <a:srgbClr val="000000">
                    <a:alpha val="43137"/>
                  </a:srgbClr>
                </a:outerShdw>
              </a:effectLst>
              <a:latin typeface="+mj-lt"/>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4813" y="2443013"/>
            <a:ext cx="1957387"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191250" y="3105833"/>
            <a:ext cx="2895601" cy="1384995"/>
          </a:xfrm>
          <a:prstGeom prst="rect">
            <a:avLst/>
          </a:prstGeom>
        </p:spPr>
        <p:txBody>
          <a:bodyPr wrap="square">
            <a:spAutoFit/>
          </a:bodyPr>
          <a:lstStyle/>
          <a:p>
            <a:pPr algn="ctr"/>
            <a:r>
              <a:rPr lang="en-US" sz="2800" dirty="0">
                <a:solidFill>
                  <a:srgbClr val="04080C"/>
                </a:solidFill>
              </a:rPr>
              <a:t>Richard M </a:t>
            </a:r>
            <a:r>
              <a:rPr lang="en-US" sz="2800" dirty="0" smtClean="0">
                <a:solidFill>
                  <a:srgbClr val="04080C"/>
                </a:solidFill>
              </a:rPr>
              <a:t>Peck </a:t>
            </a:r>
            <a:endParaRPr lang="en-US" sz="2800" dirty="0">
              <a:solidFill>
                <a:srgbClr val="04080C"/>
              </a:solidFill>
            </a:endParaRPr>
          </a:p>
          <a:p>
            <a:pPr algn="ctr"/>
            <a:r>
              <a:rPr lang="en-US" sz="2800" dirty="0">
                <a:solidFill>
                  <a:srgbClr val="04080C"/>
                </a:solidFill>
              </a:rPr>
              <a:t>August 1973 Patent</a:t>
            </a:r>
          </a:p>
        </p:txBody>
      </p:sp>
      <p:sp>
        <p:nvSpPr>
          <p:cNvPr id="6" name="Rectangle 5"/>
          <p:cNvSpPr/>
          <p:nvPr/>
        </p:nvSpPr>
        <p:spPr>
          <a:xfrm>
            <a:off x="560069" y="6358621"/>
            <a:ext cx="6705600" cy="369332"/>
          </a:xfrm>
          <a:prstGeom prst="rect">
            <a:avLst/>
          </a:prstGeom>
        </p:spPr>
        <p:txBody>
          <a:bodyPr wrap="square">
            <a:spAutoFit/>
          </a:bodyPr>
          <a:lstStyle/>
          <a:p>
            <a:r>
              <a:rPr lang="en-US" dirty="0">
                <a:solidFill>
                  <a:srgbClr val="04080C"/>
                </a:solidFill>
              </a:rPr>
              <a:t>http://www.invisiblefence.com/our-company/company-history</a:t>
            </a:r>
          </a:p>
        </p:txBody>
      </p:sp>
      <p:pic>
        <p:nvPicPr>
          <p:cNvPr id="2150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1" t="5541" r="1270" b="2889"/>
          <a:stretch/>
        </p:blipFill>
        <p:spPr bwMode="auto">
          <a:xfrm>
            <a:off x="381000" y="2443013"/>
            <a:ext cx="3264787" cy="218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WM_15"/>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520197" name="Rectangle 5"/>
          <p:cNvSpPr>
            <a:spLocks noChangeArrowheads="1"/>
          </p:cNvSpPr>
          <p:nvPr/>
        </p:nvSpPr>
        <p:spPr bwMode="auto">
          <a:xfrm>
            <a:off x="1752600" y="1676400"/>
            <a:ext cx="5638800" cy="2282825"/>
          </a:xfrm>
          <a:prstGeom prst="rect">
            <a:avLst/>
          </a:prstGeom>
          <a:noFill/>
          <a:ln>
            <a:noFill/>
          </a:ln>
          <a:effectLst/>
          <a:extLst/>
        </p:spPr>
        <p:txBody>
          <a:bodyPr>
            <a:spAutoFit/>
          </a:bodyPr>
          <a:lstStyle/>
          <a:p>
            <a:pPr algn="ctr">
              <a:lnSpc>
                <a:spcPct val="200000"/>
              </a:lnSpc>
              <a:defRPr/>
            </a:pPr>
            <a:r>
              <a:rPr lang="en-GB" sz="2400" dirty="0">
                <a:solidFill>
                  <a:srgbClr val="000000"/>
                </a:solidFill>
              </a:rPr>
              <a:t>Free-Ranging Animal Husbandry in the 21</a:t>
            </a:r>
            <a:r>
              <a:rPr lang="en-GB" sz="2400" baseline="30000" dirty="0">
                <a:solidFill>
                  <a:srgbClr val="000000"/>
                </a:solidFill>
              </a:rPr>
              <a:t>st</a:t>
            </a:r>
            <a:r>
              <a:rPr lang="en-GB" sz="2400" dirty="0">
                <a:solidFill>
                  <a:srgbClr val="000000"/>
                </a:solidFill>
              </a:rPr>
              <a:t> Century will Involve Pr</a:t>
            </a:r>
            <a:r>
              <a:rPr lang="en-GB" sz="2400" baseline="-25000" dirty="0">
                <a:solidFill>
                  <a:srgbClr val="000000"/>
                </a:solidFill>
              </a:rPr>
              <a:t>X</a:t>
            </a:r>
            <a:r>
              <a:rPr lang="en-GB" sz="2400" dirty="0">
                <a:solidFill>
                  <a:srgbClr val="000000"/>
                </a:solidFill>
              </a:rPr>
              <a:t>escription Animal Control Involving Virtual Fencing</a:t>
            </a:r>
            <a:r>
              <a:rPr lang="en-GB" sz="2400" dirty="0">
                <a:solidFill>
                  <a:srgbClr val="000000"/>
                </a:solidFill>
                <a:effectLst>
                  <a:outerShdw blurRad="38100" dist="38100" dir="2700000" algn="tl">
                    <a:srgbClr val="FFFFFF"/>
                  </a:outerShdw>
                </a:effectLst>
              </a:rPr>
              <a:t>                                                                      </a:t>
            </a:r>
            <a:endParaRPr lang="en-US" sz="2400" dirty="0">
              <a:solidFill>
                <a:srgbClr val="000000"/>
              </a:solidFill>
              <a:effectLst>
                <a:outerShdw blurRad="38100" dist="38100" dir="2700000" algn="tl">
                  <a:srgbClr val="FFFFFF"/>
                </a:outerShdw>
              </a:effectLst>
            </a:endParaRPr>
          </a:p>
        </p:txBody>
      </p:sp>
      <p:grpSp>
        <p:nvGrpSpPr>
          <p:cNvPr id="109572" name="Group 6"/>
          <p:cNvGrpSpPr>
            <a:grpSpLocks/>
          </p:cNvGrpSpPr>
          <p:nvPr/>
        </p:nvGrpSpPr>
        <p:grpSpPr bwMode="auto">
          <a:xfrm>
            <a:off x="8077200" y="6396038"/>
            <a:ext cx="1066800" cy="461962"/>
            <a:chOff x="3216" y="4027"/>
            <a:chExt cx="672" cy="291"/>
          </a:xfrm>
        </p:grpSpPr>
        <p:grpSp>
          <p:nvGrpSpPr>
            <p:cNvPr id="109574" name="Group 7"/>
            <p:cNvGrpSpPr>
              <a:grpSpLocks/>
            </p:cNvGrpSpPr>
            <p:nvPr/>
          </p:nvGrpSpPr>
          <p:grpSpPr bwMode="auto">
            <a:xfrm>
              <a:off x="3216" y="4027"/>
              <a:ext cx="263" cy="291"/>
              <a:chOff x="288" y="3840"/>
              <a:chExt cx="282" cy="384"/>
            </a:xfrm>
          </p:grpSpPr>
          <p:pic>
            <p:nvPicPr>
              <p:cNvPr id="109576" name="Picture 8" descr="ARS Logo">
                <a:hlinkClick r:id="rId4"/>
              </p:cNvPr>
              <p:cNvPicPr>
                <a:picLocks noChangeAspect="1" noChangeArrowheads="1"/>
              </p:cNvPicPr>
              <p:nvPr/>
            </p:nvPicPr>
            <p:blipFill>
              <a:blip r:embed="rId5" cstate="print"/>
              <a:srcRect/>
              <a:stretch>
                <a:fillRect/>
              </a:stretch>
            </p:blipFill>
            <p:spPr bwMode="auto">
              <a:xfrm>
                <a:off x="288" y="4032"/>
                <a:ext cx="282" cy="192"/>
              </a:xfrm>
              <a:prstGeom prst="rect">
                <a:avLst/>
              </a:prstGeom>
              <a:noFill/>
              <a:ln w="9525">
                <a:noFill/>
                <a:miter lim="800000"/>
                <a:headEnd/>
                <a:tailEnd/>
              </a:ln>
            </p:spPr>
          </p:pic>
          <p:pic>
            <p:nvPicPr>
              <p:cNvPr id="109577" name="Picture 9" descr="USDA Logo">
                <a:hlinkClick r:id="rId6"/>
              </p:cNvPr>
              <p:cNvPicPr>
                <a:picLocks noChangeAspect="1" noChangeArrowheads="1"/>
              </p:cNvPicPr>
              <p:nvPr/>
            </p:nvPicPr>
            <p:blipFill>
              <a:blip r:embed="rId7" cstate="print"/>
              <a:srcRect/>
              <a:stretch>
                <a:fillRect/>
              </a:stretch>
            </p:blipFill>
            <p:spPr bwMode="auto">
              <a:xfrm>
                <a:off x="288" y="3840"/>
                <a:ext cx="282" cy="192"/>
              </a:xfrm>
              <a:prstGeom prst="rect">
                <a:avLst/>
              </a:prstGeom>
              <a:noFill/>
              <a:ln w="9525">
                <a:noFill/>
                <a:miter lim="800000"/>
                <a:headEnd/>
                <a:tailEnd/>
              </a:ln>
            </p:spPr>
          </p:pic>
        </p:grpSp>
        <p:sp>
          <p:nvSpPr>
            <p:cNvPr id="109575" name="Text Box 10"/>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109573" name="Text Box 11"/>
          <p:cNvSpPr txBox="1">
            <a:spLocks noChangeArrowheads="1"/>
          </p:cNvSpPr>
          <p:nvPr/>
        </p:nvSpPr>
        <p:spPr bwMode="auto">
          <a:xfrm>
            <a:off x="488950" y="228600"/>
            <a:ext cx="8153400" cy="923330"/>
          </a:xfrm>
          <a:prstGeom prst="rect">
            <a:avLst/>
          </a:prstGeom>
          <a:noFill/>
          <a:ln w="9525" algn="ctr">
            <a:noFill/>
            <a:miter lim="800000"/>
            <a:headEnd/>
            <a:tailEnd/>
          </a:ln>
        </p:spPr>
        <p:txBody>
          <a:bodyPr>
            <a:spAutoFit/>
          </a:bodyPr>
          <a:lstStyle/>
          <a:p>
            <a:pPr algn="ctr">
              <a:spcBef>
                <a:spcPct val="50000"/>
              </a:spcBef>
            </a:pPr>
            <a:r>
              <a:rPr lang="en-US" sz="5400" b="1" cap="all" dirty="0" smtClean="0">
                <a:solidFill>
                  <a:srgbClr val="FFFF00"/>
                </a:solidFill>
                <a:effectLst>
                  <a:outerShdw blurRad="38100" dist="38100" dir="2700000" algn="tl">
                    <a:srgbClr val="000000">
                      <a:alpha val="43137"/>
                    </a:srgbClr>
                  </a:outerShdw>
                </a:effectLst>
                <a:latin typeface="+mj-lt"/>
              </a:rPr>
              <a:t>predication</a:t>
            </a:r>
            <a:endParaRPr lang="en-US" sz="5400" b="1" cap="all" dirty="0">
              <a:solidFill>
                <a:srgbClr val="FFFF00"/>
              </a:solidFill>
              <a:effectLst>
                <a:outerShdw blurRad="38100" dist="38100" dir="2700000" algn="tl">
                  <a:srgbClr val="000000">
                    <a:alpha val="43137"/>
                  </a:srgbClr>
                </a:outerShdw>
              </a:effectLst>
              <a:latin typeface="+mj-lt"/>
            </a:endParaRP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nowy organ mountains 0121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 y="-418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7" name="Group 4"/>
          <p:cNvGrpSpPr>
            <a:grpSpLocks/>
          </p:cNvGrpSpPr>
          <p:nvPr/>
        </p:nvGrpSpPr>
        <p:grpSpPr bwMode="auto">
          <a:xfrm>
            <a:off x="8077200" y="6396038"/>
            <a:ext cx="1066800" cy="461962"/>
            <a:chOff x="3216" y="4027"/>
            <a:chExt cx="672" cy="291"/>
          </a:xfrm>
        </p:grpSpPr>
        <p:grpSp>
          <p:nvGrpSpPr>
            <p:cNvPr id="57352" name="Group 5"/>
            <p:cNvGrpSpPr>
              <a:grpSpLocks/>
            </p:cNvGrpSpPr>
            <p:nvPr/>
          </p:nvGrpSpPr>
          <p:grpSpPr bwMode="auto">
            <a:xfrm>
              <a:off x="3216" y="4027"/>
              <a:ext cx="263" cy="291"/>
              <a:chOff x="288" y="3840"/>
              <a:chExt cx="282" cy="384"/>
            </a:xfrm>
          </p:grpSpPr>
          <p:pic>
            <p:nvPicPr>
              <p:cNvPr id="57354" name="Picture 6" descr="ARS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7" descr="USDA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53" name="Text Box 8"/>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dirty="0" smtClean="0">
                  <a:solidFill>
                    <a:srgbClr val="FFFFFF"/>
                  </a:solidFill>
                  <a:latin typeface="Comic Sans MS" pitchFamily="66" charset="0"/>
                </a:rPr>
                <a:t>JER</a:t>
              </a:r>
            </a:p>
          </p:txBody>
        </p:sp>
      </p:grpSp>
      <p:sp>
        <p:nvSpPr>
          <p:cNvPr id="57348" name="Rectangle 9"/>
          <p:cNvSpPr>
            <a:spLocks noChangeArrowheads="1"/>
          </p:cNvSpPr>
          <p:nvPr/>
        </p:nvSpPr>
        <p:spPr bwMode="auto">
          <a:xfrm>
            <a:off x="-22499" y="5034200"/>
            <a:ext cx="45624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smtClean="0">
                <a:solidFill>
                  <a:srgbClr val="FFFF00"/>
                </a:solidFill>
              </a:rPr>
              <a:t>Contact Information:</a:t>
            </a:r>
          </a:p>
          <a:p>
            <a:r>
              <a:rPr lang="en-US" dirty="0" smtClean="0">
                <a:solidFill>
                  <a:srgbClr val="FFFF00"/>
                </a:solidFill>
              </a:rPr>
              <a:t>Dean M. Anderson </a:t>
            </a:r>
          </a:p>
          <a:p>
            <a:r>
              <a:rPr lang="en-US" dirty="0" smtClean="0">
                <a:solidFill>
                  <a:srgbClr val="FFFF00"/>
                </a:solidFill>
              </a:rPr>
              <a:t>505-646-5190</a:t>
            </a:r>
          </a:p>
          <a:p>
            <a:r>
              <a:rPr lang="en-US" sz="1600" dirty="0" smtClean="0">
                <a:solidFill>
                  <a:srgbClr val="FFFF00"/>
                </a:solidFill>
                <a:hlinkClick r:id="rId8"/>
              </a:rPr>
              <a:t>deanders@nmsu.edu</a:t>
            </a:r>
            <a:endParaRPr lang="en-US" sz="1600" dirty="0" smtClean="0">
              <a:solidFill>
                <a:srgbClr val="FFFF00"/>
              </a:solidFill>
            </a:endParaRPr>
          </a:p>
          <a:p>
            <a:endParaRPr lang="en-US" dirty="0" smtClean="0">
              <a:solidFill>
                <a:srgbClr val="FFFF00"/>
              </a:solidFill>
            </a:endParaRPr>
          </a:p>
        </p:txBody>
      </p:sp>
      <p:sp>
        <p:nvSpPr>
          <p:cNvPr id="56325" name="Text Box 10"/>
          <p:cNvSpPr txBox="1">
            <a:spLocks noChangeArrowheads="1"/>
          </p:cNvSpPr>
          <p:nvPr/>
        </p:nvSpPr>
        <p:spPr bwMode="auto">
          <a:xfrm>
            <a:off x="20954" y="152400"/>
            <a:ext cx="91440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5400" b="1" cap="all" dirty="0" smtClean="0">
                <a:solidFill>
                  <a:srgbClr val="FFFF00"/>
                </a:solidFill>
                <a:effectLst>
                  <a:outerShdw blurRad="38100" dist="38100" dir="2700000" algn="tl">
                    <a:srgbClr val="000000">
                      <a:alpha val="43137"/>
                    </a:srgbClr>
                  </a:outerShdw>
                </a:effectLst>
                <a:latin typeface="+mj-lt"/>
              </a:rPr>
              <a:t>Thank you  </a:t>
            </a:r>
            <a:endParaRPr lang="en-US" sz="5400" b="1" cap="all" dirty="0">
              <a:solidFill>
                <a:srgbClr val="FFFF00"/>
              </a:solidFill>
              <a:effectLst>
                <a:outerShdw blurRad="38100" dist="38100" dir="2700000" algn="tl">
                  <a:srgbClr val="000000">
                    <a:alpha val="43137"/>
                  </a:srgbClr>
                </a:outerShdw>
              </a:effectLst>
              <a:latin typeface="+mj-lt"/>
            </a:endParaRPr>
          </a:p>
          <a:p>
            <a:pPr algn="ctr" eaLnBrk="1" hangingPunct="1">
              <a:defRPr/>
            </a:pPr>
            <a:endParaRPr lang="en-US" sz="1100" b="1" cap="all" dirty="0" smtClean="0">
              <a:solidFill>
                <a:srgbClr val="FFFF00"/>
              </a:solidFill>
              <a:effectLst>
                <a:outerShdw blurRad="38100" dist="38100" dir="2700000" algn="tl">
                  <a:srgbClr val="000000">
                    <a:alpha val="43137"/>
                  </a:srgbClr>
                </a:outerShdw>
              </a:effectLst>
              <a:latin typeface="Tahoma" pitchFamily="34" charset="0"/>
            </a:endParaRPr>
          </a:p>
          <a:p>
            <a:pPr algn="ctr" eaLnBrk="1" hangingPunct="1">
              <a:defRPr/>
            </a:pPr>
            <a:r>
              <a:rPr lang="en-US" sz="1600" b="1" cap="all" dirty="0" smtClean="0">
                <a:solidFill>
                  <a:srgbClr val="FFFF00"/>
                </a:solidFill>
                <a:effectLst>
                  <a:outerShdw blurRad="38100" dist="38100" dir="2700000" algn="tl">
                    <a:srgbClr val="000000">
                      <a:alpha val="43137"/>
                    </a:srgbClr>
                  </a:outerShdw>
                </a:effectLst>
                <a:latin typeface="Tahoma" pitchFamily="34" charset="0"/>
              </a:rPr>
              <a:t>are there any questions ?</a:t>
            </a:r>
          </a:p>
        </p:txBody>
      </p:sp>
      <p:sp>
        <p:nvSpPr>
          <p:cNvPr id="57350" name="Rectangle 11"/>
          <p:cNvSpPr>
            <a:spLocks noChangeArrowheads="1"/>
          </p:cNvSpPr>
          <p:nvPr/>
        </p:nvSpPr>
        <p:spPr bwMode="auto">
          <a:xfrm>
            <a:off x="1371598" y="4357686"/>
            <a:ext cx="623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dirty="0" smtClean="0">
                <a:solidFill>
                  <a:srgbClr val="FFFFFF"/>
                </a:solidFill>
                <a:latin typeface="Comic Sans MS" pitchFamily="66" charset="0"/>
              </a:rPr>
              <a:t>Judge a person by his questions rather than his answers</a:t>
            </a:r>
            <a:r>
              <a:rPr lang="en-US" dirty="0" smtClean="0">
                <a:solidFill>
                  <a:srgbClr val="FFFFFF"/>
                </a:solidFill>
                <a:latin typeface="Arial" charset="0"/>
              </a:rPr>
              <a:t> </a:t>
            </a:r>
          </a:p>
        </p:txBody>
      </p:sp>
      <p:sp>
        <p:nvSpPr>
          <p:cNvPr id="2" name="Rectangle 1"/>
          <p:cNvSpPr/>
          <p:nvPr/>
        </p:nvSpPr>
        <p:spPr>
          <a:xfrm>
            <a:off x="20954" y="6208554"/>
            <a:ext cx="2723823" cy="338554"/>
          </a:xfrm>
          <a:prstGeom prst="rect">
            <a:avLst/>
          </a:prstGeom>
          <a:ln>
            <a:solidFill>
              <a:srgbClr val="FFFF00"/>
            </a:solidFill>
          </a:ln>
        </p:spPr>
        <p:txBody>
          <a:bodyPr wrap="none">
            <a:spAutoFit/>
          </a:bodyPr>
          <a:lstStyle/>
          <a:p>
            <a:pPr eaLnBrk="1" hangingPunct="1">
              <a:defRPr/>
            </a:pPr>
            <a:r>
              <a:rPr lang="en-US" sz="1600" dirty="0">
                <a:solidFill>
                  <a:srgbClr val="FFFF00"/>
                </a:solidFill>
                <a:effectLst>
                  <a:outerShdw blurRad="38100" dist="38100" dir="2700000" algn="tl">
                    <a:srgbClr val="000000">
                      <a:alpha val="43137"/>
                    </a:srgbClr>
                  </a:outerShdw>
                </a:effectLst>
                <a:latin typeface="Arial" charset="0"/>
                <a:hlinkClick r:id="rId9"/>
              </a:rPr>
              <a:t>http</a:t>
            </a:r>
            <a:r>
              <a:rPr lang="en-US" sz="1600" dirty="0" smtClean="0">
                <a:solidFill>
                  <a:srgbClr val="FFFF00"/>
                </a:solidFill>
                <a:effectLst>
                  <a:outerShdw blurRad="38100" dist="38100" dir="2700000" algn="tl">
                    <a:srgbClr val="000000">
                      <a:alpha val="43137"/>
                    </a:srgbClr>
                  </a:outerShdw>
                </a:effectLst>
                <a:latin typeface="Arial" charset="0"/>
                <a:hlinkClick r:id="rId9"/>
              </a:rPr>
              <a:t>://Jornada@nmsu.edu</a:t>
            </a:r>
            <a:r>
              <a:rPr lang="en-US" sz="1600" dirty="0" smtClean="0">
                <a:solidFill>
                  <a:srgbClr val="FFFF00"/>
                </a:solidFill>
                <a:effectLst>
                  <a:outerShdw blurRad="38100" dist="38100" dir="2700000" algn="tl">
                    <a:srgbClr val="000000">
                      <a:alpha val="43137"/>
                    </a:srgbClr>
                  </a:outerShdw>
                </a:effectLst>
                <a:latin typeface="Arial" charset="0"/>
              </a:rPr>
              <a:t>   </a:t>
            </a:r>
            <a:endParaRPr lang="en-US" sz="1600" dirty="0">
              <a:solidFill>
                <a:srgbClr val="FFFF00"/>
              </a:solidFill>
              <a:effectLst>
                <a:outerShdw blurRad="38100" dist="38100" dir="2700000" algn="tl">
                  <a:srgbClr val="000000">
                    <a:alpha val="43137"/>
                  </a:srgbClr>
                </a:outerShdw>
              </a:effectLst>
              <a:latin typeface="Arial" charset="0"/>
            </a:endParaRPr>
          </a:p>
        </p:txBody>
      </p:sp>
      <p:pic>
        <p:nvPicPr>
          <p:cNvPr id="1638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6577886"/>
            <a:ext cx="4803775"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own Arrow 12"/>
          <p:cNvSpPr/>
          <p:nvPr/>
        </p:nvSpPr>
        <p:spPr bwMode="auto">
          <a:xfrm rot="4380345">
            <a:off x="2991344" y="5634301"/>
            <a:ext cx="381000" cy="901720"/>
          </a:xfrm>
          <a:prstGeom prst="downArrow">
            <a:avLst/>
          </a:prstGeom>
          <a:solidFill>
            <a:srgbClr val="FF0000"/>
          </a:solidFill>
          <a:ln w="9525" cap="flat" cmpd="sng" algn="ctr">
            <a:solidFill>
              <a:srgbClr val="04080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12897157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lstStyle/>
          <a:p>
            <a:pPr>
              <a:defRPr/>
            </a:pPr>
            <a:r>
              <a:rPr lang="en-US" sz="7200" b="1" cap="all" dirty="0" smtClean="0">
                <a:solidFill>
                  <a:srgbClr val="FFFF00"/>
                </a:solidFill>
                <a:latin typeface="Tahoma" pitchFamily="34" charset="0"/>
                <a:cs typeface="Tahoma" pitchFamily="34" charset="0"/>
              </a:rPr>
              <a:t>Disclaimer</a:t>
            </a:r>
            <a:endParaRPr lang="en-US" sz="7200" b="1" cap="all" dirty="0">
              <a:solidFill>
                <a:srgbClr val="FFFF00"/>
              </a:solidFill>
              <a:latin typeface="Tahoma" pitchFamily="34" charset="0"/>
              <a:cs typeface="Tahoma" pitchFamily="34" charset="0"/>
            </a:endParaRPr>
          </a:p>
        </p:txBody>
      </p:sp>
      <p:sp>
        <p:nvSpPr>
          <p:cNvPr id="59395" name="Rectangle 3"/>
          <p:cNvSpPr>
            <a:spLocks noChangeArrowheads="1"/>
          </p:cNvSpPr>
          <p:nvPr/>
        </p:nvSpPr>
        <p:spPr bwMode="auto">
          <a:xfrm>
            <a:off x="533400" y="2413000"/>
            <a:ext cx="8153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n-US" sz="3600" i="1" dirty="0" smtClean="0">
                <a:solidFill>
                  <a:srgbClr val="000000"/>
                </a:solidFill>
                <a:latin typeface="Arial" charset="0"/>
              </a:rPr>
              <a:t>Mention of manufacturer, trademark name or proprietary product does not constitute endorsement by the USDA-ARS and does not imply their approval to the exclusion of other products that may also be suitable.</a:t>
            </a:r>
            <a:endParaRPr lang="en-US" sz="3600" dirty="0" smtClean="0">
              <a:solidFill>
                <a:srgbClr val="000000"/>
              </a:solidFill>
              <a:latin typeface="Arial" charset="0"/>
            </a:endParaRPr>
          </a:p>
        </p:txBody>
      </p:sp>
      <p:grpSp>
        <p:nvGrpSpPr>
          <p:cNvPr id="59396" name="Group 5"/>
          <p:cNvGrpSpPr>
            <a:grpSpLocks/>
          </p:cNvGrpSpPr>
          <p:nvPr/>
        </p:nvGrpSpPr>
        <p:grpSpPr bwMode="auto">
          <a:xfrm>
            <a:off x="8077200" y="6396038"/>
            <a:ext cx="1066800" cy="461962"/>
            <a:chOff x="3216" y="4027"/>
            <a:chExt cx="672" cy="291"/>
          </a:xfrm>
        </p:grpSpPr>
        <p:grpSp>
          <p:nvGrpSpPr>
            <p:cNvPr id="59397" name="Group 6"/>
            <p:cNvGrpSpPr>
              <a:grpSpLocks/>
            </p:cNvGrpSpPr>
            <p:nvPr/>
          </p:nvGrpSpPr>
          <p:grpSpPr bwMode="auto">
            <a:xfrm>
              <a:off x="3216" y="4027"/>
              <a:ext cx="263" cy="291"/>
              <a:chOff x="288" y="3840"/>
              <a:chExt cx="282" cy="384"/>
            </a:xfrm>
          </p:grpSpPr>
          <p:pic>
            <p:nvPicPr>
              <p:cNvPr id="59399" name="Picture 7" descr="ARS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4032"/>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8" descr="USDA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3840"/>
                <a:ext cx="2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398" name="Text Box 9"/>
            <p:cNvSpPr txBox="1">
              <a:spLocks noChangeArrowheads="1"/>
            </p:cNvSpPr>
            <p:nvPr/>
          </p:nvSpPr>
          <p:spPr bwMode="auto">
            <a:xfrm>
              <a:off x="3480" y="4056"/>
              <a:ext cx="408" cy="231"/>
            </a:xfrm>
            <a:prstGeom prst="rect">
              <a:avLst/>
            </a:prstGeom>
            <a:solidFill>
              <a:srgbClr val="004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AU" dirty="0" smtClean="0">
                  <a:solidFill>
                    <a:srgbClr val="FFFFFF"/>
                  </a:solidFill>
                  <a:latin typeface="Comic Sans MS" pitchFamily="66" charset="0"/>
                </a:rPr>
                <a:t>JER</a:t>
              </a:r>
            </a:p>
          </p:txBody>
        </p:sp>
      </p:grpSp>
    </p:spTree>
    <p:extLst>
      <p:ext uri="{BB962C8B-B14F-4D97-AF65-F5344CB8AC3E}">
        <p14:creationId xmlns:p14="http://schemas.microsoft.com/office/powerpoint/2010/main" val="2915115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1447800"/>
          </a:xfrm>
        </p:spPr>
        <p:txBody>
          <a:bodyPr/>
          <a:lstStyle/>
          <a:p>
            <a:pPr eaLnBrk="1" hangingPunct="1"/>
            <a:r>
              <a:rPr lang="en-US" sz="3600" b="1" cap="all" dirty="0" smtClean="0">
                <a:solidFill>
                  <a:srgbClr val="FFFF00"/>
                </a:solidFill>
                <a:effectLst>
                  <a:outerShdw blurRad="38100" dist="38100" dir="2700000" algn="tl">
                    <a:srgbClr val="000000">
                      <a:alpha val="43137"/>
                    </a:srgbClr>
                  </a:outerShdw>
                </a:effectLst>
              </a:rPr>
              <a:t>Is Conventional Fencing Adequate?</a:t>
            </a:r>
          </a:p>
        </p:txBody>
      </p:sp>
      <p:sp>
        <p:nvSpPr>
          <p:cNvPr id="91139" name="Rectangle 3"/>
          <p:cNvSpPr>
            <a:spLocks noGrp="1" noChangeArrowheads="1"/>
          </p:cNvSpPr>
          <p:nvPr>
            <p:ph idx="1"/>
          </p:nvPr>
        </p:nvSpPr>
        <p:spPr>
          <a:xfrm>
            <a:off x="838200" y="1524000"/>
            <a:ext cx="8153400" cy="4114800"/>
          </a:xfrm>
        </p:spPr>
        <p:txBody>
          <a:bodyPr/>
          <a:lstStyle/>
          <a:p>
            <a:pPr eaLnBrk="1" hangingPunct="1">
              <a:lnSpc>
                <a:spcPct val="90000"/>
              </a:lnSpc>
              <a:buFont typeface="Wingdings" pitchFamily="2" charset="2"/>
              <a:buNone/>
            </a:pPr>
            <a:r>
              <a:rPr lang="en-US" sz="2400" dirty="0" smtClean="0">
                <a:solidFill>
                  <a:srgbClr val="000000"/>
                </a:solidFill>
                <a:effectLst/>
              </a:rPr>
              <a:t>It depends </a:t>
            </a:r>
          </a:p>
          <a:p>
            <a:pPr eaLnBrk="1" hangingPunct="1">
              <a:lnSpc>
                <a:spcPct val="90000"/>
              </a:lnSpc>
            </a:pPr>
            <a:endParaRPr lang="en-US" sz="2400" dirty="0" smtClean="0">
              <a:solidFill>
                <a:srgbClr val="000000"/>
              </a:solidFill>
              <a:effectLst/>
            </a:endParaRPr>
          </a:p>
          <a:p>
            <a:pPr lvl="1" eaLnBrk="1" hangingPunct="1">
              <a:lnSpc>
                <a:spcPct val="90000"/>
              </a:lnSpc>
              <a:buFont typeface="Wingdings" pitchFamily="2" charset="2"/>
              <a:buNone/>
            </a:pPr>
            <a:r>
              <a:rPr lang="en-US" sz="2400" dirty="0" smtClean="0">
                <a:solidFill>
                  <a:schemeClr val="bg2">
                    <a:lumMod val="50000"/>
                    <a:lumOff val="50000"/>
                  </a:schemeClr>
                </a:solidFill>
                <a:effectLst/>
              </a:rPr>
              <a:t>Yes</a:t>
            </a:r>
            <a:r>
              <a:rPr lang="en-US" sz="2400" dirty="0" smtClean="0">
                <a:solidFill>
                  <a:srgbClr val="000000"/>
                </a:solidFill>
                <a:effectLst/>
              </a:rPr>
              <a:t>,</a:t>
            </a:r>
            <a:r>
              <a:rPr lang="en-US" sz="3200" dirty="0" smtClean="0">
                <a:solidFill>
                  <a:srgbClr val="000000"/>
                </a:solidFill>
                <a:effectLst/>
              </a:rPr>
              <a:t> </a:t>
            </a:r>
            <a:r>
              <a:rPr lang="en-US" sz="2000" dirty="0" smtClean="0">
                <a:solidFill>
                  <a:srgbClr val="000000"/>
                </a:solidFill>
                <a:effectLst/>
              </a:rPr>
              <a:t>if you can’t accept “leaky” boundaries</a:t>
            </a:r>
          </a:p>
          <a:p>
            <a:pPr lvl="1" eaLnBrk="1" hangingPunct="1">
              <a:lnSpc>
                <a:spcPct val="90000"/>
              </a:lnSpc>
              <a:buFont typeface="Wingdings" pitchFamily="2" charset="2"/>
              <a:buNone/>
            </a:pPr>
            <a:endParaRPr lang="en-US" sz="2000" dirty="0" smtClean="0">
              <a:solidFill>
                <a:srgbClr val="000000"/>
              </a:solidFill>
              <a:effectLst/>
            </a:endParaRPr>
          </a:p>
          <a:p>
            <a:pPr lvl="1" eaLnBrk="1" hangingPunct="1">
              <a:lnSpc>
                <a:spcPct val="90000"/>
              </a:lnSpc>
              <a:buFont typeface="Wingdings" pitchFamily="2" charset="2"/>
              <a:buNone/>
            </a:pPr>
            <a:endParaRPr lang="en-US" sz="2000" dirty="0" smtClean="0">
              <a:solidFill>
                <a:srgbClr val="000000"/>
              </a:solidFill>
              <a:effectLst/>
            </a:endParaRPr>
          </a:p>
          <a:p>
            <a:pPr lvl="1" eaLnBrk="1" hangingPunct="1">
              <a:lnSpc>
                <a:spcPct val="90000"/>
              </a:lnSpc>
              <a:buFont typeface="Wingdings" pitchFamily="2" charset="2"/>
              <a:buNone/>
            </a:pPr>
            <a:endParaRPr lang="en-US" sz="2000" dirty="0" smtClean="0">
              <a:solidFill>
                <a:srgbClr val="000000"/>
              </a:solidFill>
              <a:effectLst/>
            </a:endParaRPr>
          </a:p>
          <a:p>
            <a:pPr lvl="1" eaLnBrk="1" hangingPunct="1">
              <a:lnSpc>
                <a:spcPct val="90000"/>
              </a:lnSpc>
              <a:buFont typeface="Wingdings" pitchFamily="2" charset="2"/>
              <a:buNone/>
            </a:pPr>
            <a:r>
              <a:rPr lang="en-US" sz="2400" dirty="0" smtClean="0">
                <a:solidFill>
                  <a:srgbClr val="FF0000"/>
                </a:solidFill>
                <a:effectLst/>
              </a:rPr>
              <a:t>No</a:t>
            </a:r>
            <a:r>
              <a:rPr lang="en-US" sz="2400" dirty="0" smtClean="0">
                <a:solidFill>
                  <a:srgbClr val="000000"/>
                </a:solidFill>
                <a:effectLst/>
              </a:rPr>
              <a:t>,</a:t>
            </a:r>
            <a:r>
              <a:rPr lang="en-US" sz="3200" dirty="0" smtClean="0">
                <a:solidFill>
                  <a:srgbClr val="000000"/>
                </a:solidFill>
                <a:effectLst/>
              </a:rPr>
              <a:t> </a:t>
            </a:r>
            <a:r>
              <a:rPr lang="en-US" sz="2000" dirty="0" smtClean="0">
                <a:solidFill>
                  <a:srgbClr val="000000"/>
                </a:solidFill>
                <a:effectLst/>
              </a:rPr>
              <a:t>for resource management</a:t>
            </a:r>
          </a:p>
          <a:p>
            <a:pPr lvl="1" eaLnBrk="1" hangingPunct="1">
              <a:lnSpc>
                <a:spcPct val="90000"/>
              </a:lnSpc>
            </a:pPr>
            <a:endParaRPr lang="en-US" sz="2000" dirty="0" smtClean="0">
              <a:solidFill>
                <a:srgbClr val="000000"/>
              </a:solidFill>
              <a:effectLst/>
            </a:endParaRPr>
          </a:p>
        </p:txBody>
      </p:sp>
      <p:grpSp>
        <p:nvGrpSpPr>
          <p:cNvPr id="91140" name="Group 4"/>
          <p:cNvGrpSpPr>
            <a:grpSpLocks/>
          </p:cNvGrpSpPr>
          <p:nvPr/>
        </p:nvGrpSpPr>
        <p:grpSpPr bwMode="auto">
          <a:xfrm>
            <a:off x="8077200" y="6396038"/>
            <a:ext cx="1066800" cy="461962"/>
            <a:chOff x="3216" y="4027"/>
            <a:chExt cx="672" cy="291"/>
          </a:xfrm>
        </p:grpSpPr>
        <p:grpSp>
          <p:nvGrpSpPr>
            <p:cNvPr id="91143" name="Group 5"/>
            <p:cNvGrpSpPr>
              <a:grpSpLocks/>
            </p:cNvGrpSpPr>
            <p:nvPr/>
          </p:nvGrpSpPr>
          <p:grpSpPr bwMode="auto">
            <a:xfrm>
              <a:off x="3216" y="4027"/>
              <a:ext cx="263" cy="291"/>
              <a:chOff x="288" y="3840"/>
              <a:chExt cx="282" cy="384"/>
            </a:xfrm>
          </p:grpSpPr>
          <p:pic>
            <p:nvPicPr>
              <p:cNvPr id="91145"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91146"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91144"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sp>
        <p:nvSpPr>
          <p:cNvPr id="91141" name="Text Box 9"/>
          <p:cNvSpPr txBox="1">
            <a:spLocks noChangeArrowheads="1"/>
          </p:cNvSpPr>
          <p:nvPr/>
        </p:nvSpPr>
        <p:spPr bwMode="auto">
          <a:xfrm>
            <a:off x="1143000" y="4495800"/>
            <a:ext cx="5562600" cy="1114425"/>
          </a:xfrm>
          <a:prstGeom prst="rect">
            <a:avLst/>
          </a:prstGeom>
          <a:noFill/>
          <a:ln w="9525" algn="ctr">
            <a:noFill/>
            <a:miter lim="800000"/>
            <a:headEnd/>
            <a:tailEnd/>
          </a:ln>
        </p:spPr>
        <p:txBody>
          <a:bodyPr>
            <a:spAutoFit/>
          </a:bodyPr>
          <a:lstStyle/>
          <a:p>
            <a:pPr lvl="1" eaLnBrk="1" hangingPunct="1">
              <a:lnSpc>
                <a:spcPct val="90000"/>
              </a:lnSpc>
              <a:spcBef>
                <a:spcPct val="20000"/>
              </a:spcBef>
              <a:buClr>
                <a:srgbClr val="000000"/>
              </a:buClr>
              <a:buSzPct val="65000"/>
              <a:buFont typeface="Wingdings" pitchFamily="2" charset="2"/>
              <a:buChar char="n"/>
            </a:pPr>
            <a:r>
              <a:rPr lang="en-US" sz="2000" dirty="0">
                <a:solidFill>
                  <a:srgbClr val="000000"/>
                </a:solidFill>
              </a:rPr>
              <a:t>   Plants and animals are dynamic</a:t>
            </a:r>
          </a:p>
          <a:p>
            <a:pPr lvl="1" eaLnBrk="1" hangingPunct="1">
              <a:lnSpc>
                <a:spcPct val="90000"/>
              </a:lnSpc>
              <a:spcBef>
                <a:spcPct val="20000"/>
              </a:spcBef>
              <a:buClr>
                <a:srgbClr val="000000"/>
              </a:buClr>
              <a:buSzPct val="65000"/>
              <a:buFont typeface="Wingdings" pitchFamily="2" charset="2"/>
              <a:buChar char="n"/>
            </a:pPr>
            <a:r>
              <a:rPr lang="en-US" sz="2000" dirty="0">
                <a:solidFill>
                  <a:srgbClr val="000000"/>
                </a:solidFill>
              </a:rPr>
              <a:t>   ...</a:t>
            </a:r>
          </a:p>
          <a:p>
            <a:pPr>
              <a:spcBef>
                <a:spcPct val="50000"/>
              </a:spcBef>
            </a:pPr>
            <a:endParaRPr lang="en-US" dirty="0">
              <a:solidFill>
                <a:srgbClr val="FFFFFF"/>
              </a:solidFill>
            </a:endParaRPr>
          </a:p>
        </p:txBody>
      </p:sp>
      <p:sp>
        <p:nvSpPr>
          <p:cNvPr id="91142" name="Text Box 10"/>
          <p:cNvSpPr txBox="1">
            <a:spLocks noChangeArrowheads="1"/>
          </p:cNvSpPr>
          <p:nvPr/>
        </p:nvSpPr>
        <p:spPr bwMode="auto">
          <a:xfrm>
            <a:off x="1143000" y="2927350"/>
            <a:ext cx="7239000" cy="1114425"/>
          </a:xfrm>
          <a:prstGeom prst="rect">
            <a:avLst/>
          </a:prstGeom>
          <a:noFill/>
          <a:ln w="9525" algn="ctr">
            <a:noFill/>
            <a:miter lim="800000"/>
            <a:headEnd/>
            <a:tailEnd/>
          </a:ln>
        </p:spPr>
        <p:txBody>
          <a:bodyPr>
            <a:spAutoFit/>
          </a:bodyPr>
          <a:lstStyle/>
          <a:p>
            <a:pPr lvl="1" eaLnBrk="1" hangingPunct="1">
              <a:lnSpc>
                <a:spcPct val="90000"/>
              </a:lnSpc>
              <a:spcBef>
                <a:spcPct val="20000"/>
              </a:spcBef>
              <a:buClr>
                <a:srgbClr val="000000"/>
              </a:buClr>
              <a:buSzPct val="65000"/>
              <a:buFont typeface="Wingdings" pitchFamily="2" charset="2"/>
              <a:buChar char="n"/>
            </a:pPr>
            <a:r>
              <a:rPr lang="en-US" sz="2000" dirty="0">
                <a:solidFill>
                  <a:srgbClr val="000000"/>
                </a:solidFill>
              </a:rPr>
              <a:t>   Legal boundary demarcation</a:t>
            </a:r>
          </a:p>
          <a:p>
            <a:pPr lvl="1" eaLnBrk="1" hangingPunct="1">
              <a:lnSpc>
                <a:spcPct val="90000"/>
              </a:lnSpc>
              <a:spcBef>
                <a:spcPct val="20000"/>
              </a:spcBef>
              <a:buClr>
                <a:srgbClr val="000000"/>
              </a:buClr>
              <a:buSzPct val="65000"/>
              <a:buFont typeface="Wingdings" pitchFamily="2" charset="2"/>
              <a:buChar char="n"/>
            </a:pPr>
            <a:r>
              <a:rPr lang="en-US" sz="2000" dirty="0">
                <a:solidFill>
                  <a:srgbClr val="000000"/>
                </a:solidFill>
              </a:rPr>
              <a:t>   ...</a:t>
            </a:r>
          </a:p>
          <a:p>
            <a:pPr>
              <a:spcBef>
                <a:spcPct val="50000"/>
              </a:spcBef>
            </a:pPr>
            <a:endParaRPr lang="en-US" dirty="0">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a:xfrm>
            <a:off x="0" y="0"/>
            <a:ext cx="9144000" cy="1447800"/>
          </a:xfrm>
          <a:ln>
            <a:noFill/>
          </a:ln>
        </p:spPr>
        <p:txBody>
          <a:bodyPr/>
          <a:lstStyle/>
          <a:p>
            <a:r>
              <a:rPr lang="en-US" sz="4000" b="1" dirty="0" smtClean="0">
                <a:solidFill>
                  <a:srgbClr val="FFFF00"/>
                </a:solidFill>
              </a:rPr>
              <a:t>CO</a:t>
            </a:r>
            <a:r>
              <a:rPr lang="en-US" sz="5400" b="1" dirty="0" smtClean="0">
                <a:solidFill>
                  <a:srgbClr val="66FF33"/>
                </a:solidFill>
              </a:rPr>
              <a:t>$</a:t>
            </a:r>
            <a:r>
              <a:rPr lang="en-US" sz="4000" b="1" dirty="0" smtClean="0">
                <a:solidFill>
                  <a:srgbClr val="FFFF00"/>
                </a:solidFill>
              </a:rPr>
              <a:t>T </a:t>
            </a:r>
            <a:r>
              <a:rPr lang="en-US" sz="4000" b="1" dirty="0">
                <a:solidFill>
                  <a:srgbClr val="FFFF00"/>
                </a:solidFill>
              </a:rPr>
              <a:t>OF CONVENTIONAL WIRE 	</a:t>
            </a:r>
            <a:r>
              <a:rPr lang="en-US" sz="4000" b="1" dirty="0" smtClean="0">
                <a:solidFill>
                  <a:srgbClr val="FFFF00"/>
                </a:solidFill>
              </a:rPr>
              <a:t>FENCING, </a:t>
            </a:r>
            <a:r>
              <a:rPr lang="en-US" sz="3600" b="1" dirty="0" smtClean="0">
                <a:solidFill>
                  <a:srgbClr val="FFFF00"/>
                </a:solidFill>
              </a:rPr>
              <a:t>$/mile </a:t>
            </a:r>
            <a:r>
              <a:rPr lang="en-US" sz="3600" dirty="0" smtClean="0">
                <a:solidFill>
                  <a:srgbClr val="FFFF00"/>
                </a:solidFill>
              </a:rPr>
              <a:t>($/kilometer</a:t>
            </a:r>
            <a:r>
              <a:rPr lang="en-US" sz="3600" b="1" dirty="0" smtClean="0">
                <a:solidFill>
                  <a:srgbClr val="FFFF00"/>
                </a:solidFill>
              </a:rPr>
              <a:t>)</a:t>
            </a:r>
            <a:endParaRPr lang="en-US" sz="4000" b="1" dirty="0">
              <a:solidFill>
                <a:srgbClr val="FFFF00"/>
              </a:solidFill>
            </a:endParaRPr>
          </a:p>
        </p:txBody>
      </p:sp>
      <p:sp>
        <p:nvSpPr>
          <p:cNvPr id="482307" name="Text Box 3"/>
          <p:cNvSpPr txBox="1">
            <a:spLocks noChangeArrowheads="1"/>
          </p:cNvSpPr>
          <p:nvPr/>
        </p:nvSpPr>
        <p:spPr bwMode="auto">
          <a:xfrm>
            <a:off x="2442013" y="1443385"/>
            <a:ext cx="6685756"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sz="1400" dirty="0">
              <a:solidFill>
                <a:srgbClr val="04080C"/>
              </a:solidFill>
            </a:endParaRPr>
          </a:p>
          <a:p>
            <a:endParaRPr lang="en-US" dirty="0">
              <a:solidFill>
                <a:srgbClr val="04080C"/>
              </a:solidFill>
            </a:endParaRPr>
          </a:p>
          <a:p>
            <a:r>
              <a:rPr lang="en-US" dirty="0">
                <a:solidFill>
                  <a:srgbClr val="04080C"/>
                </a:solidFill>
              </a:rPr>
              <a:t>	</a:t>
            </a:r>
            <a:endParaRPr lang="en-US" sz="800" dirty="0" smtClean="0">
              <a:solidFill>
                <a:srgbClr val="04080C"/>
              </a:solidFill>
            </a:endParaRPr>
          </a:p>
          <a:p>
            <a:r>
              <a:rPr lang="en-US" sz="800" dirty="0">
                <a:solidFill>
                  <a:srgbClr val="04080C"/>
                </a:solidFill>
              </a:rPr>
              <a:t>	</a:t>
            </a:r>
            <a:r>
              <a:rPr lang="en-US" sz="800" dirty="0" smtClean="0">
                <a:solidFill>
                  <a:srgbClr val="04080C"/>
                </a:solidFill>
              </a:rPr>
              <a:t>		(All in US Dollars)</a:t>
            </a:r>
            <a:endParaRPr lang="en-US" sz="1000" dirty="0" smtClean="0">
              <a:solidFill>
                <a:srgbClr val="04080C"/>
              </a:solidFill>
            </a:endParaRPr>
          </a:p>
          <a:p>
            <a:endParaRPr lang="en-US" sz="1000" dirty="0" smtClean="0">
              <a:solidFill>
                <a:srgbClr val="04080C"/>
              </a:solidFill>
            </a:endParaRPr>
          </a:p>
          <a:p>
            <a:pPr lvl="0"/>
            <a:r>
              <a:rPr lang="en-US" sz="1000" dirty="0" smtClean="0">
                <a:solidFill>
                  <a:srgbClr val="04080C"/>
                </a:solidFill>
              </a:rPr>
              <a:t>	</a:t>
            </a:r>
            <a:r>
              <a:rPr lang="en-US" sz="1400" dirty="0" smtClean="0">
                <a:solidFill>
                  <a:srgbClr val="0000FF"/>
                </a:solidFill>
              </a:rPr>
              <a:t>JUNE </a:t>
            </a:r>
            <a:r>
              <a:rPr lang="en-US" sz="1400" dirty="0">
                <a:solidFill>
                  <a:srgbClr val="0000FF"/>
                </a:solidFill>
              </a:rPr>
              <a:t>1998 DATA FROM IDAHO, MONTANA, NEW MEXICO, OREGON </a:t>
            </a:r>
            <a:r>
              <a:rPr lang="en-US" sz="1400" dirty="0" smtClean="0">
                <a:solidFill>
                  <a:srgbClr val="0000FF"/>
                </a:solidFill>
              </a:rPr>
              <a:t>			AND </a:t>
            </a:r>
            <a:r>
              <a:rPr lang="en-US" sz="1400" dirty="0">
                <a:solidFill>
                  <a:srgbClr val="0000FF"/>
                </a:solidFill>
              </a:rPr>
              <a:t>UTAH  (WOVEN OR BARBED </a:t>
            </a:r>
            <a:r>
              <a:rPr lang="en-US" sz="1400" dirty="0" smtClean="0">
                <a:solidFill>
                  <a:srgbClr val="0000FF"/>
                </a:solidFill>
              </a:rPr>
              <a:t>WIRE + </a:t>
            </a:r>
            <a:r>
              <a:rPr lang="en-US" sz="1400" dirty="0">
                <a:solidFill>
                  <a:srgbClr val="0000FF"/>
                </a:solidFill>
              </a:rPr>
              <a:t>INSTALLATION</a:t>
            </a:r>
            <a:r>
              <a:rPr lang="en-US" sz="1400" dirty="0" smtClean="0">
                <a:solidFill>
                  <a:srgbClr val="0000FF"/>
                </a:solidFill>
              </a:rPr>
              <a:t>) </a:t>
            </a:r>
          </a:p>
          <a:p>
            <a:pPr lvl="0"/>
            <a:endParaRPr lang="en-US" dirty="0">
              <a:solidFill>
                <a:srgbClr val="0000FF"/>
              </a:solidFill>
            </a:endParaRPr>
          </a:p>
          <a:p>
            <a:r>
              <a:rPr lang="en-US" dirty="0">
                <a:solidFill>
                  <a:srgbClr val="FFFFFF"/>
                </a:solidFill>
              </a:rPr>
              <a:t>		</a:t>
            </a:r>
            <a:r>
              <a:rPr lang="en-US" sz="1600" dirty="0">
                <a:solidFill>
                  <a:srgbClr val="0000FF"/>
                </a:solidFill>
              </a:rPr>
              <a:t>MEAN</a:t>
            </a:r>
            <a:r>
              <a:rPr lang="en-US" sz="1600" dirty="0">
                <a:solidFill>
                  <a:srgbClr val="04080C"/>
                </a:solidFill>
              </a:rPr>
              <a:t> </a:t>
            </a:r>
            <a:r>
              <a:rPr lang="en-US" sz="1600" dirty="0">
                <a:solidFill>
                  <a:srgbClr val="FFFFFF"/>
                </a:solidFill>
              </a:rPr>
              <a:t>	 </a:t>
            </a:r>
            <a:r>
              <a:rPr lang="en-US" sz="1400" dirty="0" smtClean="0">
                <a:solidFill>
                  <a:srgbClr val="FD0303"/>
                </a:solidFill>
              </a:rPr>
              <a:t>$</a:t>
            </a:r>
            <a:r>
              <a:rPr lang="en-US" sz="1400" b="1" dirty="0" smtClean="0">
                <a:solidFill>
                  <a:srgbClr val="FD0303"/>
                </a:solidFill>
              </a:rPr>
              <a:t>4,700</a:t>
            </a:r>
            <a:r>
              <a:rPr lang="en-US" sz="1400" dirty="0" smtClean="0">
                <a:solidFill>
                  <a:srgbClr val="FD0303"/>
                </a:solidFill>
              </a:rPr>
              <a:t> ($7,562)</a:t>
            </a:r>
            <a:endParaRPr lang="en-US" sz="1400" dirty="0">
              <a:solidFill>
                <a:srgbClr val="FD0303"/>
              </a:solidFill>
            </a:endParaRPr>
          </a:p>
          <a:p>
            <a:r>
              <a:rPr lang="en-US" sz="1600" dirty="0">
                <a:solidFill>
                  <a:srgbClr val="FF0066"/>
                </a:solidFill>
              </a:rPr>
              <a:t>		</a:t>
            </a:r>
            <a:r>
              <a:rPr lang="en-US" sz="1600" dirty="0">
                <a:solidFill>
                  <a:srgbClr val="0000FF"/>
                </a:solidFill>
              </a:rPr>
              <a:t>RANGE</a:t>
            </a:r>
            <a:r>
              <a:rPr lang="en-US" sz="1600" dirty="0">
                <a:solidFill>
                  <a:srgbClr val="FF0066"/>
                </a:solidFill>
              </a:rPr>
              <a:t>	</a:t>
            </a:r>
            <a:r>
              <a:rPr lang="en-US" sz="1400" dirty="0">
                <a:solidFill>
                  <a:srgbClr val="FF0066"/>
                </a:solidFill>
              </a:rPr>
              <a:t> </a:t>
            </a:r>
            <a:r>
              <a:rPr lang="en-US" sz="1400" dirty="0" smtClean="0">
                <a:solidFill>
                  <a:srgbClr val="FD0303"/>
                </a:solidFill>
              </a:rPr>
              <a:t>$</a:t>
            </a:r>
            <a:r>
              <a:rPr lang="en-US" sz="1400" b="1" dirty="0" smtClean="0">
                <a:solidFill>
                  <a:srgbClr val="FD0303"/>
                </a:solidFill>
              </a:rPr>
              <a:t>1,200</a:t>
            </a:r>
            <a:r>
              <a:rPr lang="en-US" sz="1400" dirty="0" smtClean="0">
                <a:solidFill>
                  <a:srgbClr val="FD0303"/>
                </a:solidFill>
              </a:rPr>
              <a:t> </a:t>
            </a:r>
            <a:r>
              <a:rPr lang="en-US" sz="1400" dirty="0">
                <a:solidFill>
                  <a:srgbClr val="FD0303"/>
                </a:solidFill>
              </a:rPr>
              <a:t>TO </a:t>
            </a:r>
            <a:r>
              <a:rPr lang="en-US" sz="1400" b="1" dirty="0" smtClean="0">
                <a:solidFill>
                  <a:srgbClr val="FD0303"/>
                </a:solidFill>
              </a:rPr>
              <a:t>$14,000</a:t>
            </a:r>
            <a:r>
              <a:rPr lang="en-US" sz="1400" dirty="0" smtClean="0">
                <a:solidFill>
                  <a:srgbClr val="FD0303"/>
                </a:solidFill>
              </a:rPr>
              <a:t> ($1,931 TO $22,526)</a:t>
            </a:r>
          </a:p>
          <a:p>
            <a:r>
              <a:rPr lang="en-US" dirty="0" smtClean="0">
                <a:solidFill>
                  <a:srgbClr val="FF0066"/>
                </a:solidFill>
              </a:rPr>
              <a:t> </a:t>
            </a:r>
            <a:endParaRPr lang="en-US" dirty="0">
              <a:solidFill>
                <a:srgbClr val="FFFFFF"/>
              </a:solidFill>
            </a:endParaRPr>
          </a:p>
          <a:p>
            <a:r>
              <a:rPr lang="en-US" dirty="0" smtClean="0">
                <a:solidFill>
                  <a:srgbClr val="FFFFFF"/>
                </a:solidFill>
              </a:rPr>
              <a:t>	</a:t>
            </a:r>
            <a:r>
              <a:rPr lang="en-US" dirty="0" smtClean="0">
                <a:solidFill>
                  <a:srgbClr val="0000FF"/>
                </a:solidFill>
              </a:rPr>
              <a:t>August 27, 2013 – </a:t>
            </a:r>
            <a:r>
              <a:rPr lang="en-US" sz="1000" dirty="0" smtClean="0">
                <a:solidFill>
                  <a:srgbClr val="0000FF"/>
                </a:solidFill>
              </a:rPr>
              <a:t>4 wire, steel “T” posts 20’ spacing, stays 10’ spacing</a:t>
            </a:r>
          </a:p>
          <a:p>
            <a:endParaRPr lang="en-US" sz="1000" dirty="0" smtClean="0">
              <a:solidFill>
                <a:srgbClr val="0000FF"/>
              </a:solidFill>
            </a:endParaRPr>
          </a:p>
          <a:p>
            <a:r>
              <a:rPr lang="en-US" dirty="0">
                <a:solidFill>
                  <a:srgbClr val="0000FF"/>
                </a:solidFill>
              </a:rPr>
              <a:t>	</a:t>
            </a:r>
            <a:r>
              <a:rPr lang="en-US" dirty="0" smtClean="0">
                <a:solidFill>
                  <a:srgbClr val="0000FF"/>
                </a:solidFill>
              </a:rPr>
              <a:t>	New Mexico - MATERIAL  </a:t>
            </a:r>
            <a:r>
              <a:rPr lang="en-US" b="1" dirty="0" smtClean="0">
                <a:solidFill>
                  <a:srgbClr val="FF0000"/>
                </a:solidFill>
              </a:rPr>
              <a:t>$2,647 </a:t>
            </a:r>
            <a:r>
              <a:rPr lang="en-US" dirty="0" smtClean="0">
                <a:solidFill>
                  <a:srgbClr val="FF0000"/>
                </a:solidFill>
              </a:rPr>
              <a:t>($4,259)</a:t>
            </a:r>
          </a:p>
          <a:p>
            <a:r>
              <a:rPr lang="en-US" dirty="0">
                <a:solidFill>
                  <a:srgbClr val="FF0000"/>
                </a:solidFill>
              </a:rPr>
              <a:t>	</a:t>
            </a:r>
            <a:r>
              <a:rPr lang="en-US" dirty="0" smtClean="0">
                <a:solidFill>
                  <a:srgbClr val="FF0000"/>
                </a:solidFill>
              </a:rPr>
              <a:t>	</a:t>
            </a:r>
            <a:r>
              <a:rPr lang="en-US" dirty="0" smtClean="0">
                <a:solidFill>
                  <a:srgbClr val="0000FF"/>
                </a:solidFill>
              </a:rPr>
              <a:t>Oregon – LABOR</a:t>
            </a:r>
            <a:r>
              <a:rPr lang="en-US" baseline="-25000" dirty="0" smtClean="0">
                <a:solidFill>
                  <a:srgbClr val="0000FF"/>
                </a:solidFill>
              </a:rPr>
              <a:t>2011</a:t>
            </a:r>
            <a:r>
              <a:rPr lang="en-US" dirty="0" smtClean="0">
                <a:solidFill>
                  <a:srgbClr val="0000FF"/>
                </a:solidFill>
              </a:rPr>
              <a:t>  </a:t>
            </a:r>
            <a:r>
              <a:rPr lang="en-US" b="1" dirty="0" smtClean="0">
                <a:solidFill>
                  <a:srgbClr val="FF0000"/>
                </a:solidFill>
              </a:rPr>
              <a:t>$3,801 </a:t>
            </a:r>
            <a:r>
              <a:rPr lang="en-US" dirty="0" smtClean="0">
                <a:solidFill>
                  <a:srgbClr val="FF0000"/>
                </a:solidFill>
              </a:rPr>
              <a:t>($6,116)</a:t>
            </a:r>
            <a:endParaRPr lang="en-US" dirty="0" smtClean="0">
              <a:solidFill>
                <a:srgbClr val="0000FF"/>
              </a:solidFill>
            </a:endParaRPr>
          </a:p>
          <a:p>
            <a:endParaRPr lang="en-US" dirty="0" smtClean="0">
              <a:solidFill>
                <a:srgbClr val="FF0000"/>
              </a:solidFill>
            </a:endParaRPr>
          </a:p>
          <a:p>
            <a:r>
              <a:rPr lang="en-US" dirty="0">
                <a:solidFill>
                  <a:srgbClr val="FFFFFF"/>
                </a:solidFill>
              </a:rPr>
              <a:t>	</a:t>
            </a:r>
            <a:r>
              <a:rPr lang="en-US" dirty="0" smtClean="0">
                <a:solidFill>
                  <a:srgbClr val="FFFFFF"/>
                </a:solidFill>
              </a:rPr>
              <a:t>	</a:t>
            </a:r>
            <a:r>
              <a:rPr lang="en-US" dirty="0" smtClean="0">
                <a:solidFill>
                  <a:srgbClr val="0000FF"/>
                </a:solidFill>
              </a:rPr>
              <a:t>TOTAL </a:t>
            </a:r>
            <a:r>
              <a:rPr lang="en-US" dirty="0" smtClean="0">
                <a:solidFill>
                  <a:srgbClr val="FF0000"/>
                </a:solidFill>
              </a:rPr>
              <a:t> </a:t>
            </a:r>
            <a:r>
              <a:rPr lang="en-US" b="1" dirty="0" smtClean="0">
                <a:solidFill>
                  <a:srgbClr val="FF0000"/>
                </a:solidFill>
              </a:rPr>
              <a:t>$6,448 </a:t>
            </a:r>
            <a:r>
              <a:rPr lang="en-US" dirty="0" smtClean="0">
                <a:solidFill>
                  <a:srgbClr val="FF0000"/>
                </a:solidFill>
              </a:rPr>
              <a:t>($10,375)</a:t>
            </a:r>
          </a:p>
          <a:p>
            <a:endParaRPr lang="en-US" dirty="0" smtClean="0">
              <a:solidFill>
                <a:srgbClr val="FF0000"/>
              </a:solidFill>
            </a:endParaRPr>
          </a:p>
          <a:p>
            <a:r>
              <a:rPr lang="en-US" dirty="0">
                <a:solidFill>
                  <a:srgbClr val="FF0000"/>
                </a:solidFill>
              </a:rPr>
              <a:t>	</a:t>
            </a:r>
            <a:r>
              <a:rPr lang="en-US" dirty="0" smtClean="0">
                <a:solidFill>
                  <a:srgbClr val="FF0000"/>
                </a:solidFill>
              </a:rPr>
              <a:t>2011 Globe, Arizona Materials and Labor (worst??)</a:t>
            </a:r>
          </a:p>
          <a:p>
            <a:r>
              <a:rPr lang="en-US" dirty="0">
                <a:solidFill>
                  <a:srgbClr val="FF0000"/>
                </a:solidFill>
              </a:rPr>
              <a:t>	</a:t>
            </a:r>
            <a:r>
              <a:rPr lang="en-US" dirty="0" smtClean="0">
                <a:solidFill>
                  <a:srgbClr val="FF0000"/>
                </a:solidFill>
              </a:rPr>
              <a:t>	</a:t>
            </a:r>
            <a:r>
              <a:rPr lang="en-US" b="1" dirty="0" smtClean="0">
                <a:solidFill>
                  <a:srgbClr val="FF0000"/>
                </a:solidFill>
              </a:rPr>
              <a:t>$25,200 </a:t>
            </a:r>
            <a:r>
              <a:rPr lang="en-US" dirty="0" smtClean="0">
                <a:solidFill>
                  <a:srgbClr val="FF0000"/>
                </a:solidFill>
              </a:rPr>
              <a:t>($40,547)</a:t>
            </a:r>
            <a:endParaRPr lang="en-US" dirty="0">
              <a:solidFill>
                <a:srgbClr val="FF0000"/>
              </a:solidFill>
            </a:endParaRPr>
          </a:p>
          <a:p>
            <a:r>
              <a:rPr lang="en-US" dirty="0">
                <a:solidFill>
                  <a:srgbClr val="FFFFFF"/>
                </a:solidFill>
              </a:rPr>
              <a:t> </a:t>
            </a:r>
          </a:p>
        </p:txBody>
      </p:sp>
      <p:grpSp>
        <p:nvGrpSpPr>
          <p:cNvPr id="4" name="Group 3"/>
          <p:cNvGrpSpPr>
            <a:grpSpLocks/>
          </p:cNvGrpSpPr>
          <p:nvPr/>
        </p:nvGrpSpPr>
        <p:grpSpPr bwMode="auto">
          <a:xfrm>
            <a:off x="8077200" y="6396038"/>
            <a:ext cx="1066800" cy="461962"/>
            <a:chOff x="3216" y="4027"/>
            <a:chExt cx="672" cy="291"/>
          </a:xfrm>
        </p:grpSpPr>
        <p:grpSp>
          <p:nvGrpSpPr>
            <p:cNvPr id="5" name="Group 4"/>
            <p:cNvGrpSpPr>
              <a:grpSpLocks/>
            </p:cNvGrpSpPr>
            <p:nvPr/>
          </p:nvGrpSpPr>
          <p:grpSpPr bwMode="auto">
            <a:xfrm>
              <a:off x="3216" y="4027"/>
              <a:ext cx="263" cy="291"/>
              <a:chOff x="288" y="3840"/>
              <a:chExt cx="282" cy="384"/>
            </a:xfrm>
          </p:grpSpPr>
          <p:pic>
            <p:nvPicPr>
              <p:cNvPr id="7" name="Picture 6" descr="ARS Logo">
                <a:hlinkClick r:id="rId3"/>
              </p:cNvPr>
              <p:cNvPicPr>
                <a:picLocks noChangeAspect="1" noChangeArrowheads="1"/>
              </p:cNvPicPr>
              <p:nvPr/>
            </p:nvPicPr>
            <p:blipFill>
              <a:blip r:embed="rId4" cstate="print"/>
              <a:srcRect/>
              <a:stretch>
                <a:fillRect/>
              </a:stretch>
            </p:blipFill>
            <p:spPr bwMode="auto">
              <a:xfrm>
                <a:off x="288" y="4032"/>
                <a:ext cx="282" cy="192"/>
              </a:xfrm>
              <a:prstGeom prst="rect">
                <a:avLst/>
              </a:prstGeom>
              <a:noFill/>
              <a:ln w="9525">
                <a:noFill/>
                <a:miter lim="800000"/>
                <a:headEnd/>
                <a:tailEnd/>
              </a:ln>
            </p:spPr>
          </p:pic>
          <p:pic>
            <p:nvPicPr>
              <p:cNvPr id="8" name="Picture 7" descr="USDA Logo">
                <a:hlinkClick r:id="rId5"/>
              </p:cNvPr>
              <p:cNvPicPr>
                <a:picLocks noChangeAspect="1" noChangeArrowheads="1"/>
              </p:cNvPicPr>
              <p:nvPr/>
            </p:nvPicPr>
            <p:blipFill>
              <a:blip r:embed="rId6" cstate="print"/>
              <a:srcRect/>
              <a:stretch>
                <a:fillRect/>
              </a:stretch>
            </p:blipFill>
            <p:spPr bwMode="auto">
              <a:xfrm>
                <a:off x="288" y="3840"/>
                <a:ext cx="282" cy="192"/>
              </a:xfrm>
              <a:prstGeom prst="rect">
                <a:avLst/>
              </a:prstGeom>
              <a:noFill/>
              <a:ln w="9525">
                <a:noFill/>
                <a:miter lim="800000"/>
                <a:headEnd/>
                <a:tailEnd/>
              </a:ln>
            </p:spPr>
          </p:pic>
        </p:grpSp>
        <p:sp>
          <p:nvSpPr>
            <p:cNvPr id="6" name="Text Box 8"/>
            <p:cNvSpPr txBox="1">
              <a:spLocks noChangeArrowheads="1"/>
            </p:cNvSpPr>
            <p:nvPr/>
          </p:nvSpPr>
          <p:spPr bwMode="auto">
            <a:xfrm>
              <a:off x="3480" y="4056"/>
              <a:ext cx="408" cy="231"/>
            </a:xfrm>
            <a:prstGeom prst="rect">
              <a:avLst/>
            </a:prstGeom>
            <a:solidFill>
              <a:srgbClr val="004C00"/>
            </a:solidFill>
            <a:ln w="9525" algn="ctr">
              <a:noFill/>
              <a:miter lim="800000"/>
              <a:headEnd/>
              <a:tailEnd/>
            </a:ln>
          </p:spPr>
          <p:txBody>
            <a:bodyPr>
              <a:spAutoFit/>
            </a:bodyPr>
            <a:lstStyle/>
            <a:p>
              <a:r>
                <a:rPr lang="en-AU" dirty="0">
                  <a:solidFill>
                    <a:srgbClr val="FFFFFF"/>
                  </a:solidFill>
                  <a:latin typeface="Comic Sans MS" pitchFamily="66" charset="0"/>
                </a:rPr>
                <a:t>JER</a:t>
              </a:r>
            </a:p>
          </p:txBody>
        </p:sp>
      </p:grpSp>
      <p:pic>
        <p:nvPicPr>
          <p:cNvPr id="204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1" y="2795701"/>
            <a:ext cx="2289612" cy="36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796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5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16287</TotalTime>
  <Words>3139</Words>
  <Application>Microsoft Office PowerPoint</Application>
  <PresentationFormat>On-screen Show (4:3)</PresentationFormat>
  <Paragraphs>791</Paragraphs>
  <Slides>72</Slides>
  <Notes>49</Notes>
  <HiddenSlides>0</HiddenSlides>
  <MMClips>0</MMClips>
  <ScaleCrop>false</ScaleCrop>
  <HeadingPairs>
    <vt:vector size="6" baseType="variant">
      <vt:variant>
        <vt:lpstr>Theme</vt:lpstr>
      </vt:variant>
      <vt:variant>
        <vt:i4>8</vt:i4>
      </vt:variant>
      <vt:variant>
        <vt:lpstr>Embedded OLE Servers</vt:lpstr>
      </vt:variant>
      <vt:variant>
        <vt:i4>5</vt:i4>
      </vt:variant>
      <vt:variant>
        <vt:lpstr>Slide Titles</vt:lpstr>
      </vt:variant>
      <vt:variant>
        <vt:i4>72</vt:i4>
      </vt:variant>
    </vt:vector>
  </HeadingPairs>
  <TitlesOfParts>
    <vt:vector size="85" baseType="lpstr">
      <vt:lpstr>5_Textured</vt:lpstr>
      <vt:lpstr>3_Textured</vt:lpstr>
      <vt:lpstr>4_Textured</vt:lpstr>
      <vt:lpstr>7_Textured</vt:lpstr>
      <vt:lpstr>6_Textured</vt:lpstr>
      <vt:lpstr>Textured</vt:lpstr>
      <vt:lpstr>14_Textured</vt:lpstr>
      <vt:lpstr>16_Textured</vt:lpstr>
      <vt:lpstr>Document</vt:lpstr>
      <vt:lpstr>CorelPhotoPaint.Image.6</vt:lpstr>
      <vt:lpstr>Drawing</vt:lpstr>
      <vt:lpstr>Clip</vt:lpstr>
      <vt:lpstr>Chart</vt:lpstr>
      <vt:lpstr>  </vt:lpstr>
      <vt:lpstr>PowerPoint Presentation</vt:lpstr>
      <vt:lpstr>PowerPoint Presentation</vt:lpstr>
      <vt:lpstr>PowerPoint Presentation</vt:lpstr>
      <vt:lpstr>PowerPoint Presentation</vt:lpstr>
      <vt:lpstr>Background / history</vt:lpstr>
      <vt:lpstr>PowerPoint Presentation</vt:lpstr>
      <vt:lpstr>Is Conventional Fencing Adequate?</vt:lpstr>
      <vt:lpstr>CO$T OF CONVENTIONAL WIRE  FENCING, $/mile ($/kilometer)</vt:lpstr>
      <vt:lpstr>Conventional Fences Are:</vt:lpstr>
      <vt:lpstr>After determining a proper STOCKING RATE -- THEN WHAT?</vt:lpstr>
      <vt:lpstr>An abbreviated timeline for animal control</vt:lpstr>
      <vt:lpstr>“AS THE  EYES AND HEAD GO --- SO SHALL THE BODY FOLLOW “</vt:lpstr>
      <vt:lpstr>Everything we do to animals teaches them “something” – the choice is ours on what we want them to learn.</vt:lpstr>
      <vt:lpstr>PowerPoint Presentation</vt:lpstr>
      <vt:lpstr>SOME BASICS ABOUT MOVEMENT  Around Every Animal Exists Three Zones  WHEN THE FLIGHT ZONE IS PENETRATED MOVEMENT OCCURS</vt:lpstr>
      <vt:lpstr>PowerPoint Presentation</vt:lpstr>
      <vt:lpstr>PowerPoint Presentation</vt:lpstr>
      <vt:lpstr>TOOLS AND TEAMS</vt:lpstr>
      <vt:lpstr>PowerPoint Presentation</vt:lpstr>
      <vt:lpstr>PowerPoint Presentation</vt:lpstr>
      <vt:lpstr>SATELLITE IMAGE RESOLUTION</vt:lpstr>
      <vt:lpstr>MELDING OF DISCIPLINES (TEAMS)</vt:lpstr>
      <vt:lpstr>PowerPoint Presentation</vt:lpstr>
      <vt:lpstr>PowerPoint Presentation</vt:lpstr>
      <vt:lpstr>PowerPoint Presentation</vt:lpstr>
      <vt:lpstr>ElectronicS  Platforms</vt:lpstr>
      <vt:lpstr>PowerPoint Presentation</vt:lpstr>
      <vt:lpstr>PowerPoint Presentation</vt:lpstr>
      <vt:lpstr>OTHER ELECTRONICS</vt:lpstr>
      <vt:lpstr>PowerPoint Presentation</vt:lpstr>
      <vt:lpstr>Directional Virtual Fencing (DVF™)</vt:lpstr>
      <vt:lpstr>Instrumenting &amp; De-instrumenting animals</vt:lpstr>
      <vt:lpstr>The “Dust Factor” (Low Stress Animal Handling)</vt:lpstr>
      <vt:lpstr>PowerPoint Presentation</vt:lpstr>
      <vt:lpstr>PowerPoint Presentation</vt:lpstr>
      <vt:lpstr>PowerPoint Presentation</vt:lpstr>
      <vt:lpstr>APPLYING SENSORY CUES</vt:lpstr>
      <vt:lpstr>How Much Cue To Apply?  </vt:lpstr>
      <vt:lpstr>How                      Is Cuing?</vt:lpstr>
      <vt:lpstr>When To Apply Cues?</vt:lpstr>
      <vt:lpstr>PowerPoint Presentation</vt:lpstr>
      <vt:lpstr>Equipment  - Must Be Robust</vt:lpstr>
      <vt:lpstr>EAR TAGS – THE FAMILIAR </vt:lpstr>
      <vt:lpstr>PowerPoint Presentation</vt:lpstr>
      <vt:lpstr>PowerPoint Presentation</vt:lpstr>
      <vt:lpstr>PowerPoint Presentation</vt:lpstr>
      <vt:lpstr>How many animals should you instrument?</vt:lpstr>
      <vt:lpstr>$</vt:lpstr>
      <vt:lpstr>PowerPoint Presentation</vt:lpstr>
      <vt:lpstr>PowerPoint Presentation</vt:lpstr>
      <vt:lpstr>PowerPoint Presentation</vt:lpstr>
      <vt:lpstr>PowerPoint Presentation</vt:lpstr>
      <vt:lpstr>PowerPoint Presentation</vt:lpstr>
      <vt:lpstr>Holding A Cow Behind A Static Virtual Boundary (VB™)</vt:lpstr>
      <vt:lpstr>PowerPoint Presentation</vt:lpstr>
      <vt:lpstr>Controlling Cattle In A Moving Virtual Paddock (VP™)</vt:lpstr>
      <vt:lpstr>PowerPoint Presentation</vt:lpstr>
      <vt:lpstr>PowerPoint Presentation</vt:lpstr>
      <vt:lpstr>PowerPoint Presentation</vt:lpstr>
      <vt:lpstr>PowerPoint Presentation</vt:lpstr>
      <vt:lpstr>   INDIVIDUAL ANIMAL MANAGEMENT MULTISIRE BREEDING GROUPS</vt:lpstr>
      <vt:lpstr>PowerPoint Presentation</vt:lpstr>
      <vt:lpstr>PowerPoint Presentation</vt:lpstr>
      <vt:lpstr>MIXED-SPECIES STOCKING AND DVF™</vt:lpstr>
      <vt:lpstr>PowerPoint Presentation</vt:lpstr>
      <vt:lpstr>APPLYING THE METHODOLOGY</vt:lpstr>
      <vt:lpstr>PowerPoint Presentation</vt:lpstr>
      <vt:lpstr>VIRTUAL FENCING WILL BE A PARADIGM CHANGER</vt:lpstr>
      <vt:lpstr>PowerPoint Presentation</vt:lpstr>
      <vt:lpstr>PowerPoint Presentation</vt:lpstr>
      <vt:lpstr>Disclaimer</vt:lpstr>
    </vt:vector>
  </TitlesOfParts>
  <Company>Jornada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deanders</dc:creator>
  <cp:lastModifiedBy>Dean Anderson</cp:lastModifiedBy>
  <cp:revision>634</cp:revision>
  <cp:lastPrinted>2014-09-30T18:01:59Z</cp:lastPrinted>
  <dcterms:created xsi:type="dcterms:W3CDTF">2009-04-16T00:01:26Z</dcterms:created>
  <dcterms:modified xsi:type="dcterms:W3CDTF">2014-09-30T18:19:26Z</dcterms:modified>
</cp:coreProperties>
</file>