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43891200" cy="32918400"/>
  <p:notesSz cx="9144000" cy="14782800"/>
  <p:defaultTextStyle>
    <a:defPPr>
      <a:defRPr lang="en-US"/>
    </a:defPPr>
    <a:lvl1pPr algn="l" rtl="0" fontAlgn="base">
      <a:spcBef>
        <a:spcPct val="0"/>
      </a:spcBef>
      <a:spcAft>
        <a:spcPct val="0"/>
      </a:spcAft>
      <a:defRPr sz="1000" kern="1200">
        <a:solidFill>
          <a:schemeClr val="tx1"/>
        </a:solidFill>
        <a:latin typeface="Times New Roman" pitchFamily="18" charset="0"/>
        <a:ea typeface="+mn-ea"/>
        <a:cs typeface="+mn-cs"/>
      </a:defRPr>
    </a:lvl1pPr>
    <a:lvl2pPr marL="457200" algn="l" rtl="0" fontAlgn="base">
      <a:spcBef>
        <a:spcPct val="0"/>
      </a:spcBef>
      <a:spcAft>
        <a:spcPct val="0"/>
      </a:spcAft>
      <a:defRPr sz="1000" kern="1200">
        <a:solidFill>
          <a:schemeClr val="tx1"/>
        </a:solidFill>
        <a:latin typeface="Times New Roman" pitchFamily="18" charset="0"/>
        <a:ea typeface="+mn-ea"/>
        <a:cs typeface="+mn-cs"/>
      </a:defRPr>
    </a:lvl2pPr>
    <a:lvl3pPr marL="914400" algn="l" rtl="0" fontAlgn="base">
      <a:spcBef>
        <a:spcPct val="0"/>
      </a:spcBef>
      <a:spcAft>
        <a:spcPct val="0"/>
      </a:spcAft>
      <a:defRPr sz="1000" kern="1200">
        <a:solidFill>
          <a:schemeClr val="tx1"/>
        </a:solidFill>
        <a:latin typeface="Times New Roman" pitchFamily="18" charset="0"/>
        <a:ea typeface="+mn-ea"/>
        <a:cs typeface="+mn-cs"/>
      </a:defRPr>
    </a:lvl3pPr>
    <a:lvl4pPr marL="1371600" algn="l" rtl="0" fontAlgn="base">
      <a:spcBef>
        <a:spcPct val="0"/>
      </a:spcBef>
      <a:spcAft>
        <a:spcPct val="0"/>
      </a:spcAft>
      <a:defRPr sz="1000" kern="1200">
        <a:solidFill>
          <a:schemeClr val="tx1"/>
        </a:solidFill>
        <a:latin typeface="Times New Roman" pitchFamily="18" charset="0"/>
        <a:ea typeface="+mn-ea"/>
        <a:cs typeface="+mn-cs"/>
      </a:defRPr>
    </a:lvl4pPr>
    <a:lvl5pPr marL="1828800" algn="l" rtl="0" fontAlgn="base">
      <a:spcBef>
        <a:spcPct val="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000" kern="1200">
        <a:solidFill>
          <a:schemeClr val="tx1"/>
        </a:solidFill>
        <a:latin typeface="Times New Roman" pitchFamily="18" charset="0"/>
        <a:ea typeface="+mn-ea"/>
        <a:cs typeface="+mn-cs"/>
      </a:defRPr>
    </a:lvl6pPr>
    <a:lvl7pPr marL="2743200" algn="l" defTabSz="914400" rtl="0" eaLnBrk="1" latinLnBrk="0" hangingPunct="1">
      <a:defRPr sz="1000" kern="1200">
        <a:solidFill>
          <a:schemeClr val="tx1"/>
        </a:solidFill>
        <a:latin typeface="Times New Roman" pitchFamily="18" charset="0"/>
        <a:ea typeface="+mn-ea"/>
        <a:cs typeface="+mn-cs"/>
      </a:defRPr>
    </a:lvl7pPr>
    <a:lvl8pPr marL="3200400" algn="l" defTabSz="914400" rtl="0" eaLnBrk="1" latinLnBrk="0" hangingPunct="1">
      <a:defRPr sz="1000" kern="1200">
        <a:solidFill>
          <a:schemeClr val="tx1"/>
        </a:solidFill>
        <a:latin typeface="Times New Roman" pitchFamily="18" charset="0"/>
        <a:ea typeface="+mn-ea"/>
        <a:cs typeface="+mn-cs"/>
      </a:defRPr>
    </a:lvl8pPr>
    <a:lvl9pPr marL="3657600" algn="l" defTabSz="914400" rtl="0" eaLnBrk="1" latinLnBrk="0" hangingPunct="1">
      <a:defRPr sz="1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9FFC9"/>
    <a:srgbClr val="CDFFE6"/>
    <a:srgbClr val="FFFFD1"/>
    <a:srgbClr val="FFFFCD"/>
    <a:srgbClr val="FFFF99"/>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807" autoAdjust="0"/>
  </p:normalViewPr>
  <p:slideViewPr>
    <p:cSldViewPr snapToGrid="0">
      <p:cViewPr>
        <p:scale>
          <a:sx n="30" d="100"/>
          <a:sy n="30" d="100"/>
        </p:scale>
        <p:origin x="-786" y="-72"/>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9624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184" tIns="65093" rIns="130184" bIns="65093" numCol="1" anchor="t" anchorCtr="0" compatLnSpc="1">
            <a:prstTxWarp prst="textNoShape">
              <a:avLst/>
            </a:prstTxWarp>
          </a:bodyPr>
          <a:lstStyle>
            <a:lvl1pPr defTabSz="1303338">
              <a:defRPr sz="1800"/>
            </a:lvl1pPr>
          </a:lstStyle>
          <a:p>
            <a:endParaRPr lang="en-US"/>
          </a:p>
        </p:txBody>
      </p:sp>
      <p:sp>
        <p:nvSpPr>
          <p:cNvPr id="4099" name="Rectangle 1027"/>
          <p:cNvSpPr>
            <a:spLocks noGrp="1" noChangeArrowheads="1"/>
          </p:cNvSpPr>
          <p:nvPr>
            <p:ph type="dt" sz="quarter" idx="1"/>
          </p:nvPr>
        </p:nvSpPr>
        <p:spPr bwMode="auto">
          <a:xfrm>
            <a:off x="5181600" y="0"/>
            <a:ext cx="39624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184" tIns="65093" rIns="130184" bIns="65093" numCol="1" anchor="t" anchorCtr="0" compatLnSpc="1">
            <a:prstTxWarp prst="textNoShape">
              <a:avLst/>
            </a:prstTxWarp>
          </a:bodyPr>
          <a:lstStyle>
            <a:lvl1pPr algn="r" defTabSz="1303338">
              <a:defRPr sz="1800"/>
            </a:lvl1pPr>
          </a:lstStyle>
          <a:p>
            <a:endParaRPr lang="en-US"/>
          </a:p>
        </p:txBody>
      </p:sp>
      <p:sp>
        <p:nvSpPr>
          <p:cNvPr id="4100" name="Rectangle 1028"/>
          <p:cNvSpPr>
            <a:spLocks noGrp="1" noChangeArrowheads="1"/>
          </p:cNvSpPr>
          <p:nvPr>
            <p:ph type="ftr" sz="quarter" idx="2"/>
          </p:nvPr>
        </p:nvSpPr>
        <p:spPr bwMode="auto">
          <a:xfrm>
            <a:off x="0" y="14043025"/>
            <a:ext cx="39624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184" tIns="65093" rIns="130184" bIns="65093" numCol="1" anchor="b" anchorCtr="0" compatLnSpc="1">
            <a:prstTxWarp prst="textNoShape">
              <a:avLst/>
            </a:prstTxWarp>
          </a:bodyPr>
          <a:lstStyle>
            <a:lvl1pPr defTabSz="1303338">
              <a:defRPr sz="1800"/>
            </a:lvl1pPr>
          </a:lstStyle>
          <a:p>
            <a:endParaRPr lang="en-US"/>
          </a:p>
        </p:txBody>
      </p:sp>
      <p:sp>
        <p:nvSpPr>
          <p:cNvPr id="4101" name="Rectangle 1029"/>
          <p:cNvSpPr>
            <a:spLocks noGrp="1" noChangeArrowheads="1"/>
          </p:cNvSpPr>
          <p:nvPr>
            <p:ph type="sldNum" sz="quarter" idx="3"/>
          </p:nvPr>
        </p:nvSpPr>
        <p:spPr bwMode="auto">
          <a:xfrm>
            <a:off x="5181600" y="14043025"/>
            <a:ext cx="39624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184" tIns="65093" rIns="130184" bIns="65093" numCol="1" anchor="b" anchorCtr="0" compatLnSpc="1">
            <a:prstTxWarp prst="textNoShape">
              <a:avLst/>
            </a:prstTxWarp>
          </a:bodyPr>
          <a:lstStyle>
            <a:lvl1pPr algn="r" defTabSz="1303338">
              <a:defRPr sz="1800"/>
            </a:lvl1pPr>
          </a:lstStyle>
          <a:p>
            <a:fld id="{9DEACE5D-1DEB-43FE-A2D6-BDDEB3F9DDCC}" type="slidenum">
              <a:rPr lang="en-US"/>
              <a:pPr/>
              <a:t>‹#›</a:t>
            </a:fld>
            <a:endParaRPr lang="en-US"/>
          </a:p>
        </p:txBody>
      </p:sp>
    </p:spTree>
    <p:extLst>
      <p:ext uri="{BB962C8B-B14F-4D97-AF65-F5344CB8AC3E}">
        <p14:creationId xmlns:p14="http://schemas.microsoft.com/office/powerpoint/2010/main" val="37142061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F246C7-B391-43C5-8711-31CB30CD7754}" type="slidenum">
              <a:rPr lang="en-US"/>
              <a:pPr/>
              <a:t>‹#›</a:t>
            </a:fld>
            <a:endParaRPr lang="en-US"/>
          </a:p>
        </p:txBody>
      </p:sp>
    </p:spTree>
    <p:extLst>
      <p:ext uri="{BB962C8B-B14F-4D97-AF65-F5344CB8AC3E}">
        <p14:creationId xmlns:p14="http://schemas.microsoft.com/office/powerpoint/2010/main" val="200020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528F8E-E7BD-4F88-9B78-BAAB99204A22}" type="slidenum">
              <a:rPr lang="en-US"/>
              <a:pPr/>
              <a:t>‹#›</a:t>
            </a:fld>
            <a:endParaRPr lang="en-US"/>
          </a:p>
        </p:txBody>
      </p:sp>
    </p:spTree>
    <p:extLst>
      <p:ext uri="{BB962C8B-B14F-4D97-AF65-F5344CB8AC3E}">
        <p14:creationId xmlns:p14="http://schemas.microsoft.com/office/powerpoint/2010/main" val="139662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5763"/>
            <a:ext cx="9326563"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5763"/>
            <a:ext cx="27830462"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46FCB7-57A5-4EA4-A427-1555E0063F72}" type="slidenum">
              <a:rPr lang="en-US"/>
              <a:pPr/>
              <a:t>‹#›</a:t>
            </a:fld>
            <a:endParaRPr lang="en-US"/>
          </a:p>
        </p:txBody>
      </p:sp>
    </p:spTree>
    <p:extLst>
      <p:ext uri="{BB962C8B-B14F-4D97-AF65-F5344CB8AC3E}">
        <p14:creationId xmlns:p14="http://schemas.microsoft.com/office/powerpoint/2010/main" val="271483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8EE120-3F9C-4FCC-8CB5-7F15A6289A03}" type="slidenum">
              <a:rPr lang="en-US"/>
              <a:pPr/>
              <a:t>‹#›</a:t>
            </a:fld>
            <a:endParaRPr lang="en-US"/>
          </a:p>
        </p:txBody>
      </p:sp>
    </p:spTree>
    <p:extLst>
      <p:ext uri="{BB962C8B-B14F-4D97-AF65-F5344CB8AC3E}">
        <p14:creationId xmlns:p14="http://schemas.microsoft.com/office/powerpoint/2010/main" val="210632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F05744-690D-44FB-8691-541C4767A454}" type="slidenum">
              <a:rPr lang="en-US"/>
              <a:pPr/>
              <a:t>‹#›</a:t>
            </a:fld>
            <a:endParaRPr lang="en-US"/>
          </a:p>
        </p:txBody>
      </p:sp>
    </p:spTree>
    <p:extLst>
      <p:ext uri="{BB962C8B-B14F-4D97-AF65-F5344CB8AC3E}">
        <p14:creationId xmlns:p14="http://schemas.microsoft.com/office/powerpoint/2010/main" val="59434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09125"/>
            <a:ext cx="1857851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09125"/>
            <a:ext cx="1857851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BB7938-F0C0-4641-953C-14A410C15312}" type="slidenum">
              <a:rPr lang="en-US"/>
              <a:pPr/>
              <a:t>‹#›</a:t>
            </a:fld>
            <a:endParaRPr lang="en-US"/>
          </a:p>
        </p:txBody>
      </p:sp>
    </p:spTree>
    <p:extLst>
      <p:ext uri="{BB962C8B-B14F-4D97-AF65-F5344CB8AC3E}">
        <p14:creationId xmlns:p14="http://schemas.microsoft.com/office/powerpoint/2010/main" val="352947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5EE455A-5DF0-4E3C-B9B0-7EA6D1FB6E46}" type="slidenum">
              <a:rPr lang="en-US"/>
              <a:pPr/>
              <a:t>‹#›</a:t>
            </a:fld>
            <a:endParaRPr lang="en-US"/>
          </a:p>
        </p:txBody>
      </p:sp>
    </p:spTree>
    <p:extLst>
      <p:ext uri="{BB962C8B-B14F-4D97-AF65-F5344CB8AC3E}">
        <p14:creationId xmlns:p14="http://schemas.microsoft.com/office/powerpoint/2010/main" val="118964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CAAD25-A82B-40E3-93C6-BB8A1336A0B1}" type="slidenum">
              <a:rPr lang="en-US"/>
              <a:pPr/>
              <a:t>‹#›</a:t>
            </a:fld>
            <a:endParaRPr lang="en-US"/>
          </a:p>
        </p:txBody>
      </p:sp>
    </p:spTree>
    <p:extLst>
      <p:ext uri="{BB962C8B-B14F-4D97-AF65-F5344CB8AC3E}">
        <p14:creationId xmlns:p14="http://schemas.microsoft.com/office/powerpoint/2010/main" val="399827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EFC6633-92FD-4338-937A-44B9E80E8B0C}" type="slidenum">
              <a:rPr lang="en-US"/>
              <a:pPr/>
              <a:t>‹#›</a:t>
            </a:fld>
            <a:endParaRPr lang="en-US"/>
          </a:p>
        </p:txBody>
      </p:sp>
    </p:spTree>
    <p:extLst>
      <p:ext uri="{BB962C8B-B14F-4D97-AF65-F5344CB8AC3E}">
        <p14:creationId xmlns:p14="http://schemas.microsoft.com/office/powerpoint/2010/main" val="383309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23978C-9130-4436-8D25-9F4662C85045}" type="slidenum">
              <a:rPr lang="en-US"/>
              <a:pPr/>
              <a:t>‹#›</a:t>
            </a:fld>
            <a:endParaRPr lang="en-US"/>
          </a:p>
        </p:txBody>
      </p:sp>
    </p:spTree>
    <p:extLst>
      <p:ext uri="{BB962C8B-B14F-4D97-AF65-F5344CB8AC3E}">
        <p14:creationId xmlns:p14="http://schemas.microsoft.com/office/powerpoint/2010/main" val="209389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6D759B-C403-4F84-9D8B-AE271F944650}" type="slidenum">
              <a:rPr lang="en-US"/>
              <a:pPr/>
              <a:t>‹#›</a:t>
            </a:fld>
            <a:endParaRPr lang="en-US"/>
          </a:p>
        </p:txBody>
      </p:sp>
    </p:spTree>
    <p:extLst>
      <p:ext uri="{BB962C8B-B14F-4D97-AF65-F5344CB8AC3E}">
        <p14:creationId xmlns:p14="http://schemas.microsoft.com/office/powerpoint/2010/main" val="415802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8D1"/>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5763"/>
            <a:ext cx="373094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9876" tIns="234933" rIns="469876" bIns="23493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0888" y="9509125"/>
            <a:ext cx="37309425" cy="197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9876" tIns="234933" rIns="469876" bIns="2349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9876" tIns="234933" rIns="469876" bIns="234933" numCol="1" anchor="t" anchorCtr="0" compatLnSpc="1">
            <a:prstTxWarp prst="textNoShape">
              <a:avLst/>
            </a:prstTxWarp>
          </a:bodyPr>
          <a:lstStyle>
            <a:lvl1pPr defTabSz="4703763">
              <a:defRPr sz="7300"/>
            </a:lvl1pPr>
          </a:lstStyle>
          <a:p>
            <a:endParaRPr lang="en-US"/>
          </a:p>
        </p:txBody>
      </p:sp>
      <p:sp>
        <p:nvSpPr>
          <p:cNvPr id="1029" name="Rectangle 5"/>
          <p:cNvSpPr>
            <a:spLocks noGrp="1" noChangeArrowheads="1"/>
          </p:cNvSpPr>
          <p:nvPr>
            <p:ph type="ftr" sz="quarter" idx="3"/>
          </p:nvPr>
        </p:nvSpPr>
        <p:spPr bwMode="auto">
          <a:xfrm>
            <a:off x="14997113" y="29992638"/>
            <a:ext cx="1389697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9876" tIns="234933" rIns="469876" bIns="234933" numCol="1" anchor="t" anchorCtr="0" compatLnSpc="1">
            <a:prstTxWarp prst="textNoShape">
              <a:avLst/>
            </a:prstTxWarp>
          </a:bodyPr>
          <a:lstStyle>
            <a:lvl1pPr algn="ctr" defTabSz="4703763">
              <a:defRPr sz="7300"/>
            </a:lvl1pPr>
          </a:lstStyle>
          <a:p>
            <a:endParaRPr lang="en-US"/>
          </a:p>
        </p:txBody>
      </p:sp>
      <p:sp>
        <p:nvSpPr>
          <p:cNvPr id="1030" name="Rectangle 6"/>
          <p:cNvSpPr>
            <a:spLocks noGrp="1" noChangeArrowheads="1"/>
          </p:cNvSpPr>
          <p:nvPr>
            <p:ph type="sldNum" sz="quarter" idx="4"/>
          </p:nvPr>
        </p:nvSpPr>
        <p:spPr bwMode="auto">
          <a:xfrm>
            <a:off x="31456313"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9876" tIns="234933" rIns="469876" bIns="234933" numCol="1" anchor="t" anchorCtr="0" compatLnSpc="1">
            <a:prstTxWarp prst="textNoShape">
              <a:avLst/>
            </a:prstTxWarp>
          </a:bodyPr>
          <a:lstStyle>
            <a:lvl1pPr algn="r" defTabSz="4703763">
              <a:defRPr sz="7300"/>
            </a:lvl1pPr>
          </a:lstStyle>
          <a:p>
            <a:fld id="{68DD94F2-4784-48C4-963A-23C8F2F8EF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3763" rtl="0" fontAlgn="base">
        <a:spcBef>
          <a:spcPct val="0"/>
        </a:spcBef>
        <a:spcAft>
          <a:spcPct val="0"/>
        </a:spcAft>
        <a:defRPr sz="22800">
          <a:solidFill>
            <a:schemeClr val="tx2"/>
          </a:solidFill>
          <a:latin typeface="+mj-lt"/>
          <a:ea typeface="+mj-ea"/>
          <a:cs typeface="+mj-cs"/>
        </a:defRPr>
      </a:lvl1pPr>
      <a:lvl2pPr algn="ctr" defTabSz="4703763" rtl="0" fontAlgn="base">
        <a:spcBef>
          <a:spcPct val="0"/>
        </a:spcBef>
        <a:spcAft>
          <a:spcPct val="0"/>
        </a:spcAft>
        <a:defRPr sz="22800">
          <a:solidFill>
            <a:schemeClr val="tx2"/>
          </a:solidFill>
          <a:latin typeface="Times New Roman" pitchFamily="18" charset="0"/>
        </a:defRPr>
      </a:lvl2pPr>
      <a:lvl3pPr algn="ctr" defTabSz="4703763" rtl="0" fontAlgn="base">
        <a:spcBef>
          <a:spcPct val="0"/>
        </a:spcBef>
        <a:spcAft>
          <a:spcPct val="0"/>
        </a:spcAft>
        <a:defRPr sz="22800">
          <a:solidFill>
            <a:schemeClr val="tx2"/>
          </a:solidFill>
          <a:latin typeface="Times New Roman" pitchFamily="18" charset="0"/>
        </a:defRPr>
      </a:lvl3pPr>
      <a:lvl4pPr algn="ctr" defTabSz="4703763" rtl="0" fontAlgn="base">
        <a:spcBef>
          <a:spcPct val="0"/>
        </a:spcBef>
        <a:spcAft>
          <a:spcPct val="0"/>
        </a:spcAft>
        <a:defRPr sz="22800">
          <a:solidFill>
            <a:schemeClr val="tx2"/>
          </a:solidFill>
          <a:latin typeface="Times New Roman" pitchFamily="18" charset="0"/>
        </a:defRPr>
      </a:lvl4pPr>
      <a:lvl5pPr algn="ctr" defTabSz="4703763" rtl="0" fontAlgn="base">
        <a:spcBef>
          <a:spcPct val="0"/>
        </a:spcBef>
        <a:spcAft>
          <a:spcPct val="0"/>
        </a:spcAft>
        <a:defRPr sz="22800">
          <a:solidFill>
            <a:schemeClr val="tx2"/>
          </a:solidFill>
          <a:latin typeface="Times New Roman" pitchFamily="18" charset="0"/>
        </a:defRPr>
      </a:lvl5pPr>
      <a:lvl6pPr marL="457200" algn="ctr" defTabSz="4703763" rtl="0" fontAlgn="base">
        <a:spcBef>
          <a:spcPct val="0"/>
        </a:spcBef>
        <a:spcAft>
          <a:spcPct val="0"/>
        </a:spcAft>
        <a:defRPr sz="22800">
          <a:solidFill>
            <a:schemeClr val="tx2"/>
          </a:solidFill>
          <a:latin typeface="Times New Roman" pitchFamily="18" charset="0"/>
        </a:defRPr>
      </a:lvl6pPr>
      <a:lvl7pPr marL="914400" algn="ctr" defTabSz="4703763" rtl="0" fontAlgn="base">
        <a:spcBef>
          <a:spcPct val="0"/>
        </a:spcBef>
        <a:spcAft>
          <a:spcPct val="0"/>
        </a:spcAft>
        <a:defRPr sz="22800">
          <a:solidFill>
            <a:schemeClr val="tx2"/>
          </a:solidFill>
          <a:latin typeface="Times New Roman" pitchFamily="18" charset="0"/>
        </a:defRPr>
      </a:lvl7pPr>
      <a:lvl8pPr marL="1371600" algn="ctr" defTabSz="4703763" rtl="0" fontAlgn="base">
        <a:spcBef>
          <a:spcPct val="0"/>
        </a:spcBef>
        <a:spcAft>
          <a:spcPct val="0"/>
        </a:spcAft>
        <a:defRPr sz="22800">
          <a:solidFill>
            <a:schemeClr val="tx2"/>
          </a:solidFill>
          <a:latin typeface="Times New Roman" pitchFamily="18" charset="0"/>
        </a:defRPr>
      </a:lvl8pPr>
      <a:lvl9pPr marL="1828800" algn="ctr" defTabSz="4703763" rtl="0" fontAlgn="base">
        <a:spcBef>
          <a:spcPct val="0"/>
        </a:spcBef>
        <a:spcAft>
          <a:spcPct val="0"/>
        </a:spcAft>
        <a:defRPr sz="22800">
          <a:solidFill>
            <a:schemeClr val="tx2"/>
          </a:solidFill>
          <a:latin typeface="Times New Roman" pitchFamily="18" charset="0"/>
        </a:defRPr>
      </a:lvl9pPr>
    </p:titleStyle>
    <p:bodyStyle>
      <a:lvl1pPr marL="1765300" indent="-1765300" algn="l" defTabSz="4703763" rtl="0" fontAlgn="base">
        <a:spcBef>
          <a:spcPct val="20000"/>
        </a:spcBef>
        <a:spcAft>
          <a:spcPct val="0"/>
        </a:spcAft>
        <a:buChar char="•"/>
        <a:defRPr sz="16500">
          <a:solidFill>
            <a:schemeClr val="tx1"/>
          </a:solidFill>
          <a:latin typeface="+mn-lt"/>
          <a:ea typeface="+mn-ea"/>
          <a:cs typeface="+mn-cs"/>
        </a:defRPr>
      </a:lvl1pPr>
      <a:lvl2pPr marL="3816350" indent="-1465263" algn="l" defTabSz="4703763" rtl="0" fontAlgn="base">
        <a:spcBef>
          <a:spcPct val="20000"/>
        </a:spcBef>
        <a:spcAft>
          <a:spcPct val="0"/>
        </a:spcAft>
        <a:buChar char="–"/>
        <a:defRPr sz="14600">
          <a:solidFill>
            <a:schemeClr val="tx1"/>
          </a:solidFill>
          <a:latin typeface="+mn-lt"/>
        </a:defRPr>
      </a:lvl2pPr>
      <a:lvl3pPr marL="5875338" indent="-1171575" algn="l" defTabSz="4703763" rtl="0" fontAlgn="base">
        <a:spcBef>
          <a:spcPct val="20000"/>
        </a:spcBef>
        <a:spcAft>
          <a:spcPct val="0"/>
        </a:spcAft>
        <a:buChar char="•"/>
        <a:defRPr sz="12100">
          <a:solidFill>
            <a:schemeClr val="tx1"/>
          </a:solidFill>
          <a:latin typeface="+mn-lt"/>
        </a:defRPr>
      </a:lvl3pPr>
      <a:lvl4pPr marL="8228013" indent="-1181100" algn="l" defTabSz="4703763" rtl="0" fontAlgn="base">
        <a:spcBef>
          <a:spcPct val="20000"/>
        </a:spcBef>
        <a:spcAft>
          <a:spcPct val="0"/>
        </a:spcAft>
        <a:buChar char="–"/>
        <a:defRPr sz="10200">
          <a:solidFill>
            <a:schemeClr val="tx1"/>
          </a:solidFill>
          <a:latin typeface="+mn-lt"/>
        </a:defRPr>
      </a:lvl4pPr>
      <a:lvl5pPr marL="10579100" indent="-1187450" algn="l" defTabSz="4703763" rtl="0" fontAlgn="base">
        <a:spcBef>
          <a:spcPct val="20000"/>
        </a:spcBef>
        <a:spcAft>
          <a:spcPct val="0"/>
        </a:spcAft>
        <a:buChar char="»"/>
        <a:defRPr sz="10200">
          <a:solidFill>
            <a:schemeClr val="tx1"/>
          </a:solidFill>
          <a:latin typeface="+mn-lt"/>
        </a:defRPr>
      </a:lvl5pPr>
      <a:lvl6pPr marL="11036300" indent="-1187450" algn="l" defTabSz="4703763" rtl="0" fontAlgn="base">
        <a:spcBef>
          <a:spcPct val="20000"/>
        </a:spcBef>
        <a:spcAft>
          <a:spcPct val="0"/>
        </a:spcAft>
        <a:buChar char="»"/>
        <a:defRPr sz="10200">
          <a:solidFill>
            <a:schemeClr val="tx1"/>
          </a:solidFill>
          <a:latin typeface="+mn-lt"/>
        </a:defRPr>
      </a:lvl6pPr>
      <a:lvl7pPr marL="11493500" indent="-1187450" algn="l" defTabSz="4703763" rtl="0" fontAlgn="base">
        <a:spcBef>
          <a:spcPct val="20000"/>
        </a:spcBef>
        <a:spcAft>
          <a:spcPct val="0"/>
        </a:spcAft>
        <a:buChar char="»"/>
        <a:defRPr sz="10200">
          <a:solidFill>
            <a:schemeClr val="tx1"/>
          </a:solidFill>
          <a:latin typeface="+mn-lt"/>
        </a:defRPr>
      </a:lvl7pPr>
      <a:lvl8pPr marL="11950700" indent="-1187450" algn="l" defTabSz="4703763" rtl="0" fontAlgn="base">
        <a:spcBef>
          <a:spcPct val="20000"/>
        </a:spcBef>
        <a:spcAft>
          <a:spcPct val="0"/>
        </a:spcAft>
        <a:buChar char="»"/>
        <a:defRPr sz="10200">
          <a:solidFill>
            <a:schemeClr val="tx1"/>
          </a:solidFill>
          <a:latin typeface="+mn-lt"/>
        </a:defRPr>
      </a:lvl8pPr>
      <a:lvl9pPr marL="12407900" indent="-1187450" algn="l" defTabSz="4703763" rtl="0" fontAlgn="base">
        <a:spcBef>
          <a:spcPct val="20000"/>
        </a:spcBef>
        <a:spcAft>
          <a:spcPct val="0"/>
        </a:spcAft>
        <a:buChar char="»"/>
        <a:defRPr sz="10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66"/>
            </a:gs>
          </a:gsLst>
          <a:path path="shape">
            <a:fillToRect l="50000" t="50000" r="50000" b="50000"/>
          </a:path>
        </a:gradFill>
        <a:effectLst/>
      </p:bgPr>
    </p:bg>
    <p:spTree>
      <p:nvGrpSpPr>
        <p:cNvPr id="1" name=""/>
        <p:cNvGrpSpPr/>
        <p:nvPr/>
      </p:nvGrpSpPr>
      <p:grpSpPr>
        <a:xfrm>
          <a:off x="0" y="0"/>
          <a:ext cx="0" cy="0"/>
          <a:chOff x="0" y="0"/>
          <a:chExt cx="0" cy="0"/>
        </a:xfrm>
      </p:grpSpPr>
      <p:sp>
        <p:nvSpPr>
          <p:cNvPr id="5" name="Rectangle 4"/>
          <p:cNvSpPr/>
          <p:nvPr/>
        </p:nvSpPr>
        <p:spPr>
          <a:xfrm>
            <a:off x="1355834" y="220717"/>
            <a:ext cx="5549463" cy="5297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3" name="Text Box 1049"/>
          <p:cNvSpPr txBox="1">
            <a:spLocks noChangeArrowheads="1"/>
          </p:cNvSpPr>
          <p:nvPr/>
        </p:nvSpPr>
        <p:spPr bwMode="auto">
          <a:xfrm>
            <a:off x="5132388" y="1060450"/>
            <a:ext cx="35078987" cy="434499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39" tIns="48367" rIns="96739" bIns="48367">
            <a:spAutoFit/>
          </a:bodyPr>
          <a:lstStyle>
            <a:lvl1pPr defTabSz="971550">
              <a:defRPr sz="2400">
                <a:solidFill>
                  <a:schemeClr val="tx1"/>
                </a:solidFill>
                <a:latin typeface="Times New Roman" pitchFamily="18" charset="0"/>
              </a:defRPr>
            </a:lvl1pPr>
            <a:lvl2pPr marL="477838" defTabSz="971550">
              <a:defRPr sz="2400">
                <a:solidFill>
                  <a:schemeClr val="tx1"/>
                </a:solidFill>
                <a:latin typeface="Times New Roman" pitchFamily="18" charset="0"/>
              </a:defRPr>
            </a:lvl2pPr>
            <a:lvl3pPr marL="971550" defTabSz="971550">
              <a:defRPr sz="2400">
                <a:solidFill>
                  <a:schemeClr val="tx1"/>
                </a:solidFill>
                <a:latin typeface="Times New Roman" pitchFamily="18" charset="0"/>
              </a:defRPr>
            </a:lvl3pPr>
            <a:lvl4pPr marL="1449388" defTabSz="971550">
              <a:defRPr sz="2400">
                <a:solidFill>
                  <a:schemeClr val="tx1"/>
                </a:solidFill>
                <a:latin typeface="Times New Roman" pitchFamily="18" charset="0"/>
              </a:defRPr>
            </a:lvl4pPr>
            <a:lvl5pPr marL="1935163" defTabSz="971550">
              <a:defRPr sz="2400">
                <a:solidFill>
                  <a:schemeClr val="tx1"/>
                </a:solidFill>
                <a:latin typeface="Times New Roman" pitchFamily="18" charset="0"/>
              </a:defRPr>
            </a:lvl5pPr>
            <a:lvl6pPr marL="2392363" defTabSz="971550" fontAlgn="base">
              <a:spcBef>
                <a:spcPct val="0"/>
              </a:spcBef>
              <a:spcAft>
                <a:spcPct val="0"/>
              </a:spcAft>
              <a:defRPr sz="2400">
                <a:solidFill>
                  <a:schemeClr val="tx1"/>
                </a:solidFill>
                <a:latin typeface="Times New Roman" pitchFamily="18" charset="0"/>
              </a:defRPr>
            </a:lvl6pPr>
            <a:lvl7pPr marL="2849563" defTabSz="971550" fontAlgn="base">
              <a:spcBef>
                <a:spcPct val="0"/>
              </a:spcBef>
              <a:spcAft>
                <a:spcPct val="0"/>
              </a:spcAft>
              <a:defRPr sz="2400">
                <a:solidFill>
                  <a:schemeClr val="tx1"/>
                </a:solidFill>
                <a:latin typeface="Times New Roman" pitchFamily="18" charset="0"/>
              </a:defRPr>
            </a:lvl7pPr>
            <a:lvl8pPr marL="3306763" defTabSz="971550" fontAlgn="base">
              <a:spcBef>
                <a:spcPct val="0"/>
              </a:spcBef>
              <a:spcAft>
                <a:spcPct val="0"/>
              </a:spcAft>
              <a:defRPr sz="2400">
                <a:solidFill>
                  <a:schemeClr val="tx1"/>
                </a:solidFill>
                <a:latin typeface="Times New Roman" pitchFamily="18" charset="0"/>
              </a:defRPr>
            </a:lvl8pPr>
            <a:lvl9pPr marL="3763963" defTabSz="971550"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pPr>
            <a:r>
              <a:rPr lang="en-US" sz="7700" b="1" dirty="0" smtClean="0">
                <a:latin typeface="Arial" charset="0"/>
                <a:cs typeface="Times New Roman" pitchFamily="18" charset="0"/>
              </a:rPr>
              <a:t>A new approach for reporting desertification: recovery classes</a:t>
            </a:r>
            <a:endParaRPr lang="en-US" sz="7700" dirty="0" smtClean="0">
              <a:latin typeface="Arial" charset="0"/>
              <a:cs typeface="Times New Roman" pitchFamily="18" charset="0"/>
            </a:endParaRPr>
          </a:p>
          <a:p>
            <a:pPr algn="ctr" eaLnBrk="0" hangingPunct="0">
              <a:spcBef>
                <a:spcPct val="50000"/>
              </a:spcBef>
            </a:pPr>
            <a:r>
              <a:rPr lang="en-US" sz="6000" dirty="0" smtClean="0"/>
              <a:t>Brandon </a:t>
            </a:r>
            <a:r>
              <a:rPr lang="en-US" sz="6000" dirty="0"/>
              <a:t>T. </a:t>
            </a:r>
            <a:r>
              <a:rPr lang="en-US" sz="6000" dirty="0" smtClean="0"/>
              <a:t>Bestelmeyer</a:t>
            </a:r>
            <a:r>
              <a:rPr lang="en-US" sz="6000" baseline="30000" dirty="0" smtClean="0"/>
              <a:t>1*</a:t>
            </a:r>
            <a:r>
              <a:rPr lang="en-US" sz="6000" dirty="0" smtClean="0"/>
              <a:t>, Bulgamaa Densambuu</a:t>
            </a:r>
            <a:r>
              <a:rPr lang="en-US" sz="6000" baseline="30000" dirty="0" smtClean="0"/>
              <a:t>2</a:t>
            </a:r>
            <a:r>
              <a:rPr lang="en-US" sz="6000" dirty="0" smtClean="0"/>
              <a:t>, Budbaatar Ulambayar</a:t>
            </a:r>
            <a:r>
              <a:rPr lang="en-US" sz="6000" baseline="30000" dirty="0" smtClean="0"/>
              <a:t>3</a:t>
            </a:r>
            <a:r>
              <a:rPr lang="en-GB" sz="6000" dirty="0" smtClean="0"/>
              <a:t>, Ankhtsetseg Battur</a:t>
            </a:r>
            <a:r>
              <a:rPr lang="en-GB" sz="6000" baseline="30000" dirty="0" smtClean="0"/>
              <a:t>3</a:t>
            </a:r>
            <a:endParaRPr lang="es-ES" sz="6000" baseline="30000" dirty="0" smtClean="0"/>
          </a:p>
          <a:p>
            <a:pPr algn="ctr" eaLnBrk="0" hangingPunct="0">
              <a:spcBef>
                <a:spcPct val="50000"/>
              </a:spcBef>
            </a:pPr>
            <a:endParaRPr lang="en-US" sz="5800" baseline="30000" dirty="0"/>
          </a:p>
          <a:p>
            <a:pPr algn="ctr" eaLnBrk="0" hangingPunct="0">
              <a:spcBef>
                <a:spcPct val="50000"/>
              </a:spcBef>
            </a:pPr>
            <a:r>
              <a:rPr lang="en-US" sz="3400" baseline="30000" dirty="0" smtClean="0"/>
              <a:t>1</a:t>
            </a:r>
            <a:r>
              <a:rPr lang="en-US" sz="3400" dirty="0" smtClean="0"/>
              <a:t>U</a:t>
            </a:r>
            <a:r>
              <a:rPr lang="en-US" sz="3400" dirty="0" smtClean="0">
                <a:cs typeface="Times New Roman" pitchFamily="18" charset="0"/>
              </a:rPr>
              <a:t>SDA-ARS </a:t>
            </a:r>
            <a:r>
              <a:rPr lang="en-US" sz="3400" dirty="0" err="1" smtClean="0">
                <a:cs typeface="Times New Roman" pitchFamily="18" charset="0"/>
              </a:rPr>
              <a:t>Jornada</a:t>
            </a:r>
            <a:r>
              <a:rPr lang="en-US" sz="3400" dirty="0" smtClean="0">
                <a:cs typeface="Times New Roman" pitchFamily="18" charset="0"/>
              </a:rPr>
              <a:t> Experimental Range, </a:t>
            </a:r>
            <a:r>
              <a:rPr lang="en-US" sz="3400" baseline="30000" dirty="0" smtClean="0">
                <a:cs typeface="Times New Roman" pitchFamily="18" charset="0"/>
              </a:rPr>
              <a:t>2</a:t>
            </a:r>
            <a:r>
              <a:rPr lang="en-US" sz="3400" dirty="0" smtClean="0"/>
              <a:t>Green Gold, SDC Mongolia, </a:t>
            </a:r>
            <a:r>
              <a:rPr lang="en-US" sz="3400" baseline="30000" dirty="0" smtClean="0"/>
              <a:t>3</a:t>
            </a:r>
            <a:r>
              <a:rPr lang="en-US" sz="3400" dirty="0" smtClean="0"/>
              <a:t>ALAGCAC</a:t>
            </a:r>
            <a:r>
              <a:rPr lang="en-US" sz="3400" dirty="0" smtClean="0">
                <a:cs typeface="Times New Roman" pitchFamily="18" charset="0"/>
              </a:rPr>
              <a:t> </a:t>
            </a:r>
            <a:r>
              <a:rPr lang="en-US" sz="3400" dirty="0" smtClean="0"/>
              <a:t>*bbestelm@nmsu.edu</a:t>
            </a:r>
            <a:endParaRPr lang="en-US" sz="3400" dirty="0"/>
          </a:p>
        </p:txBody>
      </p:sp>
      <p:sp>
        <p:nvSpPr>
          <p:cNvPr id="7194" name="Rectangle 1050"/>
          <p:cNvSpPr>
            <a:spLocks noChangeArrowheads="1"/>
          </p:cNvSpPr>
          <p:nvPr/>
        </p:nvSpPr>
        <p:spPr bwMode="auto">
          <a:xfrm>
            <a:off x="914399" y="6316663"/>
            <a:ext cx="10069513" cy="20961983"/>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4771" tIns="77388" rIns="154771" bIns="77388">
            <a:spAutoFit/>
          </a:bodyPr>
          <a:lstStyle/>
          <a:p>
            <a:pPr defTabSz="1549400"/>
            <a:r>
              <a:rPr lang="en-US" sz="4800" b="1" dirty="0">
                <a:latin typeface="Arial" charset="0"/>
                <a:cs typeface="Times New Roman" pitchFamily="18" charset="0"/>
              </a:rPr>
              <a:t>Introduction</a:t>
            </a:r>
          </a:p>
          <a:p>
            <a:pPr defTabSz="1549400"/>
            <a:endParaRPr lang="en-US" sz="2400" dirty="0">
              <a:latin typeface="Arial" charset="0"/>
              <a:cs typeface="Times New Roman" pitchFamily="18" charset="0"/>
            </a:endParaRPr>
          </a:p>
          <a:p>
            <a:pPr defTabSz="1549400"/>
            <a:r>
              <a:rPr lang="en-US" sz="4000" dirty="0" smtClean="0">
                <a:latin typeface="Arial" charset="0"/>
                <a:cs typeface="Times New Roman" pitchFamily="18" charset="0"/>
              </a:rPr>
              <a:t>Desertification </a:t>
            </a:r>
            <a:r>
              <a:rPr lang="en-US" sz="4000" dirty="0">
                <a:latin typeface="Arial" charset="0"/>
                <a:cs typeface="Times New Roman" pitchFamily="18" charset="0"/>
              </a:rPr>
              <a:t>refers </a:t>
            </a:r>
            <a:r>
              <a:rPr lang="en-US" sz="4000" dirty="0" smtClean="0">
                <a:latin typeface="Arial" charset="0"/>
                <a:cs typeface="Times New Roman" pitchFamily="18" charset="0"/>
              </a:rPr>
              <a:t>to persistent </a:t>
            </a:r>
            <a:r>
              <a:rPr lang="en-US" sz="4000" dirty="0">
                <a:latin typeface="Arial" charset="0"/>
                <a:cs typeface="Times New Roman" pitchFamily="18" charset="0"/>
              </a:rPr>
              <a:t>and severe reductions in biological productivity due to land uses, usually in combination with climatic and societal </a:t>
            </a:r>
            <a:r>
              <a:rPr lang="en-US" sz="4000" dirty="0" smtClean="0">
                <a:latin typeface="Arial" charset="0"/>
                <a:cs typeface="Times New Roman" pitchFamily="18" charset="0"/>
              </a:rPr>
              <a:t>factors. Unfortunately, the specific conditions that qualify as desertification or land degradation are poorly defined and subject to great disagreement. For example, reports of desertification in Mongolia vary from 9-90%. Furthermore, current desertification classes (e.g., severe, moderate, slight) do not indicate either the processes and timeframes of degradation or recovery. In particular, information about potential recovery options is essential for translating assessment into management actions that improve land conditions and human livelihoods.</a:t>
            </a:r>
          </a:p>
          <a:p>
            <a:pPr defTabSz="1549400"/>
            <a:endParaRPr lang="en-US" sz="4000" dirty="0">
              <a:latin typeface="Arial" charset="0"/>
              <a:cs typeface="Times New Roman" pitchFamily="18" charset="0"/>
            </a:endParaRPr>
          </a:p>
          <a:p>
            <a:pPr defTabSz="1549400"/>
            <a:r>
              <a:rPr lang="en-US" sz="4000" dirty="0" smtClean="0">
                <a:latin typeface="Arial" charset="0"/>
                <a:cs typeface="Times New Roman" pitchFamily="18" charset="0"/>
              </a:rPr>
              <a:t>Here, we introduce a 5-level classification of recovery potential, called “recovery classes”. They are based on common patterns of rangeland dynamics observed worldwide. </a:t>
            </a:r>
          </a:p>
          <a:p>
            <a:pPr defTabSz="1549400"/>
            <a:endParaRPr lang="en-US" sz="4000" dirty="0">
              <a:latin typeface="Arial" charset="0"/>
              <a:cs typeface="Times New Roman" pitchFamily="18" charset="0"/>
            </a:endParaRPr>
          </a:p>
          <a:p>
            <a:pPr defTabSz="1549400"/>
            <a:r>
              <a:rPr lang="en-US" sz="4000" dirty="0" smtClean="0">
                <a:latin typeface="Arial" charset="0"/>
                <a:cs typeface="Times New Roman" pitchFamily="18" charset="0"/>
              </a:rPr>
              <a:t>While the logic underpinning the applications of these classes to a particular land area is science-based, it must be recognized that in Mongolia, the classes represent testable hypotheses that can be verified or disproven through management actions followed by monitoring.</a:t>
            </a:r>
          </a:p>
        </p:txBody>
      </p:sp>
      <p:sp>
        <p:nvSpPr>
          <p:cNvPr id="7352" name="Rectangle 1208"/>
          <p:cNvSpPr>
            <a:spLocks noChangeArrowheads="1"/>
          </p:cNvSpPr>
          <p:nvPr/>
        </p:nvSpPr>
        <p:spPr bwMode="auto">
          <a:xfrm>
            <a:off x="14291663" y="6350274"/>
            <a:ext cx="17144778" cy="25886408"/>
          </a:xfrm>
          <a:prstGeom prst="rect">
            <a:avLst/>
          </a:prstGeom>
          <a:noFill/>
          <a:ln w="508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4771" tIns="77388" rIns="154771" bIns="77388">
            <a:spAutoFit/>
          </a:bodyPr>
          <a:lstStyle/>
          <a:p>
            <a:pPr defTabSz="1549400"/>
            <a:r>
              <a:rPr lang="en-US" sz="4800" b="1" dirty="0" smtClean="0">
                <a:latin typeface="Arial" charset="0"/>
                <a:cs typeface="Times New Roman" pitchFamily="18" charset="0"/>
              </a:rPr>
              <a:t>Recovery classes</a:t>
            </a:r>
            <a:endParaRPr lang="en-US" sz="4800" b="1" dirty="0">
              <a:latin typeface="Arial" charset="0"/>
              <a:cs typeface="Times New Roman" pitchFamily="18" charset="0"/>
            </a:endParaRPr>
          </a:p>
          <a:p>
            <a:pPr defTabSz="1549400"/>
            <a:endParaRPr lang="en-US" sz="2400" dirty="0">
              <a:latin typeface="Arial" charset="0"/>
              <a:cs typeface="Times New Roman" pitchFamily="18" charset="0"/>
            </a:endParaRPr>
          </a:p>
          <a:p>
            <a:pPr defTabSz="1549400"/>
            <a:endParaRPr lang="en-US" sz="2400" b="1" dirty="0">
              <a:latin typeface="Arial" charset="0"/>
              <a:cs typeface="Times New Roman" pitchFamily="18" charset="0"/>
            </a:endParaRPr>
          </a:p>
          <a:p>
            <a:pPr defTabSz="1549400"/>
            <a:r>
              <a:rPr lang="en-US" sz="4000" dirty="0" smtClean="0">
                <a:latin typeface="Arial" charset="0"/>
                <a:cs typeface="Times New Roman" pitchFamily="18" charset="0"/>
              </a:rPr>
              <a:t>Recovery classes are based on information and assumptions regarding land potential (the plant communities expected to exist at a site in good condition) and the process of recovery. Assigning a recovery class to a site requires measurements of plant cover, observations of soil surface conditions, and information about the soil and climate context. A state-and-transition model developed for a land class, such as sandy to loamy slopes and valley bottoms in Typical Steppe, </a:t>
            </a:r>
            <a:r>
              <a:rPr lang="en-US" sz="4000" dirty="0" err="1" smtClean="0">
                <a:latin typeface="Arial" charset="0"/>
                <a:cs typeface="Times New Roman" pitchFamily="18" charset="0"/>
              </a:rPr>
              <a:t>Caragana-</a:t>
            </a:r>
            <a:r>
              <a:rPr lang="en-US" sz="4000" i="1" dirty="0" err="1" smtClean="0">
                <a:latin typeface="Arial" charset="0"/>
                <a:cs typeface="Times New Roman" pitchFamily="18" charset="0"/>
              </a:rPr>
              <a:t>Stipa</a:t>
            </a:r>
            <a:r>
              <a:rPr lang="en-US" sz="4000" i="1" dirty="0" smtClean="0">
                <a:latin typeface="Arial" charset="0"/>
                <a:cs typeface="Times New Roman" pitchFamily="18" charset="0"/>
              </a:rPr>
              <a:t> </a:t>
            </a:r>
            <a:r>
              <a:rPr lang="en-US" sz="4000" i="1" dirty="0" err="1" smtClean="0">
                <a:latin typeface="Arial" charset="0"/>
                <a:cs typeface="Times New Roman" pitchFamily="18" charset="0"/>
              </a:rPr>
              <a:t>krylovii</a:t>
            </a:r>
            <a:r>
              <a:rPr lang="en-US" sz="4000" dirty="0" smtClean="0">
                <a:latin typeface="Arial" charset="0"/>
                <a:cs typeface="Times New Roman" pitchFamily="18" charset="0"/>
              </a:rPr>
              <a:t>, can be used to assign recovery classes.</a:t>
            </a:r>
            <a:endParaRPr lang="en-US" sz="4000" dirty="0">
              <a:latin typeface="Arial" charset="0"/>
              <a:cs typeface="Times New Roman" pitchFamily="18" charset="0"/>
            </a:endParaRPr>
          </a:p>
          <a:p>
            <a:pPr defTabSz="1549400"/>
            <a:endParaRPr lang="en-US" sz="4000" b="1" dirty="0">
              <a:latin typeface="Arial" charset="0"/>
              <a:cs typeface="Times New Roman" pitchFamily="18" charset="0"/>
            </a:endParaRPr>
          </a:p>
          <a:p>
            <a:pPr defTabSz="1549400"/>
            <a:r>
              <a:rPr lang="en-US" sz="4000" b="1" dirty="0" smtClean="0">
                <a:latin typeface="Arial" charset="0"/>
                <a:cs typeface="Times New Roman" pitchFamily="18" charset="0"/>
              </a:rPr>
              <a:t>Class I	</a:t>
            </a:r>
            <a:r>
              <a:rPr lang="en-US" sz="4000" dirty="0" smtClean="0">
                <a:latin typeface="Arial" charset="0"/>
                <a:cs typeface="Times New Roman" pitchFamily="18" charset="0"/>
              </a:rPr>
              <a:t>The </a:t>
            </a:r>
            <a:r>
              <a:rPr lang="en-US" sz="4000" dirty="0">
                <a:latin typeface="Arial" charset="0"/>
                <a:cs typeface="Times New Roman" pitchFamily="18" charset="0"/>
              </a:rPr>
              <a:t>plant community is at or near reference conditions </a:t>
            </a:r>
            <a:r>
              <a:rPr lang="en-US" sz="4000" dirty="0" smtClean="0">
                <a:latin typeface="Arial" charset="0"/>
                <a:cs typeface="Times New Roman" pitchFamily="18" charset="0"/>
              </a:rPr>
              <a:t>(</a:t>
            </a:r>
            <a:r>
              <a:rPr lang="en-US" sz="4000" dirty="0" err="1" smtClean="0">
                <a:latin typeface="Arial" charset="0"/>
                <a:cs typeface="Times New Roman" pitchFamily="18" charset="0"/>
              </a:rPr>
              <a:t>viz</a:t>
            </a:r>
            <a:r>
              <a:rPr lang="en-US" sz="4000" dirty="0" smtClean="0">
                <a:latin typeface="Arial" charset="0"/>
                <a:cs typeface="Times New Roman" pitchFamily="18" charset="0"/>
              </a:rPr>
              <a:t> not </a:t>
            </a:r>
            <a:r>
              <a:rPr lang="en-US" sz="4000" dirty="0">
                <a:latin typeface="Arial" charset="0"/>
                <a:cs typeface="Times New Roman" pitchFamily="18" charset="0"/>
              </a:rPr>
              <a:t>degraded), no action required, maintain current </a:t>
            </a:r>
            <a:r>
              <a:rPr lang="en-US" sz="4000" dirty="0" smtClean="0">
                <a:latin typeface="Arial" charset="0"/>
                <a:cs typeface="Times New Roman" pitchFamily="18" charset="0"/>
              </a:rPr>
              <a:t>management</a:t>
            </a:r>
          </a:p>
          <a:p>
            <a:pPr defTabSz="1549400"/>
            <a:endParaRPr lang="en-US" sz="4000" dirty="0">
              <a:latin typeface="Arial" charset="0"/>
              <a:cs typeface="Times New Roman" pitchFamily="18" charset="0"/>
            </a:endParaRPr>
          </a:p>
          <a:p>
            <a:pPr defTabSz="1549400"/>
            <a:r>
              <a:rPr lang="en-US" sz="4000" b="1" dirty="0" smtClean="0">
                <a:latin typeface="Arial" charset="0"/>
                <a:cs typeface="Times New Roman" pitchFamily="18" charset="0"/>
              </a:rPr>
              <a:t>Class II	</a:t>
            </a:r>
            <a:r>
              <a:rPr lang="en-US" sz="4000" dirty="0" smtClean="0">
                <a:latin typeface="Arial" charset="0"/>
                <a:cs typeface="Times New Roman" pitchFamily="18" charset="0"/>
              </a:rPr>
              <a:t>The </a:t>
            </a:r>
            <a:r>
              <a:rPr lang="en-US" sz="4000" dirty="0">
                <a:latin typeface="Arial" charset="0"/>
                <a:cs typeface="Times New Roman" pitchFamily="18" charset="0"/>
              </a:rPr>
              <a:t>plant community is altered </a:t>
            </a:r>
            <a:r>
              <a:rPr lang="en-US" sz="4000" dirty="0" smtClean="0">
                <a:latin typeface="Arial" charset="0"/>
                <a:cs typeface="Times New Roman" pitchFamily="18" charset="0"/>
              </a:rPr>
              <a:t>and may </a:t>
            </a:r>
            <a:r>
              <a:rPr lang="en-US" sz="4000" dirty="0">
                <a:latin typeface="Arial" charset="0"/>
                <a:cs typeface="Times New Roman" pitchFamily="18" charset="0"/>
              </a:rPr>
              <a:t>be rapidly </a:t>
            </a:r>
            <a:r>
              <a:rPr lang="en-US" sz="4000" dirty="0" smtClean="0">
                <a:latin typeface="Arial" charset="0"/>
                <a:cs typeface="Times New Roman" pitchFamily="18" charset="0"/>
              </a:rPr>
              <a:t>recovered (one to several growing </a:t>
            </a:r>
            <a:r>
              <a:rPr lang="en-US" sz="4000" dirty="0">
                <a:latin typeface="Arial" charset="0"/>
                <a:cs typeface="Times New Roman" pitchFamily="18" charset="0"/>
              </a:rPr>
              <a:t>seasons) </a:t>
            </a:r>
            <a:r>
              <a:rPr lang="en-US" sz="4000" dirty="0" smtClean="0">
                <a:latin typeface="Arial" charset="0"/>
                <a:cs typeface="Times New Roman" pitchFamily="18" charset="0"/>
              </a:rPr>
              <a:t>with </a:t>
            </a:r>
            <a:r>
              <a:rPr lang="en-US" sz="4000" dirty="0">
                <a:latin typeface="Arial" charset="0"/>
                <a:cs typeface="Times New Roman" pitchFamily="18" charset="0"/>
              </a:rPr>
              <a:t>favorable climatic </a:t>
            </a:r>
            <a:r>
              <a:rPr lang="en-US" sz="4000" dirty="0" smtClean="0">
                <a:latin typeface="Arial" charset="0"/>
                <a:cs typeface="Times New Roman" pitchFamily="18" charset="0"/>
              </a:rPr>
              <a:t>conditions </a:t>
            </a:r>
            <a:r>
              <a:rPr lang="en-US" sz="4000" dirty="0">
                <a:latin typeface="Arial" charset="0"/>
                <a:cs typeface="Times New Roman" pitchFamily="18" charset="0"/>
              </a:rPr>
              <a:t>and/or a change in </a:t>
            </a:r>
            <a:r>
              <a:rPr lang="en-US" sz="4000" dirty="0" smtClean="0">
                <a:latin typeface="Arial" charset="0"/>
                <a:cs typeface="Times New Roman" pitchFamily="18" charset="0"/>
              </a:rPr>
              <a:t>management </a:t>
            </a:r>
            <a:r>
              <a:rPr lang="en-US" sz="4000" dirty="0">
                <a:latin typeface="Arial" charset="0"/>
                <a:cs typeface="Times New Roman" pitchFamily="18" charset="0"/>
              </a:rPr>
              <a:t>(e.g., seasonal </a:t>
            </a:r>
            <a:r>
              <a:rPr lang="en-US" sz="4000" dirty="0" smtClean="0">
                <a:latin typeface="Arial" charset="0"/>
                <a:cs typeface="Times New Roman" pitchFamily="18" charset="0"/>
              </a:rPr>
              <a:t>deferment, rotation). The nature of alteration </a:t>
            </a:r>
            <a:r>
              <a:rPr lang="en-US" sz="4000" dirty="0">
                <a:latin typeface="Arial" charset="0"/>
                <a:cs typeface="Times New Roman" pitchFamily="18" charset="0"/>
              </a:rPr>
              <a:t>is not regarded </a:t>
            </a:r>
            <a:r>
              <a:rPr lang="en-US" sz="4000" dirty="0" smtClean="0">
                <a:latin typeface="Arial" charset="0"/>
                <a:cs typeface="Times New Roman" pitchFamily="18" charset="0"/>
              </a:rPr>
              <a:t>as </a:t>
            </a:r>
            <a:r>
              <a:rPr lang="en-US" sz="4000" dirty="0">
                <a:latin typeface="Arial" charset="0"/>
                <a:cs typeface="Times New Roman" pitchFamily="18" charset="0"/>
              </a:rPr>
              <a:t>a </a:t>
            </a:r>
            <a:r>
              <a:rPr lang="en-US" sz="4000" dirty="0" smtClean="0">
                <a:latin typeface="Arial" charset="0"/>
                <a:cs typeface="Times New Roman" pitchFamily="18" charset="0"/>
              </a:rPr>
              <a:t>significant </a:t>
            </a:r>
            <a:r>
              <a:rPr lang="en-US" sz="4000" dirty="0">
                <a:latin typeface="Arial" charset="0"/>
                <a:cs typeface="Times New Roman" pitchFamily="18" charset="0"/>
              </a:rPr>
              <a:t>long-term threat to </a:t>
            </a:r>
            <a:r>
              <a:rPr lang="en-US" sz="4000" dirty="0" smtClean="0">
                <a:latin typeface="Arial" charset="0"/>
                <a:cs typeface="Times New Roman" pitchFamily="18" charset="0"/>
              </a:rPr>
              <a:t>the provision </a:t>
            </a:r>
            <a:r>
              <a:rPr lang="en-US" sz="4000" dirty="0">
                <a:latin typeface="Arial" charset="0"/>
                <a:cs typeface="Times New Roman" pitchFamily="18" charset="0"/>
              </a:rPr>
              <a:t>of </a:t>
            </a:r>
            <a:r>
              <a:rPr lang="en-US" sz="4000" dirty="0" smtClean="0">
                <a:latin typeface="Arial" charset="0"/>
                <a:cs typeface="Times New Roman" pitchFamily="18" charset="0"/>
              </a:rPr>
              <a:t>forage and other ecosystem services</a:t>
            </a:r>
          </a:p>
          <a:p>
            <a:pPr defTabSz="1549400"/>
            <a:endParaRPr lang="en-US" sz="4000" dirty="0">
              <a:latin typeface="Arial" charset="0"/>
              <a:cs typeface="Times New Roman" pitchFamily="18" charset="0"/>
            </a:endParaRPr>
          </a:p>
          <a:p>
            <a:pPr defTabSz="1549400"/>
            <a:r>
              <a:rPr lang="en-US" sz="4000" b="1" dirty="0" smtClean="0">
                <a:latin typeface="Arial" charset="0"/>
                <a:cs typeface="Times New Roman" pitchFamily="18" charset="0"/>
              </a:rPr>
              <a:t>Class III	</a:t>
            </a:r>
            <a:r>
              <a:rPr lang="en-US" sz="4000" dirty="0" smtClean="0">
                <a:latin typeface="Arial" charset="0"/>
                <a:cs typeface="Times New Roman" pitchFamily="18" charset="0"/>
              </a:rPr>
              <a:t>The </a:t>
            </a:r>
            <a:r>
              <a:rPr lang="en-US" sz="4000" dirty="0">
                <a:latin typeface="Arial" charset="0"/>
                <a:cs typeface="Times New Roman" pitchFamily="18" charset="0"/>
              </a:rPr>
              <a:t>plant community is altered </a:t>
            </a:r>
            <a:r>
              <a:rPr lang="en-US" sz="4000" dirty="0" smtClean="0">
                <a:latin typeface="Arial" charset="0"/>
                <a:cs typeface="Times New Roman" pitchFamily="18" charset="0"/>
              </a:rPr>
              <a:t>and </a:t>
            </a:r>
            <a:r>
              <a:rPr lang="en-US" sz="4000" dirty="0">
                <a:latin typeface="Arial" charset="0"/>
                <a:cs typeface="Times New Roman" pitchFamily="18" charset="0"/>
              </a:rPr>
              <a:t>may take several years to </a:t>
            </a:r>
            <a:r>
              <a:rPr lang="en-US" sz="4000" dirty="0" smtClean="0">
                <a:latin typeface="Arial" charset="0"/>
                <a:cs typeface="Times New Roman" pitchFamily="18" charset="0"/>
              </a:rPr>
              <a:t>over </a:t>
            </a:r>
            <a:r>
              <a:rPr lang="en-US" sz="4000" dirty="0">
                <a:latin typeface="Arial" charset="0"/>
                <a:cs typeface="Times New Roman" pitchFamily="18" charset="0"/>
              </a:rPr>
              <a:t>a decade to recover with changed management </a:t>
            </a:r>
            <a:r>
              <a:rPr lang="en-US" sz="4000" dirty="0" smtClean="0">
                <a:latin typeface="Arial" charset="0"/>
                <a:cs typeface="Times New Roman" pitchFamily="18" charset="0"/>
              </a:rPr>
              <a:t>(</a:t>
            </a:r>
            <a:r>
              <a:rPr lang="en-US" sz="4000" dirty="0">
                <a:latin typeface="Arial" charset="0"/>
                <a:cs typeface="Times New Roman" pitchFamily="18" charset="0"/>
              </a:rPr>
              <a:t>seasonal deferment and long-term </a:t>
            </a:r>
            <a:r>
              <a:rPr lang="en-US" sz="4000" dirty="0" smtClean="0">
                <a:latin typeface="Arial" charset="0"/>
                <a:cs typeface="Times New Roman" pitchFamily="18" charset="0"/>
              </a:rPr>
              <a:t>rest). Alteration </a:t>
            </a:r>
            <a:r>
              <a:rPr lang="en-US" sz="4000" dirty="0">
                <a:latin typeface="Arial" charset="0"/>
                <a:cs typeface="Times New Roman" pitchFamily="18" charset="0"/>
              </a:rPr>
              <a:t>represents </a:t>
            </a:r>
            <a:r>
              <a:rPr lang="en-US" sz="4000" dirty="0" smtClean="0">
                <a:latin typeface="Arial" charset="0"/>
                <a:cs typeface="Times New Roman" pitchFamily="18" charset="0"/>
              </a:rPr>
              <a:t>a </a:t>
            </a:r>
            <a:r>
              <a:rPr lang="en-US" sz="4000" dirty="0">
                <a:latin typeface="Arial" charset="0"/>
                <a:cs typeface="Times New Roman" pitchFamily="18" charset="0"/>
              </a:rPr>
              <a:t>significant loss of important ecosystem services (and are </a:t>
            </a:r>
            <a:r>
              <a:rPr lang="en-US" sz="4000" dirty="0" smtClean="0">
                <a:latin typeface="Arial" charset="0"/>
                <a:cs typeface="Times New Roman" pitchFamily="18" charset="0"/>
              </a:rPr>
              <a:t>clearly </a:t>
            </a:r>
            <a:r>
              <a:rPr lang="en-US" sz="4000" dirty="0">
                <a:latin typeface="Arial" charset="0"/>
                <a:cs typeface="Times New Roman" pitchFamily="18" charset="0"/>
              </a:rPr>
              <a:t>related to anthropogenic drivers), but recovery is </a:t>
            </a:r>
            <a:r>
              <a:rPr lang="en-US" sz="4000" dirty="0" smtClean="0">
                <a:latin typeface="Arial" charset="0"/>
                <a:cs typeface="Times New Roman" pitchFamily="18" charset="0"/>
              </a:rPr>
              <a:t>possible in time</a:t>
            </a:r>
            <a:r>
              <a:rPr lang="en-US" sz="4000" dirty="0">
                <a:latin typeface="Arial" charset="0"/>
                <a:cs typeface="Times New Roman" pitchFamily="18" charset="0"/>
              </a:rPr>
              <a:t>.</a:t>
            </a:r>
            <a:endParaRPr lang="en-US" sz="4000" dirty="0" smtClean="0">
              <a:latin typeface="Arial" charset="0"/>
              <a:cs typeface="Times New Roman" pitchFamily="18" charset="0"/>
            </a:endParaRPr>
          </a:p>
          <a:p>
            <a:pPr defTabSz="1549400"/>
            <a:endParaRPr lang="en-US" sz="4000" dirty="0">
              <a:latin typeface="Arial" charset="0"/>
              <a:cs typeface="Times New Roman" pitchFamily="18" charset="0"/>
            </a:endParaRPr>
          </a:p>
          <a:p>
            <a:pPr defTabSz="1549400"/>
            <a:r>
              <a:rPr lang="en-US" sz="4000" b="1" dirty="0">
                <a:latin typeface="Arial" charset="0"/>
                <a:cs typeface="Times New Roman" pitchFamily="18" charset="0"/>
              </a:rPr>
              <a:t>Class </a:t>
            </a:r>
            <a:r>
              <a:rPr lang="en-US" sz="4000" b="1" dirty="0" smtClean="0">
                <a:latin typeface="Arial" charset="0"/>
                <a:cs typeface="Times New Roman" pitchFamily="18" charset="0"/>
              </a:rPr>
              <a:t>IV</a:t>
            </a:r>
            <a:r>
              <a:rPr lang="en-US" sz="4000" dirty="0">
                <a:latin typeface="Arial" charset="0"/>
                <a:cs typeface="Times New Roman" pitchFamily="18" charset="0"/>
              </a:rPr>
              <a:t>	The plant community is altered </a:t>
            </a:r>
            <a:r>
              <a:rPr lang="en-US" sz="4000" dirty="0" smtClean="0">
                <a:latin typeface="Arial" charset="0"/>
                <a:cs typeface="Times New Roman" pitchFamily="18" charset="0"/>
              </a:rPr>
              <a:t>due to the local loss of key plant species, invasion of noxious </a:t>
            </a:r>
            <a:r>
              <a:rPr lang="en-US" sz="4000" dirty="0">
                <a:latin typeface="Arial" charset="0"/>
                <a:cs typeface="Times New Roman" pitchFamily="18" charset="0"/>
              </a:rPr>
              <a:t>plant </a:t>
            </a:r>
            <a:r>
              <a:rPr lang="en-US" sz="4000" dirty="0" smtClean="0">
                <a:latin typeface="Arial" charset="0"/>
                <a:cs typeface="Times New Roman" pitchFamily="18" charset="0"/>
              </a:rPr>
              <a:t>species, or alteration of hydrology </a:t>
            </a:r>
            <a:r>
              <a:rPr lang="en-US" sz="4000" dirty="0">
                <a:latin typeface="Arial" charset="0"/>
                <a:cs typeface="Times New Roman" pitchFamily="18" charset="0"/>
              </a:rPr>
              <a:t>that is </a:t>
            </a:r>
            <a:r>
              <a:rPr lang="en-US" sz="4000" dirty="0" smtClean="0">
                <a:latin typeface="Arial" charset="0"/>
                <a:cs typeface="Times New Roman" pitchFamily="18" charset="0"/>
              </a:rPr>
              <a:t>unlikely </a:t>
            </a:r>
            <a:r>
              <a:rPr lang="en-US" sz="4000" dirty="0">
                <a:latin typeface="Arial" charset="0"/>
                <a:cs typeface="Times New Roman" pitchFamily="18" charset="0"/>
              </a:rPr>
              <a:t>to be recovered </a:t>
            </a:r>
            <a:r>
              <a:rPr lang="en-US" sz="4000" dirty="0" smtClean="0">
                <a:latin typeface="Arial" charset="0"/>
                <a:cs typeface="Times New Roman" pitchFamily="18" charset="0"/>
              </a:rPr>
              <a:t>for well over decade to many decades, if ever, without intensive interventions such as species removal, seeding, or manipulations to recover historical hydrological function. Previous </a:t>
            </a:r>
            <a:r>
              <a:rPr lang="en-US" sz="4000" dirty="0">
                <a:latin typeface="Arial" charset="0"/>
                <a:cs typeface="Times New Roman" pitchFamily="18" charset="0"/>
              </a:rPr>
              <a:t>ecosystem services </a:t>
            </a:r>
            <a:r>
              <a:rPr lang="en-US" sz="4000" dirty="0" smtClean="0">
                <a:latin typeface="Arial" charset="0"/>
                <a:cs typeface="Times New Roman" pitchFamily="18" charset="0"/>
              </a:rPr>
              <a:t>have </a:t>
            </a:r>
            <a:r>
              <a:rPr lang="en-US" sz="4000" dirty="0">
                <a:latin typeface="Arial" charset="0"/>
                <a:cs typeface="Times New Roman" pitchFamily="18" charset="0"/>
              </a:rPr>
              <a:t>been </a:t>
            </a:r>
            <a:r>
              <a:rPr lang="en-US" sz="4000" dirty="0" smtClean="0">
                <a:latin typeface="Arial" charset="0"/>
                <a:cs typeface="Times New Roman" pitchFamily="18" charset="0"/>
              </a:rPr>
              <a:t>lost and are usually costly to recover.</a:t>
            </a:r>
          </a:p>
          <a:p>
            <a:pPr defTabSz="1549400"/>
            <a:endParaRPr lang="en-US" sz="4000" dirty="0">
              <a:latin typeface="Arial" charset="0"/>
              <a:cs typeface="Times New Roman" pitchFamily="18" charset="0"/>
            </a:endParaRPr>
          </a:p>
          <a:p>
            <a:pPr defTabSz="1549400"/>
            <a:r>
              <a:rPr lang="en-US" sz="4000" b="1" dirty="0" smtClean="0">
                <a:latin typeface="Arial" charset="0"/>
                <a:cs typeface="Times New Roman" pitchFamily="18" charset="0"/>
              </a:rPr>
              <a:t>Class V</a:t>
            </a:r>
            <a:r>
              <a:rPr lang="en-US" sz="4000" dirty="0" smtClean="0">
                <a:latin typeface="Arial" charset="0"/>
                <a:cs typeface="Times New Roman" pitchFamily="18" charset="0"/>
              </a:rPr>
              <a:t>	The plant community is altered due to extensive soil loss, accelerated erosion rates, or salinization. Altered plant-soil feedbacks or permanent changes in the soil profile maintain the degraded state. Previous ecosystem services have been lost and it is usually impractical to recover them (often regarded as true desertification).</a:t>
            </a:r>
            <a:endParaRPr lang="en-US" sz="4000" b="1" dirty="0" smtClean="0">
              <a:latin typeface="Arial" charset="0"/>
              <a:cs typeface="Times New Roman" pitchFamily="18" charset="0"/>
            </a:endParaRPr>
          </a:p>
          <a:p>
            <a:pPr defTabSz="1549400"/>
            <a:endParaRPr lang="en-US" sz="2400" b="1" dirty="0">
              <a:latin typeface="Arial" charset="0"/>
              <a:cs typeface="Times New Roman" pitchFamily="18" charset="0"/>
            </a:endParaRPr>
          </a:p>
          <a:p>
            <a:pPr defTabSz="1549400"/>
            <a:endParaRPr lang="en-US" sz="2400" b="1" dirty="0" smtClean="0">
              <a:latin typeface="Arial" charset="0"/>
              <a:cs typeface="Times New Roman" pitchFamily="18" charset="0"/>
            </a:endParaRPr>
          </a:p>
          <a:p>
            <a:pPr defTabSz="1549400"/>
            <a:endParaRPr lang="en-US" sz="2400" b="1" dirty="0" smtClean="0">
              <a:latin typeface="Arial" charset="0"/>
              <a:cs typeface="Times New Roman" pitchFamily="18" charset="0"/>
            </a:endParaRPr>
          </a:p>
        </p:txBody>
      </p:sp>
      <p:pic>
        <p:nvPicPr>
          <p:cNvPr id="7381" name="Picture 1237" descr="C:\Users\bbestelm\AppData\Local\Microsoft\Windows\Temporary Internet Files\Content.Outlook\5HFBSADN\JER_logo-color-Instrument_sm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5589" y="2439020"/>
            <a:ext cx="3936412" cy="2515475"/>
          </a:xfrm>
          <a:prstGeom prst="rect">
            <a:avLst/>
          </a:prstGeom>
          <a:noFill/>
          <a:extLst>
            <a:ext uri="{909E8E84-426E-40DD-AFC4-6F175D3DCCD1}">
              <a14:hiddenFill xmlns:a14="http://schemas.microsoft.com/office/drawing/2010/main">
                <a:solidFill>
                  <a:srgbClr val="FFFFFF"/>
                </a:solidFill>
              </a14:hiddenFill>
            </a:ext>
          </a:extLst>
        </p:spPr>
      </p:pic>
      <p:pic>
        <p:nvPicPr>
          <p:cNvPr id="7385" name="Picture 1241" descr="https://encrypted-tbn2.google.com/images?q=tbn:ANd9GcRdD5fIv0obCFXzOBfcBEoNXG49NrKLNQ8oEs9-iPokYQNI4iM29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911" y="442969"/>
            <a:ext cx="4576390" cy="1882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bestelm\Pictures\Mongolia_2012\P10106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64331" y="27505815"/>
            <a:ext cx="5777185" cy="43328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927393" y="31902962"/>
            <a:ext cx="6148552" cy="830997"/>
          </a:xfrm>
          <a:prstGeom prst="rect">
            <a:avLst/>
          </a:prstGeom>
          <a:noFill/>
        </p:spPr>
        <p:txBody>
          <a:bodyPr wrap="square" rtlCol="0">
            <a:spAutoFit/>
          </a:bodyPr>
          <a:lstStyle/>
          <a:p>
            <a:r>
              <a:rPr lang="en-US" sz="2400" dirty="0" smtClean="0"/>
              <a:t>Deep gully with extensive soil loss,  production of area is permanently reduced</a:t>
            </a:r>
            <a:endParaRPr lang="en-US" sz="2400" dirty="0"/>
          </a:p>
        </p:txBody>
      </p:sp>
      <p:sp>
        <p:nvSpPr>
          <p:cNvPr id="12" name="TextBox 11"/>
          <p:cNvSpPr txBox="1"/>
          <p:nvPr/>
        </p:nvSpPr>
        <p:spPr>
          <a:xfrm>
            <a:off x="33816377" y="25712195"/>
            <a:ext cx="6148552" cy="1569660"/>
          </a:xfrm>
          <a:prstGeom prst="rect">
            <a:avLst/>
          </a:prstGeom>
          <a:noFill/>
        </p:spPr>
        <p:txBody>
          <a:bodyPr wrap="square" rtlCol="0">
            <a:spAutoFit/>
          </a:bodyPr>
          <a:lstStyle/>
          <a:p>
            <a:r>
              <a:rPr lang="en-US" sz="2400" dirty="0" smtClean="0"/>
              <a:t>Artemisia </a:t>
            </a:r>
            <a:r>
              <a:rPr lang="en-US" sz="2400" dirty="0" err="1" smtClean="0"/>
              <a:t>frigida</a:t>
            </a:r>
            <a:r>
              <a:rPr lang="en-US" sz="2400" dirty="0" smtClean="0"/>
              <a:t> and </a:t>
            </a:r>
            <a:r>
              <a:rPr lang="en-US" sz="2400" dirty="0" err="1" smtClean="0"/>
              <a:t>Carex</a:t>
            </a:r>
            <a:r>
              <a:rPr lang="en-US" sz="2400" dirty="0" smtClean="0"/>
              <a:t> dominant in formerly </a:t>
            </a:r>
            <a:r>
              <a:rPr lang="en-US" sz="2400" dirty="0" err="1" smtClean="0"/>
              <a:t>Stipa</a:t>
            </a:r>
            <a:r>
              <a:rPr lang="en-US" sz="2400" dirty="0" smtClean="0"/>
              <a:t>-dominated grassland with no remnant </a:t>
            </a:r>
            <a:r>
              <a:rPr lang="en-US" sz="2400" dirty="0" err="1" smtClean="0"/>
              <a:t>Stipa</a:t>
            </a:r>
            <a:r>
              <a:rPr lang="en-US" sz="2400" dirty="0" smtClean="0"/>
              <a:t> present. </a:t>
            </a:r>
            <a:r>
              <a:rPr lang="en-US" sz="2400" dirty="0" err="1" smtClean="0"/>
              <a:t>Carex</a:t>
            </a:r>
            <a:r>
              <a:rPr lang="en-US" sz="2400" dirty="0" smtClean="0"/>
              <a:t>-Artemisia dominance likely to persist for decades.</a:t>
            </a:r>
            <a:endParaRPr lang="en-US" sz="2400" dirty="0"/>
          </a:p>
        </p:txBody>
      </p:sp>
      <p:pic>
        <p:nvPicPr>
          <p:cNvPr id="13" name="Picture 2" descr="C:\Users\bbestelm\Documents\Projects\Mongolia\Hairhan, I plot_deep sandy_reference com\IMG_10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95475" y="5652120"/>
            <a:ext cx="5789769" cy="43423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3843310" y="9992054"/>
            <a:ext cx="6148552" cy="1200329"/>
          </a:xfrm>
          <a:prstGeom prst="rect">
            <a:avLst/>
          </a:prstGeom>
          <a:noFill/>
        </p:spPr>
        <p:txBody>
          <a:bodyPr wrap="square" rtlCol="0">
            <a:spAutoFit/>
          </a:bodyPr>
          <a:lstStyle/>
          <a:p>
            <a:r>
              <a:rPr lang="en-US" sz="2400" dirty="0" smtClean="0"/>
              <a:t>Reference state dominated by </a:t>
            </a:r>
            <a:r>
              <a:rPr lang="en-US" sz="2400" dirty="0" err="1" smtClean="0"/>
              <a:t>Stipa</a:t>
            </a:r>
            <a:r>
              <a:rPr lang="en-US" sz="2400" dirty="0" smtClean="0"/>
              <a:t> </a:t>
            </a:r>
            <a:r>
              <a:rPr lang="en-US" sz="2400" dirty="0" err="1" smtClean="0"/>
              <a:t>krylovii</a:t>
            </a:r>
            <a:r>
              <a:rPr lang="en-US" sz="2400" dirty="0" smtClean="0"/>
              <a:t> at 35% foliar cover, full complement of species present</a:t>
            </a:r>
            <a:endParaRPr lang="en-US" sz="2400" dirty="0"/>
          </a:p>
        </p:txBody>
      </p:sp>
      <p:sp>
        <p:nvSpPr>
          <p:cNvPr id="18" name="TextBox 17"/>
          <p:cNvSpPr txBox="1"/>
          <p:nvPr/>
        </p:nvSpPr>
        <p:spPr>
          <a:xfrm>
            <a:off x="33756361" y="20652173"/>
            <a:ext cx="6148552" cy="1200329"/>
          </a:xfrm>
          <a:prstGeom prst="rect">
            <a:avLst/>
          </a:prstGeom>
          <a:noFill/>
        </p:spPr>
        <p:txBody>
          <a:bodyPr wrap="square" rtlCol="0">
            <a:spAutoFit/>
          </a:bodyPr>
          <a:lstStyle/>
          <a:p>
            <a:r>
              <a:rPr lang="en-US" sz="2400" dirty="0" err="1" smtClean="0"/>
              <a:t>Stipa</a:t>
            </a:r>
            <a:r>
              <a:rPr lang="en-US" sz="2400" dirty="0" smtClean="0"/>
              <a:t> cover low (6%) and </a:t>
            </a:r>
            <a:r>
              <a:rPr lang="en-US" sz="2400" dirty="0" err="1" smtClean="0"/>
              <a:t>Caragana</a:t>
            </a:r>
            <a:r>
              <a:rPr lang="en-US" sz="2400" dirty="0" smtClean="0"/>
              <a:t> remains as dominant. May take several years to recover high </a:t>
            </a:r>
            <a:r>
              <a:rPr lang="en-US" sz="2400" dirty="0" err="1" smtClean="0"/>
              <a:t>Stipa</a:t>
            </a:r>
            <a:r>
              <a:rPr lang="en-US" sz="2400" dirty="0" smtClean="0"/>
              <a:t> cover</a:t>
            </a:r>
            <a:endParaRPr lang="en-US" sz="2400" dirty="0"/>
          </a:p>
        </p:txBody>
      </p:sp>
      <p:pic>
        <p:nvPicPr>
          <p:cNvPr id="19" name="Content Placeholder 3" descr="IMG_0799.jpg"/>
          <p:cNvPicPr>
            <a:picLocks noChangeAspect="1"/>
          </p:cNvPicPr>
          <p:nvPr/>
        </p:nvPicPr>
        <p:blipFill>
          <a:blip r:embed="rId6" cstate="print"/>
          <a:stretch>
            <a:fillRect/>
          </a:stretch>
        </p:blipFill>
        <p:spPr>
          <a:xfrm>
            <a:off x="33852150" y="21927477"/>
            <a:ext cx="5798127" cy="3841259"/>
          </a:xfrm>
          <a:prstGeom prst="rect">
            <a:avLst/>
          </a:prstGeom>
        </p:spPr>
      </p:pic>
      <p:pic>
        <p:nvPicPr>
          <p:cNvPr id="20" name="Content Placeholder 3" descr="IMG_0697.jpg"/>
          <p:cNvPicPr>
            <a:picLocks noChangeAspect="1"/>
          </p:cNvPicPr>
          <p:nvPr/>
        </p:nvPicPr>
        <p:blipFill>
          <a:blip r:embed="rId7" cstate="print"/>
          <a:stretch>
            <a:fillRect/>
          </a:stretch>
        </p:blipFill>
        <p:spPr>
          <a:xfrm>
            <a:off x="33829217" y="16296054"/>
            <a:ext cx="5798126" cy="4348595"/>
          </a:xfrm>
          <a:prstGeom prst="rect">
            <a:avLst/>
          </a:prstGeom>
        </p:spPr>
      </p:pic>
      <p:sp>
        <p:nvSpPr>
          <p:cNvPr id="4" name="TextBox 3"/>
          <p:cNvSpPr txBox="1"/>
          <p:nvPr/>
        </p:nvSpPr>
        <p:spPr>
          <a:xfrm>
            <a:off x="40454317" y="7756634"/>
            <a:ext cx="2005677" cy="769441"/>
          </a:xfrm>
          <a:prstGeom prst="rect">
            <a:avLst/>
          </a:prstGeom>
          <a:noFill/>
        </p:spPr>
        <p:txBody>
          <a:bodyPr wrap="none" rtlCol="0">
            <a:spAutoFit/>
          </a:bodyPr>
          <a:lstStyle/>
          <a:p>
            <a:r>
              <a:rPr lang="en-US" sz="4400" b="1" dirty="0" smtClean="0">
                <a:latin typeface="Arial" panose="020B0604020202020204" pitchFamily="34" charset="0"/>
                <a:cs typeface="Arial" panose="020B0604020202020204" pitchFamily="34" charset="0"/>
              </a:rPr>
              <a:t>Class </a:t>
            </a:r>
            <a:r>
              <a:rPr lang="en-US" sz="4400" b="1" dirty="0">
                <a:latin typeface="Arial" panose="020B0604020202020204" pitchFamily="34" charset="0"/>
                <a:cs typeface="Arial" panose="020B0604020202020204" pitchFamily="34" charset="0"/>
              </a:rPr>
              <a:t>I</a:t>
            </a:r>
          </a:p>
        </p:txBody>
      </p:sp>
      <p:sp>
        <p:nvSpPr>
          <p:cNvPr id="21" name="TextBox 20"/>
          <p:cNvSpPr txBox="1"/>
          <p:nvPr/>
        </p:nvSpPr>
        <p:spPr>
          <a:xfrm>
            <a:off x="40512124" y="12638689"/>
            <a:ext cx="2162772" cy="769441"/>
          </a:xfrm>
          <a:prstGeom prst="rect">
            <a:avLst/>
          </a:prstGeom>
          <a:noFill/>
        </p:spPr>
        <p:txBody>
          <a:bodyPr wrap="none" rtlCol="0">
            <a:spAutoFit/>
          </a:bodyPr>
          <a:lstStyle/>
          <a:p>
            <a:r>
              <a:rPr lang="en-US" sz="4400" b="1" dirty="0" smtClean="0">
                <a:latin typeface="Arial" panose="020B0604020202020204" pitchFamily="34" charset="0"/>
                <a:cs typeface="Arial" panose="020B0604020202020204" pitchFamily="34" charset="0"/>
              </a:rPr>
              <a:t>Class II</a:t>
            </a:r>
            <a:endParaRPr lang="en-US" sz="4400" b="1" dirty="0">
              <a:latin typeface="Arial" panose="020B0604020202020204" pitchFamily="34" charset="0"/>
              <a:cs typeface="Arial" panose="020B0604020202020204" pitchFamily="34" charset="0"/>
            </a:endParaRPr>
          </a:p>
        </p:txBody>
      </p:sp>
      <p:sp>
        <p:nvSpPr>
          <p:cNvPr id="22" name="TextBox 21"/>
          <p:cNvSpPr txBox="1"/>
          <p:nvPr/>
        </p:nvSpPr>
        <p:spPr>
          <a:xfrm>
            <a:off x="40538400" y="17394620"/>
            <a:ext cx="2319866" cy="769441"/>
          </a:xfrm>
          <a:prstGeom prst="rect">
            <a:avLst/>
          </a:prstGeom>
          <a:noFill/>
        </p:spPr>
        <p:txBody>
          <a:bodyPr wrap="none" rtlCol="0">
            <a:spAutoFit/>
          </a:bodyPr>
          <a:lstStyle/>
          <a:p>
            <a:r>
              <a:rPr lang="en-US" sz="4400" b="1" dirty="0" smtClean="0">
                <a:latin typeface="Arial" panose="020B0604020202020204" pitchFamily="34" charset="0"/>
                <a:cs typeface="Arial" panose="020B0604020202020204" pitchFamily="34" charset="0"/>
              </a:rPr>
              <a:t>Class III</a:t>
            </a:r>
            <a:endParaRPr lang="en-US" sz="4400" b="1" dirty="0">
              <a:latin typeface="Arial" panose="020B0604020202020204" pitchFamily="34" charset="0"/>
              <a:cs typeface="Arial" panose="020B0604020202020204" pitchFamily="34" charset="0"/>
            </a:endParaRPr>
          </a:p>
        </p:txBody>
      </p:sp>
      <p:sp>
        <p:nvSpPr>
          <p:cNvPr id="23" name="TextBox 22"/>
          <p:cNvSpPr txBox="1"/>
          <p:nvPr/>
        </p:nvSpPr>
        <p:spPr>
          <a:xfrm>
            <a:off x="40533145" y="23033420"/>
            <a:ext cx="2382383" cy="769441"/>
          </a:xfrm>
          <a:prstGeom prst="rect">
            <a:avLst/>
          </a:prstGeom>
          <a:noFill/>
        </p:spPr>
        <p:txBody>
          <a:bodyPr wrap="none" rtlCol="0">
            <a:spAutoFit/>
          </a:bodyPr>
          <a:lstStyle/>
          <a:p>
            <a:r>
              <a:rPr lang="en-US" sz="4400" b="1" dirty="0" smtClean="0">
                <a:latin typeface="Arial" panose="020B0604020202020204" pitchFamily="34" charset="0"/>
                <a:cs typeface="Arial" panose="020B0604020202020204" pitchFamily="34" charset="0"/>
              </a:rPr>
              <a:t>Class IV</a:t>
            </a:r>
            <a:endParaRPr lang="en-US" sz="4400" b="1" dirty="0">
              <a:latin typeface="Arial" panose="020B0604020202020204" pitchFamily="34" charset="0"/>
              <a:cs typeface="Arial" panose="020B0604020202020204" pitchFamily="34" charset="0"/>
            </a:endParaRPr>
          </a:p>
        </p:txBody>
      </p:sp>
      <p:sp>
        <p:nvSpPr>
          <p:cNvPr id="24" name="TextBox 23"/>
          <p:cNvSpPr txBox="1"/>
          <p:nvPr/>
        </p:nvSpPr>
        <p:spPr>
          <a:xfrm>
            <a:off x="40527890" y="28987531"/>
            <a:ext cx="2225289" cy="769441"/>
          </a:xfrm>
          <a:prstGeom prst="rect">
            <a:avLst/>
          </a:prstGeom>
          <a:noFill/>
        </p:spPr>
        <p:txBody>
          <a:bodyPr wrap="none" rtlCol="0">
            <a:spAutoFit/>
          </a:bodyPr>
          <a:lstStyle/>
          <a:p>
            <a:r>
              <a:rPr lang="en-US" sz="4400" b="1" dirty="0" smtClean="0">
                <a:latin typeface="Arial" panose="020B0604020202020204" pitchFamily="34" charset="0"/>
                <a:cs typeface="Arial" panose="020B0604020202020204" pitchFamily="34" charset="0"/>
              </a:rPr>
              <a:t>Class V</a:t>
            </a:r>
            <a:endParaRPr lang="en-US" sz="4400" b="1" dirty="0">
              <a:latin typeface="Arial" panose="020B0604020202020204" pitchFamily="34" charset="0"/>
              <a:cs typeface="Arial" panose="020B0604020202020204" pitchFamily="34" charset="0"/>
            </a:endParaRPr>
          </a:p>
        </p:txBody>
      </p:sp>
      <p:pic>
        <p:nvPicPr>
          <p:cNvPr id="25" name="Picture 24" descr="C:\Users\DBU\AppData\Local\Microsoft\Windows\Temporary Internet Files\Content.Word\IMG_0934.jpg"/>
          <p:cNvPicPr/>
          <p:nvPr/>
        </p:nvPicPr>
        <p:blipFill>
          <a:blip r:embed="rId8" cstate="print"/>
          <a:srcRect/>
          <a:stretch>
            <a:fillRect/>
          </a:stretch>
        </p:blipFill>
        <p:spPr bwMode="auto">
          <a:xfrm>
            <a:off x="33864331" y="11161987"/>
            <a:ext cx="5707116" cy="3972910"/>
          </a:xfrm>
          <a:prstGeom prst="rect">
            <a:avLst/>
          </a:prstGeom>
          <a:noFill/>
          <a:ln w="9525">
            <a:noFill/>
            <a:miter lim="800000"/>
            <a:headEnd/>
            <a:tailEnd/>
          </a:ln>
        </p:spPr>
      </p:pic>
      <p:sp>
        <p:nvSpPr>
          <p:cNvPr id="26" name="Rectangle 25"/>
          <p:cNvSpPr/>
          <p:nvPr/>
        </p:nvSpPr>
        <p:spPr>
          <a:xfrm>
            <a:off x="33808543" y="15134897"/>
            <a:ext cx="6267402" cy="1200329"/>
          </a:xfrm>
          <a:prstGeom prst="rect">
            <a:avLst/>
          </a:prstGeom>
        </p:spPr>
        <p:txBody>
          <a:bodyPr wrap="square">
            <a:spAutoFit/>
          </a:bodyPr>
          <a:lstStyle/>
          <a:p>
            <a:r>
              <a:rPr lang="en-US" sz="2400" dirty="0" err="1" smtClean="0"/>
              <a:t>Stipa</a:t>
            </a:r>
            <a:r>
              <a:rPr lang="en-US" sz="2400" dirty="0" smtClean="0"/>
              <a:t> cover </a:t>
            </a:r>
            <a:r>
              <a:rPr lang="en-US" sz="2400" dirty="0" smtClean="0"/>
              <a:t>has </a:t>
            </a:r>
            <a:r>
              <a:rPr lang="en-US" sz="2400" dirty="0" smtClean="0"/>
              <a:t>declined to 6-10 % </a:t>
            </a:r>
            <a:r>
              <a:rPr lang="en-US" sz="2400" dirty="0" smtClean="0"/>
              <a:t>. Artemisia </a:t>
            </a:r>
            <a:r>
              <a:rPr lang="en-US" sz="2400" dirty="0" err="1" smtClean="0"/>
              <a:t>frigida</a:t>
            </a:r>
            <a:r>
              <a:rPr lang="en-US" sz="2400" dirty="0" smtClean="0"/>
              <a:t> (1-3%) and </a:t>
            </a:r>
            <a:r>
              <a:rPr lang="en-US" sz="2400" dirty="0" err="1" smtClean="0"/>
              <a:t>Carex</a:t>
            </a:r>
            <a:r>
              <a:rPr lang="en-US" sz="2400" dirty="0" smtClean="0"/>
              <a:t> </a:t>
            </a:r>
            <a:r>
              <a:rPr lang="en-US" sz="2400" dirty="0" err="1" smtClean="0"/>
              <a:t>duriuscula</a:t>
            </a:r>
            <a:r>
              <a:rPr lang="en-US" sz="2400" dirty="0" smtClean="0"/>
              <a:t>  (&lt;1%) </a:t>
            </a:r>
            <a:r>
              <a:rPr lang="en-US" sz="2400" dirty="0" smtClean="0"/>
              <a:t>cover is low.  </a:t>
            </a:r>
            <a:r>
              <a:rPr lang="en-US" sz="2400" dirty="0" smtClean="0"/>
              <a:t>Can be recovered rapidly .</a:t>
            </a:r>
            <a:endParaRPr lang="en-US" sz="2400" dirty="0"/>
          </a:p>
        </p:txBody>
      </p:sp>
      <p:pic>
        <p:nvPicPr>
          <p:cNvPr id="2" name="Picture 2" descr="http://www.secheresse.info/local/cache-vignettes/L168xH95/DDC_Suisse-85ab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71188" y="1449436"/>
            <a:ext cx="4574081" cy="2586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7529</TotalTime>
  <Words>424</Words>
  <Application>Microsoft Office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USDA ARS Jornada Experimental Range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Bestelmeyer</dc:creator>
  <cp:lastModifiedBy>Brandon Bestelmeyer</cp:lastModifiedBy>
  <cp:revision>239</cp:revision>
  <dcterms:created xsi:type="dcterms:W3CDTF">2002-04-19T18:17:43Z</dcterms:created>
  <dcterms:modified xsi:type="dcterms:W3CDTF">2015-04-14T15:21:29Z</dcterms:modified>
</cp:coreProperties>
</file>